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82" r:id="rId5"/>
    <p:sldId id="298" r:id="rId6"/>
    <p:sldId id="299" r:id="rId7"/>
    <p:sldId id="300" r:id="rId8"/>
    <p:sldId id="281" r:id="rId9"/>
    <p:sldId id="301" r:id="rId10"/>
    <p:sldId id="302" r:id="rId11"/>
    <p:sldId id="276" r:id="rId12"/>
    <p:sldId id="303" r:id="rId13"/>
    <p:sldId id="305" r:id="rId14"/>
    <p:sldId id="304" r:id="rId15"/>
    <p:sldId id="280" r:id="rId16"/>
    <p:sldId id="306" r:id="rId17"/>
    <p:sldId id="308" r:id="rId18"/>
    <p:sldId id="307" r:id="rId19"/>
    <p:sldId id="309" r:id="rId20"/>
    <p:sldId id="310" r:id="rId21"/>
    <p:sldId id="267" r:id="rId22"/>
    <p:sldId id="311" r:id="rId23"/>
    <p:sldId id="313" r:id="rId24"/>
    <p:sldId id="316" r:id="rId25"/>
    <p:sldId id="314" r:id="rId26"/>
    <p:sldId id="315" r:id="rId27"/>
    <p:sldId id="317" r:id="rId28"/>
    <p:sldId id="318" r:id="rId29"/>
    <p:sldId id="319" r:id="rId30"/>
    <p:sldId id="320" r:id="rId31"/>
    <p:sldId id="329" r:id="rId32"/>
    <p:sldId id="331" r:id="rId33"/>
    <p:sldId id="332" r:id="rId34"/>
    <p:sldId id="330" r:id="rId35"/>
    <p:sldId id="312" r:id="rId36"/>
    <p:sldId id="321" r:id="rId37"/>
    <p:sldId id="324" r:id="rId38"/>
    <p:sldId id="323" r:id="rId39"/>
    <p:sldId id="325" r:id="rId40"/>
    <p:sldId id="326" r:id="rId41"/>
    <p:sldId id="327" r:id="rId42"/>
    <p:sldId id="328" r:id="rId43"/>
    <p:sldId id="322" r:id="rId4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30"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CCDCC-EF13-440B-AEC6-A22EF587DA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0DFEE13-CE60-4E9E-8334-9098146D6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E25F41A-FC13-4231-BDAF-1236FEEC5E0C}"/>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5" name="Marcador de pie de página 4">
            <a:extLst>
              <a:ext uri="{FF2B5EF4-FFF2-40B4-BE49-F238E27FC236}">
                <a16:creationId xmlns:a16="http://schemas.microsoft.com/office/drawing/2014/main" id="{D8A23922-C38F-4715-B1A7-77708FB20AD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6A2B1E-9B25-4F21-8D9F-B2CBEAC2A0A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55114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50051-4106-4EB3-A856-EB751A84E8D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229D1A1-978A-49C0-ADF8-6E99AC82C72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9B3043-47C4-4C34-9F09-99B595C5C96E}"/>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5" name="Marcador de pie de página 4">
            <a:extLst>
              <a:ext uri="{FF2B5EF4-FFF2-40B4-BE49-F238E27FC236}">
                <a16:creationId xmlns:a16="http://schemas.microsoft.com/office/drawing/2014/main" id="{448F5746-8F09-4B96-A834-2F6901C4FF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220E12-201D-4EAF-8350-45769B8DC0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35174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A893A7F-5044-4335-BCF7-F803039EF22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5EC151-420E-43D3-8DF7-AEF10A4CBC4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8A611F2-4766-4D6E-A295-9CB59F08AB46}"/>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5" name="Marcador de pie de página 4">
            <a:extLst>
              <a:ext uri="{FF2B5EF4-FFF2-40B4-BE49-F238E27FC236}">
                <a16:creationId xmlns:a16="http://schemas.microsoft.com/office/drawing/2014/main" id="{7633BEE4-75E8-4A81-9123-2879C4642D1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6188EF1-7549-4750-B50A-20E9FC2C4FE7}"/>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21183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5DD7F-14FB-4929-AA15-533C76BE004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517DD2C-751F-4EE2-8E45-01D07992452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CDC10D0-4116-47F7-9851-903D791E8B38}"/>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5" name="Marcador de pie de página 4">
            <a:extLst>
              <a:ext uri="{FF2B5EF4-FFF2-40B4-BE49-F238E27FC236}">
                <a16:creationId xmlns:a16="http://schemas.microsoft.com/office/drawing/2014/main" id="{7A515F1D-42C8-44AC-88BA-556F05A5DE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AEAF251-019A-4A48-98CD-D5EC0CA9F55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35126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CDB2C-FADD-4DB1-9B74-B7D18615CB8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239850-D4F6-4B54-BA2C-DCF0B23BF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73D62BA-881C-4979-9341-BB6BAAB2DAD4}"/>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5" name="Marcador de pie de página 4">
            <a:extLst>
              <a:ext uri="{FF2B5EF4-FFF2-40B4-BE49-F238E27FC236}">
                <a16:creationId xmlns:a16="http://schemas.microsoft.com/office/drawing/2014/main" id="{F1BB6B7F-4529-47F6-93F3-707792EF16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3E3778F-AB8F-4FDB-8DCD-19D5B6058C1E}"/>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60730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99251-925E-4E33-B380-1A8CFB9158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E52836B-6B98-447A-9676-1EFF4ECD31B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82B6EF3-2B46-4F23-ACA1-9D6245632AC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AA85D92-2388-4D6B-AB12-01DFD416915E}"/>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6" name="Marcador de pie de página 5">
            <a:extLst>
              <a:ext uri="{FF2B5EF4-FFF2-40B4-BE49-F238E27FC236}">
                <a16:creationId xmlns:a16="http://schemas.microsoft.com/office/drawing/2014/main" id="{BED8BE97-BEC1-4A44-8537-CEF7B285EF8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AEBC572-2778-44AA-8375-95496014D8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48591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7AE9A-78A5-4144-818C-5A3678CB52A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25A7EB1-707E-4FCB-ADBD-8A0E7DA33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1F50F22-D579-4360-8C6D-DAF300587DB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1DCA839-A92F-4AD4-A771-E0739B38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2FFA2FB-8915-45F0-A75C-091A8444051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CFE97BB-9262-4555-8A76-7431E0D5E73F}"/>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8" name="Marcador de pie de página 7">
            <a:extLst>
              <a:ext uri="{FF2B5EF4-FFF2-40B4-BE49-F238E27FC236}">
                <a16:creationId xmlns:a16="http://schemas.microsoft.com/office/drawing/2014/main" id="{8B24D0BA-F572-4F68-80FD-7FBF780C8E3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AE6EAB6-FCA9-4D14-8B6E-B8860B7C3241}"/>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69927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DE844-D82B-4818-85F4-D23C7F9F5A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5384D4A-C351-4ED4-9E5F-0ACA74AB6F0D}"/>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4" name="Marcador de pie de página 3">
            <a:extLst>
              <a:ext uri="{FF2B5EF4-FFF2-40B4-BE49-F238E27FC236}">
                <a16:creationId xmlns:a16="http://schemas.microsoft.com/office/drawing/2014/main" id="{6DCA7336-71DB-45BA-97A6-32C6022D8E6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15A3DA2-EDC8-40DA-B5AF-23B1D250317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58439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EFC951-106B-4C35-99E6-4D9B7A0CBA8D}"/>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3" name="Marcador de pie de página 2">
            <a:extLst>
              <a:ext uri="{FF2B5EF4-FFF2-40B4-BE49-F238E27FC236}">
                <a16:creationId xmlns:a16="http://schemas.microsoft.com/office/drawing/2014/main" id="{DAF258BA-281F-4A4A-8953-22F4F4A8C7D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E4A370D-C144-4B58-89A6-E82A67D7994C}"/>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83980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5F960-FF7F-496E-B878-308D29FBC1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EED3802-C3FD-48F8-B056-3E9C0EA2C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2B3F4E0-FBEA-409C-AC36-E9E1BB654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0D0E0D4-D56C-43A3-A4EB-39A7ABFE2B07}"/>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6" name="Marcador de pie de página 5">
            <a:extLst>
              <a:ext uri="{FF2B5EF4-FFF2-40B4-BE49-F238E27FC236}">
                <a16:creationId xmlns:a16="http://schemas.microsoft.com/office/drawing/2014/main" id="{A4CD7499-654A-469F-8F92-DD17F0167F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5141475-F7C2-4F61-9449-68711132D586}"/>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91779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CE56-8EEE-415D-887C-C8DF7A1B3F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126E8B6-B3E3-4484-B11B-8C5CB7B25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F508076-D046-4550-8FC6-DC71E1ED3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8FC5D9B-0FB9-4B7B-BB46-BB692FC03F02}"/>
              </a:ext>
            </a:extLst>
          </p:cNvPr>
          <p:cNvSpPr>
            <a:spLocks noGrp="1"/>
          </p:cNvSpPr>
          <p:nvPr>
            <p:ph type="dt" sz="half" idx="10"/>
          </p:nvPr>
        </p:nvSpPr>
        <p:spPr/>
        <p:txBody>
          <a:bodyPr/>
          <a:lstStyle/>
          <a:p>
            <a:fld id="{596FA349-1EA6-4682-B8CE-B9D07866C6C0}" type="datetimeFigureOut">
              <a:rPr lang="es-CO" smtClean="0"/>
              <a:t>4/08/2018</a:t>
            </a:fld>
            <a:endParaRPr lang="es-CO"/>
          </a:p>
        </p:txBody>
      </p:sp>
      <p:sp>
        <p:nvSpPr>
          <p:cNvPr id="6" name="Marcador de pie de página 5">
            <a:extLst>
              <a:ext uri="{FF2B5EF4-FFF2-40B4-BE49-F238E27FC236}">
                <a16:creationId xmlns:a16="http://schemas.microsoft.com/office/drawing/2014/main" id="{5991ADF1-672E-43B0-86BE-D3A9EF1E35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59D6A2F-2693-43B8-BC42-632CA34C0C2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94444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2739B50-A9B0-4D08-A794-A149B7552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712C331-7590-4565-A29C-F42A0B21E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31BFBB-201B-416A-9440-E537A7855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FA349-1EA6-4682-B8CE-B9D07866C6C0}" type="datetimeFigureOut">
              <a:rPr lang="es-CO" smtClean="0"/>
              <a:t>4/08/2018</a:t>
            </a:fld>
            <a:endParaRPr lang="es-CO"/>
          </a:p>
        </p:txBody>
      </p:sp>
      <p:sp>
        <p:nvSpPr>
          <p:cNvPr id="5" name="Marcador de pie de página 4">
            <a:extLst>
              <a:ext uri="{FF2B5EF4-FFF2-40B4-BE49-F238E27FC236}">
                <a16:creationId xmlns:a16="http://schemas.microsoft.com/office/drawing/2014/main" id="{7C6792C4-0DAA-45F6-956B-2F12E530B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D7E1502-74F4-4C9B-A4FD-75D72568F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A91CD-CC57-4294-A60A-DEF5C0A63FFE}" type="slidenum">
              <a:rPr lang="es-CO" smtClean="0"/>
              <a:t>‹Nº›</a:t>
            </a:fld>
            <a:endParaRPr lang="es-CO"/>
          </a:p>
        </p:txBody>
      </p:sp>
    </p:spTree>
    <p:extLst>
      <p:ext uri="{BB962C8B-B14F-4D97-AF65-F5344CB8AC3E}">
        <p14:creationId xmlns:p14="http://schemas.microsoft.com/office/powerpoint/2010/main" val="112613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025" y="4543425"/>
            <a:ext cx="2343150" cy="2314575"/>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2160154" y="2504658"/>
            <a:ext cx="8100294" cy="1446550"/>
          </a:xfrm>
          <a:prstGeom prst="rect">
            <a:avLst/>
          </a:prstGeom>
          <a:noFill/>
        </p:spPr>
        <p:txBody>
          <a:bodyPr wrap="none" rtlCol="0">
            <a:spAutoFit/>
          </a:bodyPr>
          <a:lstStyle/>
          <a:p>
            <a:pPr algn="ctr"/>
            <a:r>
              <a:rPr lang="es-CO" sz="4400" dirty="0">
                <a:latin typeface="Montserrat Black" panose="00000A00000000000000" pitchFamily="2" charset="0"/>
              </a:rPr>
              <a:t>Daré fruto que perdure </a:t>
            </a:r>
          </a:p>
          <a:p>
            <a:pPr algn="ctr"/>
            <a:r>
              <a:rPr lang="es-CO" sz="4400" dirty="0">
                <a:latin typeface="Montserrat Black" panose="00000A00000000000000" pitchFamily="2" charset="0"/>
              </a:rPr>
              <a:t>(El fruto del Espíritu santo)</a:t>
            </a:r>
          </a:p>
        </p:txBody>
      </p:sp>
    </p:spTree>
    <p:extLst>
      <p:ext uri="{BB962C8B-B14F-4D97-AF65-F5344CB8AC3E}">
        <p14:creationId xmlns:p14="http://schemas.microsoft.com/office/powerpoint/2010/main" val="3425798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89601" y="3888057"/>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502361" y="1445342"/>
            <a:ext cx="10388600" cy="5632311"/>
          </a:xfrm>
          <a:prstGeom prst="rect">
            <a:avLst/>
          </a:prstGeom>
        </p:spPr>
        <p:txBody>
          <a:bodyPr wrap="square">
            <a:spAutoFit/>
          </a:bodyPr>
          <a:lstStyle/>
          <a:p>
            <a:pPr marL="457200" indent="-457200">
              <a:buFont typeface="+mj-lt"/>
              <a:buAutoNum type="arabicPeriod"/>
            </a:pPr>
            <a:r>
              <a:rPr lang="es-CO" sz="2400" dirty="0"/>
              <a:t>Todos y cada uno de estos cascajos del fruto al ser parte de nosotros nos forjan para una vida en abundancia.</a:t>
            </a:r>
          </a:p>
          <a:p>
            <a:pPr marL="457200" indent="-457200">
              <a:buFont typeface="+mj-lt"/>
              <a:buAutoNum type="arabicPeriod"/>
            </a:pPr>
            <a:r>
              <a:rPr lang="es-CO" sz="2400" dirty="0"/>
              <a:t>El fruto del Espíritu Santo indica unidad. </a:t>
            </a:r>
          </a:p>
          <a:p>
            <a:pPr marL="457200" indent="-457200">
              <a:buFont typeface="+mj-lt"/>
              <a:buAutoNum type="arabicPeriod"/>
            </a:pPr>
            <a:r>
              <a:rPr lang="es-CO" sz="2400" dirty="0"/>
              <a:t>Mientras que la obras de la carne trae conflicto y confusión El fruto del Espíritu trae armonía</a:t>
            </a:r>
          </a:p>
          <a:p>
            <a:pPr marL="457200" indent="-457200">
              <a:buFont typeface="+mj-lt"/>
              <a:buAutoNum type="arabicPeriod"/>
            </a:pPr>
            <a:r>
              <a:rPr lang="es-CO" sz="2400" dirty="0"/>
              <a:t>Las obras de la carne luchan entre si pero se tiene la victoria en Dios</a:t>
            </a:r>
          </a:p>
          <a:p>
            <a:pPr marL="457200" indent="-457200">
              <a:buFont typeface="+mj-lt"/>
              <a:buAutoNum type="arabicPeriod"/>
            </a:pPr>
            <a:r>
              <a:rPr lang="es-CO" sz="2400" dirty="0"/>
              <a:t>El fruto del Espíritu contribuye a la unidad y perfección</a:t>
            </a:r>
          </a:p>
          <a:p>
            <a:pPr marL="457200" indent="-457200">
              <a:buFont typeface="+mj-lt"/>
              <a:buAutoNum type="arabicPeriod"/>
            </a:pPr>
            <a:r>
              <a:rPr lang="es-CO" sz="2400" dirty="0"/>
              <a:t>El fruto del Espíritu ayuda en las debilidades a triunfar.</a:t>
            </a:r>
          </a:p>
          <a:p>
            <a:pPr marL="457200" indent="-457200">
              <a:buFont typeface="+mj-lt"/>
              <a:buAutoNum type="arabicPeriod"/>
            </a:pPr>
            <a:r>
              <a:rPr lang="es-CO" sz="2400" dirty="0"/>
              <a:t>Las obras de la carne destruyen, debilitan y condenan al creyente</a:t>
            </a:r>
          </a:p>
          <a:p>
            <a:pPr marL="457200" indent="-457200">
              <a:buFont typeface="+mj-lt"/>
              <a:buAutoNum type="arabicPeriod"/>
            </a:pPr>
            <a:r>
              <a:rPr lang="es-CO" sz="2400" dirty="0"/>
              <a:t>El Espíritu ayuda a orar, buscar más a Dios porque El intercede por nosotros. (Rom.8:26) </a:t>
            </a:r>
          </a:p>
          <a:p>
            <a:pPr marL="457200" indent="-457200">
              <a:buFont typeface="+mj-lt"/>
              <a:buAutoNum type="arabicPeriod"/>
            </a:pPr>
            <a:r>
              <a:rPr lang="es-CO" sz="2400" dirty="0"/>
              <a:t>El Espíritu hace triunfar, fortalece y hace perseverar.</a:t>
            </a:r>
          </a:p>
          <a:p>
            <a:pPr marL="457200" indent="-457200">
              <a:buFont typeface="+mj-lt"/>
              <a:buAutoNum type="arabicPeriod"/>
            </a:pPr>
            <a:r>
              <a:rPr lang="es-CO" sz="2400" dirty="0"/>
              <a:t>Pero la carne debilita, apaga, espiritualmente sin compasión Lo cual sólo el Espíritu Santo nos hace victoriosos.</a:t>
            </a:r>
          </a:p>
          <a:p>
            <a:endParaRPr lang="es-CO" sz="2400" dirty="0"/>
          </a:p>
        </p:txBody>
      </p:sp>
      <p:sp>
        <p:nvSpPr>
          <p:cNvPr id="9" name="CuadroTexto 8">
            <a:extLst>
              <a:ext uri="{FF2B5EF4-FFF2-40B4-BE49-F238E27FC236}">
                <a16:creationId xmlns:a16="http://schemas.microsoft.com/office/drawing/2014/main" id="{02E2E2B0-4415-4F45-A1C6-DE254A5C7A42}"/>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
        <p:nvSpPr>
          <p:cNvPr id="7" name="Rectángulo 6">
            <a:extLst>
              <a:ext uri="{FF2B5EF4-FFF2-40B4-BE49-F238E27FC236}">
                <a16:creationId xmlns:a16="http://schemas.microsoft.com/office/drawing/2014/main" id="{70ADC8F2-F1F8-4E42-9762-6227BA967D7F}"/>
              </a:ext>
            </a:extLst>
          </p:cNvPr>
          <p:cNvSpPr/>
          <p:nvPr/>
        </p:nvSpPr>
        <p:spPr>
          <a:xfrm>
            <a:off x="502361" y="983677"/>
            <a:ext cx="10388600" cy="461665"/>
          </a:xfrm>
          <a:prstGeom prst="rect">
            <a:avLst/>
          </a:prstGeom>
        </p:spPr>
        <p:txBody>
          <a:bodyPr wrap="square">
            <a:spAutoFit/>
          </a:bodyPr>
          <a:lstStyle/>
          <a:p>
            <a:r>
              <a:rPr lang="es-CO" sz="2400" dirty="0"/>
              <a:t>Que hace El Espíritu de Dios en nuestra vida</a:t>
            </a:r>
          </a:p>
        </p:txBody>
      </p:sp>
    </p:spTree>
    <p:extLst>
      <p:ext uri="{BB962C8B-B14F-4D97-AF65-F5344CB8AC3E}">
        <p14:creationId xmlns:p14="http://schemas.microsoft.com/office/powerpoint/2010/main" val="341037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865E1EC-23A0-4427-AC7C-7FF5DF5BA421}"/>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502361" y="2603095"/>
            <a:ext cx="11187277" cy="1590179"/>
          </a:xfrm>
          <a:prstGeom prst="rect">
            <a:avLst/>
          </a:prstGeom>
          <a:noFill/>
        </p:spPr>
        <p:txBody>
          <a:bodyPr wrap="square" rtlCol="0">
            <a:spAutoFit/>
          </a:bodyPr>
          <a:lstStyle/>
          <a:p>
            <a:r>
              <a:rPr lang="pt-BR" sz="6000" dirty="0">
                <a:solidFill>
                  <a:schemeClr val="tx1">
                    <a:lumMod val="65000"/>
                    <a:lumOff val="35000"/>
                  </a:schemeClr>
                </a:solidFill>
                <a:latin typeface="Montserrat Black" panose="00000A00000000000000" pitchFamily="2" charset="0"/>
              </a:rPr>
              <a:t>S. </a:t>
            </a:r>
            <a:r>
              <a:rPr lang="pt-BR" sz="6000" dirty="0" err="1">
                <a:solidFill>
                  <a:schemeClr val="tx1">
                    <a:lumMod val="65000"/>
                    <a:lumOff val="35000"/>
                  </a:schemeClr>
                </a:solidFill>
                <a:latin typeface="Montserrat Black" panose="00000A00000000000000" pitchFamily="2" charset="0"/>
              </a:rPr>
              <a:t>Mateo</a:t>
            </a:r>
            <a:r>
              <a:rPr lang="pt-BR" sz="6000" dirty="0">
                <a:solidFill>
                  <a:schemeClr val="tx1">
                    <a:lumMod val="65000"/>
                    <a:lumOff val="35000"/>
                  </a:schemeClr>
                </a:solidFill>
                <a:latin typeface="Montserrat Black" panose="00000A00000000000000" pitchFamily="2" charset="0"/>
              </a:rPr>
              <a:t> 21:43 </a:t>
            </a:r>
          </a:p>
          <a:p>
            <a:r>
              <a:rPr lang="es-CO" sz="2800" b="1" baseline="30000" dirty="0"/>
              <a:t>Por tanto os digo, que el reino de Dios será quitado de vosotros, y será dado a gente que produzca los frutos de él.</a:t>
            </a:r>
          </a:p>
        </p:txBody>
      </p:sp>
      <p:sp>
        <p:nvSpPr>
          <p:cNvPr id="2" name="Rectángulo 1">
            <a:extLst>
              <a:ext uri="{FF2B5EF4-FFF2-40B4-BE49-F238E27FC236}">
                <a16:creationId xmlns:a16="http://schemas.microsoft.com/office/drawing/2014/main" id="{9F4DAF4C-1CD4-4E4B-834E-1965A650E36E}"/>
              </a:ext>
            </a:extLst>
          </p:cNvPr>
          <p:cNvSpPr/>
          <p:nvPr/>
        </p:nvSpPr>
        <p:spPr>
          <a:xfrm>
            <a:off x="502361" y="2018320"/>
            <a:ext cx="10748455" cy="584775"/>
          </a:xfrm>
          <a:prstGeom prst="rect">
            <a:avLst/>
          </a:prstGeom>
        </p:spPr>
        <p:txBody>
          <a:bodyPr wrap="square">
            <a:spAutoFit/>
          </a:bodyPr>
          <a:lstStyle/>
          <a:p>
            <a:r>
              <a:rPr lang="es-CO" sz="3200" b="1" dirty="0"/>
              <a:t>Aquel que no da fruto será quitado</a:t>
            </a:r>
          </a:p>
        </p:txBody>
      </p:sp>
      <p:sp>
        <p:nvSpPr>
          <p:cNvPr id="10" name="CuadroTexto 9">
            <a:extLst>
              <a:ext uri="{FF2B5EF4-FFF2-40B4-BE49-F238E27FC236}">
                <a16:creationId xmlns:a16="http://schemas.microsoft.com/office/drawing/2014/main" id="{68D310C7-B5B5-45FD-8241-2226299C5A6C}"/>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277591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8283" y="23266"/>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338283" y="2476772"/>
            <a:ext cx="11188896" cy="4401205"/>
          </a:xfrm>
          <a:prstGeom prst="rect">
            <a:avLst/>
          </a:prstGeom>
        </p:spPr>
        <p:txBody>
          <a:bodyPr wrap="square">
            <a:spAutoFit/>
          </a:bodyPr>
          <a:lstStyle/>
          <a:p>
            <a:pPr marL="457200" indent="-457200">
              <a:buFont typeface="+mj-lt"/>
              <a:buAutoNum type="arabicPeriod"/>
            </a:pPr>
            <a:r>
              <a:rPr lang="es-CO" sz="2800" dirty="0"/>
              <a:t>Permanecer en su Palabra, conocerla, aprenderla, meditarla y vivirla para que podamos Permanecer en obediencia a Él y cambiar de vida. </a:t>
            </a:r>
          </a:p>
          <a:p>
            <a:pPr marL="457200" indent="-457200">
              <a:buFont typeface="+mj-lt"/>
              <a:buAutoNum type="arabicPeriod"/>
            </a:pPr>
            <a:r>
              <a:rPr lang="es-CO" sz="2800" dirty="0"/>
              <a:t>Es estar bajo su completa autoridad, reconociendo su Señorío de Dios en nuestra vida</a:t>
            </a:r>
          </a:p>
          <a:p>
            <a:pPr marL="457200" indent="-457200">
              <a:buFont typeface="+mj-lt"/>
              <a:buAutoNum type="arabicPeriod"/>
            </a:pPr>
            <a:r>
              <a:rPr lang="es-CO" sz="2800" dirty="0"/>
              <a:t>Permanecer en Él porque Él es la fuente de poder que nos capacita para ser transformados en personas de bien, en verdaderos cristianos.</a:t>
            </a:r>
          </a:p>
          <a:p>
            <a:pPr marL="457200" indent="-457200">
              <a:buFont typeface="+mj-lt"/>
              <a:buAutoNum type="arabicPeriod"/>
            </a:pPr>
            <a:r>
              <a:rPr lang="es-CO" sz="2800" dirty="0"/>
              <a:t>Mostrar cambios de hábitos y conducta, desechando lo malo y optando por lo bueno.</a:t>
            </a:r>
          </a:p>
          <a:p>
            <a:pPr marL="457200" indent="-457200">
              <a:buFont typeface="+mj-lt"/>
              <a:buAutoNum type="arabicPeriod"/>
            </a:pPr>
            <a:r>
              <a:rPr lang="es-CO" sz="2800" dirty="0"/>
              <a:t>Pedirle a Jesús nos brinde de su Santo </a:t>
            </a:r>
            <a:r>
              <a:rPr lang="es-CO" sz="2800" dirty="0" err="1"/>
              <a:t>Espriritu</a:t>
            </a:r>
            <a:endParaRPr lang="es-CO" sz="2800" dirty="0"/>
          </a:p>
          <a:p>
            <a:endParaRPr lang="es-CO" sz="2800" dirty="0"/>
          </a:p>
        </p:txBody>
      </p:sp>
      <p:sp>
        <p:nvSpPr>
          <p:cNvPr id="9" name="CuadroTexto 8">
            <a:extLst>
              <a:ext uri="{FF2B5EF4-FFF2-40B4-BE49-F238E27FC236}">
                <a16:creationId xmlns:a16="http://schemas.microsoft.com/office/drawing/2014/main" id="{02E2E2B0-4415-4F45-A1C6-DE254A5C7A42}"/>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
        <p:nvSpPr>
          <p:cNvPr id="7" name="Rectángulo 6">
            <a:extLst>
              <a:ext uri="{FF2B5EF4-FFF2-40B4-BE49-F238E27FC236}">
                <a16:creationId xmlns:a16="http://schemas.microsoft.com/office/drawing/2014/main" id="{FC042EB9-61A7-45FF-BE64-F6A72E2BE885}"/>
              </a:ext>
            </a:extLst>
          </p:cNvPr>
          <p:cNvSpPr/>
          <p:nvPr/>
        </p:nvSpPr>
        <p:spPr>
          <a:xfrm>
            <a:off x="738431" y="1912101"/>
            <a:ext cx="10388600" cy="461665"/>
          </a:xfrm>
          <a:prstGeom prst="rect">
            <a:avLst/>
          </a:prstGeom>
        </p:spPr>
        <p:txBody>
          <a:bodyPr wrap="square">
            <a:spAutoFit/>
          </a:bodyPr>
          <a:lstStyle/>
          <a:p>
            <a:r>
              <a:rPr lang="es-CO" sz="2400" dirty="0"/>
              <a:t>Que debemos hacer para dar fruto</a:t>
            </a:r>
          </a:p>
        </p:txBody>
      </p:sp>
    </p:spTree>
    <p:extLst>
      <p:ext uri="{BB962C8B-B14F-4D97-AF65-F5344CB8AC3E}">
        <p14:creationId xmlns:p14="http://schemas.microsoft.com/office/powerpoint/2010/main" val="100868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865E1EC-23A0-4427-AC7C-7FF5DF5BA421}"/>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502361" y="2993310"/>
            <a:ext cx="11187277" cy="1384995"/>
          </a:xfrm>
          <a:prstGeom prst="rect">
            <a:avLst/>
          </a:prstGeom>
          <a:noFill/>
        </p:spPr>
        <p:txBody>
          <a:bodyPr wrap="square" rtlCol="0">
            <a:spAutoFit/>
          </a:bodyPr>
          <a:lstStyle/>
          <a:p>
            <a:r>
              <a:rPr lang="pt-BR" sz="6000" dirty="0" err="1">
                <a:solidFill>
                  <a:schemeClr val="tx1">
                    <a:lumMod val="65000"/>
                    <a:lumOff val="35000"/>
                  </a:schemeClr>
                </a:solidFill>
                <a:latin typeface="Montserrat Black" panose="00000A00000000000000" pitchFamily="2" charset="0"/>
              </a:rPr>
              <a:t>Mateo</a:t>
            </a:r>
            <a:r>
              <a:rPr lang="pt-BR" sz="6000" dirty="0">
                <a:solidFill>
                  <a:schemeClr val="tx1">
                    <a:lumMod val="65000"/>
                    <a:lumOff val="35000"/>
                  </a:schemeClr>
                </a:solidFill>
                <a:latin typeface="Montserrat Black" panose="00000A00000000000000" pitchFamily="2" charset="0"/>
              </a:rPr>
              <a:t> 7:17 </a:t>
            </a:r>
          </a:p>
          <a:p>
            <a:r>
              <a:rPr lang="es-CO" sz="3600" baseline="30000" dirty="0"/>
              <a:t>Así, todo árbol bueno da frutos buenos; pero el árbol malo da frutos malos.</a:t>
            </a:r>
          </a:p>
        </p:txBody>
      </p:sp>
      <p:sp>
        <p:nvSpPr>
          <p:cNvPr id="2" name="Rectángulo 1">
            <a:extLst>
              <a:ext uri="{FF2B5EF4-FFF2-40B4-BE49-F238E27FC236}">
                <a16:creationId xmlns:a16="http://schemas.microsoft.com/office/drawing/2014/main" id="{9F4DAF4C-1CD4-4E4B-834E-1965A650E36E}"/>
              </a:ext>
            </a:extLst>
          </p:cNvPr>
          <p:cNvSpPr/>
          <p:nvPr/>
        </p:nvSpPr>
        <p:spPr>
          <a:xfrm>
            <a:off x="502361" y="2408535"/>
            <a:ext cx="10748455" cy="584775"/>
          </a:xfrm>
          <a:prstGeom prst="rect">
            <a:avLst/>
          </a:prstGeom>
        </p:spPr>
        <p:txBody>
          <a:bodyPr wrap="square">
            <a:spAutoFit/>
          </a:bodyPr>
          <a:lstStyle/>
          <a:p>
            <a:r>
              <a:rPr lang="es-CO" sz="3200" b="1" dirty="0"/>
              <a:t>El hombre no puede dar fruto por sí mismo</a:t>
            </a:r>
          </a:p>
        </p:txBody>
      </p:sp>
      <p:sp>
        <p:nvSpPr>
          <p:cNvPr id="10" name="CuadroTexto 9">
            <a:extLst>
              <a:ext uri="{FF2B5EF4-FFF2-40B4-BE49-F238E27FC236}">
                <a16:creationId xmlns:a16="http://schemas.microsoft.com/office/drawing/2014/main" id="{68D310C7-B5B5-45FD-8241-2226299C5A6C}"/>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287289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8283" y="23266"/>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338283" y="1864606"/>
            <a:ext cx="11188896" cy="5047536"/>
          </a:xfrm>
          <a:prstGeom prst="rect">
            <a:avLst/>
          </a:prstGeom>
        </p:spPr>
        <p:txBody>
          <a:bodyPr wrap="square">
            <a:spAutoFit/>
          </a:bodyPr>
          <a:lstStyle/>
          <a:p>
            <a:r>
              <a:rPr lang="es-CO" sz="2300" dirty="0"/>
              <a:t>Entonces que podemos concluir. </a:t>
            </a:r>
          </a:p>
          <a:p>
            <a:endParaRPr lang="es-CO" sz="2300" dirty="0"/>
          </a:p>
          <a:p>
            <a:pPr marL="342900" indent="-342900">
              <a:buFont typeface="Arial" panose="020B0604020202020204" pitchFamily="34" charset="0"/>
              <a:buChar char="•"/>
            </a:pPr>
            <a:r>
              <a:rPr lang="es-CO" sz="2300" dirty="0"/>
              <a:t>Para dar fruto necesito al Espíritu Santo (Él hace en nosotros que crezca ese fruto que perdura)</a:t>
            </a:r>
          </a:p>
          <a:p>
            <a:pPr marL="342900" indent="-342900">
              <a:buFont typeface="Arial" panose="020B0604020202020204" pitchFamily="34" charset="0"/>
              <a:buChar char="•"/>
            </a:pPr>
            <a:r>
              <a:rPr lang="es-CO" sz="2300" dirty="0"/>
              <a:t>Para dar fruto debo estar conectado a Jesús amando a Dios sobre todas las cosas</a:t>
            </a:r>
          </a:p>
          <a:p>
            <a:pPr marL="342900" indent="-342900">
              <a:buFont typeface="Arial" panose="020B0604020202020204" pitchFamily="34" charset="0"/>
              <a:buChar char="•"/>
            </a:pPr>
            <a:r>
              <a:rPr lang="es-CO" sz="2300" dirty="0"/>
              <a:t>Para dar fruto debo romper con el viejo hombre (Destruir el mal árbol)</a:t>
            </a:r>
          </a:p>
          <a:p>
            <a:pPr marL="342900" indent="-342900">
              <a:buFont typeface="Arial" panose="020B0604020202020204" pitchFamily="34" charset="0"/>
              <a:buChar char="•"/>
            </a:pPr>
            <a:r>
              <a:rPr lang="es-CO" sz="2300" dirty="0"/>
              <a:t>Para dar fruto debo  arrepentirme de mis pecados</a:t>
            </a:r>
          </a:p>
          <a:p>
            <a:pPr marL="342900" indent="-342900">
              <a:buFont typeface="Arial" panose="020B0604020202020204" pitchFamily="34" charset="0"/>
              <a:buChar char="•"/>
            </a:pPr>
            <a:r>
              <a:rPr lang="es-CO" sz="2300" dirty="0"/>
              <a:t>Para dar fruto debo reconocer las distintas raíces que destruyen la vida espiritual </a:t>
            </a:r>
          </a:p>
          <a:p>
            <a:pPr marL="342900" indent="-342900">
              <a:buFont typeface="Arial" panose="020B0604020202020204" pitchFamily="34" charset="0"/>
              <a:buChar char="•"/>
            </a:pPr>
            <a:r>
              <a:rPr lang="es-CO" sz="2300" dirty="0"/>
              <a:t>Para dar fruto debo perdonarme a mí mismo y a los que me han hecho daño</a:t>
            </a:r>
          </a:p>
          <a:p>
            <a:pPr marL="342900" indent="-342900">
              <a:buFont typeface="Arial" panose="020B0604020202020204" pitchFamily="34" charset="0"/>
              <a:buChar char="•"/>
            </a:pPr>
            <a:r>
              <a:rPr lang="es-CO" sz="2300" dirty="0"/>
              <a:t>Para dar Fruto debo modificar algunos hábitos, actitudes y decisiones que me llevan por mal camino</a:t>
            </a:r>
          </a:p>
          <a:p>
            <a:pPr marL="342900" indent="-342900">
              <a:buFont typeface="Arial" panose="020B0604020202020204" pitchFamily="34" charset="0"/>
              <a:buChar char="•"/>
            </a:pPr>
            <a:r>
              <a:rPr lang="es-CO" sz="2300" dirty="0"/>
              <a:t>Para dar fruto debo ayudar a otros y ser bondadoso</a:t>
            </a:r>
          </a:p>
          <a:p>
            <a:pPr marL="342900" indent="-342900">
              <a:buFont typeface="Arial" panose="020B0604020202020204" pitchFamily="34" charset="0"/>
              <a:buChar char="•"/>
            </a:pPr>
            <a:r>
              <a:rPr lang="es-CO" sz="2300" dirty="0"/>
              <a:t>Para dar fruto debo amar al prójimo</a:t>
            </a:r>
          </a:p>
          <a:p>
            <a:endParaRPr lang="es-CO" sz="2300" dirty="0"/>
          </a:p>
        </p:txBody>
      </p:sp>
      <p:sp>
        <p:nvSpPr>
          <p:cNvPr id="9" name="CuadroTexto 8">
            <a:extLst>
              <a:ext uri="{FF2B5EF4-FFF2-40B4-BE49-F238E27FC236}">
                <a16:creationId xmlns:a16="http://schemas.microsoft.com/office/drawing/2014/main" id="{02E2E2B0-4415-4F45-A1C6-DE254A5C7A42}"/>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253443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A066115-6AF2-48E6-ABAF-FFCBB8F83202}"/>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668160" y="1181696"/>
            <a:ext cx="11084282" cy="4524315"/>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La más importante de todas las conclusiones, es que necesitamos que nuestro Padre y Jesús Hagan morada en nosotros y el Señor se manifestara para que podamos darle gloria. </a:t>
            </a:r>
          </a:p>
        </p:txBody>
      </p:sp>
    </p:spTree>
    <p:extLst>
      <p:ext uri="{BB962C8B-B14F-4D97-AF65-F5344CB8AC3E}">
        <p14:creationId xmlns:p14="http://schemas.microsoft.com/office/powerpoint/2010/main" val="96580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5854488" cy="646331"/>
          </a:xfrm>
          <a:prstGeom prst="rect">
            <a:avLst/>
          </a:prstGeom>
          <a:noFill/>
        </p:spPr>
        <p:txBody>
          <a:bodyPr wrap="none" rtlCol="0">
            <a:spAutoFit/>
          </a:bodyPr>
          <a:lstStyle/>
          <a:p>
            <a:r>
              <a:rPr lang="es-CO" sz="3600" dirty="0">
                <a:latin typeface="Montserrat Black" panose="00000A00000000000000" pitchFamily="2" charset="0"/>
              </a:rPr>
              <a:t>Preguntas Generadoras</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1754326"/>
          </a:xfrm>
          <a:prstGeom prst="rect">
            <a:avLst/>
          </a:prstGeom>
          <a:noFill/>
        </p:spPr>
        <p:txBody>
          <a:bodyPr wrap="square" rtlCol="0">
            <a:spAutoFit/>
          </a:bodyPr>
          <a:lstStyle/>
          <a:p>
            <a:r>
              <a:rPr lang="es-CO" sz="3600" dirty="0">
                <a:solidFill>
                  <a:schemeClr val="bg1">
                    <a:lumMod val="65000"/>
                  </a:schemeClr>
                </a:solidFill>
                <a:latin typeface="Montserrat Black" panose="00000A00000000000000" pitchFamily="2" charset="0"/>
              </a:rPr>
              <a:t>Describe el Fruto que proviene de Dios para todo aquel que permanece en el Espíritu Santo. </a:t>
            </a:r>
          </a:p>
        </p:txBody>
      </p:sp>
    </p:spTree>
    <p:extLst>
      <p:ext uri="{BB962C8B-B14F-4D97-AF65-F5344CB8AC3E}">
        <p14:creationId xmlns:p14="http://schemas.microsoft.com/office/powerpoint/2010/main" val="294665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5854488" cy="646331"/>
          </a:xfrm>
          <a:prstGeom prst="rect">
            <a:avLst/>
          </a:prstGeom>
          <a:noFill/>
        </p:spPr>
        <p:txBody>
          <a:bodyPr wrap="none" rtlCol="0">
            <a:spAutoFit/>
          </a:bodyPr>
          <a:lstStyle/>
          <a:p>
            <a:r>
              <a:rPr lang="es-CO" sz="3600" dirty="0">
                <a:latin typeface="Montserrat Black" panose="00000A00000000000000" pitchFamily="2" charset="0"/>
              </a:rPr>
              <a:t>Preguntas Generadoras</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646331"/>
          </a:xfrm>
          <a:prstGeom prst="rect">
            <a:avLst/>
          </a:prstGeom>
          <a:noFill/>
        </p:spPr>
        <p:txBody>
          <a:bodyPr wrap="square" rtlCol="0">
            <a:spAutoFit/>
          </a:bodyPr>
          <a:lstStyle/>
          <a:p>
            <a:r>
              <a:rPr lang="es-CO" sz="3600" dirty="0">
                <a:solidFill>
                  <a:schemeClr val="bg1">
                    <a:lumMod val="65000"/>
                  </a:schemeClr>
                </a:solidFill>
                <a:latin typeface="Montserrat Black" panose="00000A00000000000000" pitchFamily="2" charset="0"/>
              </a:rPr>
              <a:t>Que Necesitamos de Dios para dar fruto  </a:t>
            </a:r>
          </a:p>
        </p:txBody>
      </p:sp>
    </p:spTree>
    <p:extLst>
      <p:ext uri="{BB962C8B-B14F-4D97-AF65-F5344CB8AC3E}">
        <p14:creationId xmlns:p14="http://schemas.microsoft.com/office/powerpoint/2010/main" val="155151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5854488" cy="646331"/>
          </a:xfrm>
          <a:prstGeom prst="rect">
            <a:avLst/>
          </a:prstGeom>
          <a:noFill/>
        </p:spPr>
        <p:txBody>
          <a:bodyPr wrap="none" rtlCol="0">
            <a:spAutoFit/>
          </a:bodyPr>
          <a:lstStyle/>
          <a:p>
            <a:r>
              <a:rPr lang="es-CO" sz="3600" dirty="0">
                <a:latin typeface="Montserrat Black" panose="00000A00000000000000" pitchFamily="2" charset="0"/>
              </a:rPr>
              <a:t>Preguntas Generadoras</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646331"/>
          </a:xfrm>
          <a:prstGeom prst="rect">
            <a:avLst/>
          </a:prstGeom>
          <a:noFill/>
        </p:spPr>
        <p:txBody>
          <a:bodyPr wrap="square" rtlCol="0">
            <a:spAutoFit/>
          </a:bodyPr>
          <a:lstStyle/>
          <a:p>
            <a:r>
              <a:rPr lang="es-CO" sz="3600" dirty="0">
                <a:solidFill>
                  <a:schemeClr val="bg1">
                    <a:lumMod val="65000"/>
                  </a:schemeClr>
                </a:solidFill>
                <a:latin typeface="Montserrat Black" panose="00000A00000000000000" pitchFamily="2" charset="0"/>
              </a:rPr>
              <a:t>Que recibimos de Dios para dar fruto  </a:t>
            </a:r>
          </a:p>
        </p:txBody>
      </p:sp>
    </p:spTree>
    <p:extLst>
      <p:ext uri="{BB962C8B-B14F-4D97-AF65-F5344CB8AC3E}">
        <p14:creationId xmlns:p14="http://schemas.microsoft.com/office/powerpoint/2010/main" val="232027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5854488" cy="646331"/>
          </a:xfrm>
          <a:prstGeom prst="rect">
            <a:avLst/>
          </a:prstGeom>
          <a:noFill/>
        </p:spPr>
        <p:txBody>
          <a:bodyPr wrap="none" rtlCol="0">
            <a:spAutoFit/>
          </a:bodyPr>
          <a:lstStyle/>
          <a:p>
            <a:r>
              <a:rPr lang="es-CO" sz="3600" dirty="0">
                <a:latin typeface="Montserrat Black" panose="00000A00000000000000" pitchFamily="2" charset="0"/>
              </a:rPr>
              <a:t>Preguntas Generadoras</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1200329"/>
          </a:xfrm>
          <a:prstGeom prst="rect">
            <a:avLst/>
          </a:prstGeom>
          <a:noFill/>
        </p:spPr>
        <p:txBody>
          <a:bodyPr wrap="square" rtlCol="0">
            <a:spAutoFit/>
          </a:bodyPr>
          <a:lstStyle/>
          <a:p>
            <a:r>
              <a:rPr lang="es-CO" sz="3600" dirty="0">
                <a:solidFill>
                  <a:schemeClr val="bg1">
                    <a:lumMod val="65000"/>
                  </a:schemeClr>
                </a:solidFill>
                <a:latin typeface="Montserrat Black" panose="00000A00000000000000" pitchFamily="2" charset="0"/>
              </a:rPr>
              <a:t>Cuéntanos con tus propias palabras cual es la promesa que nos hizo Jesús</a:t>
            </a:r>
          </a:p>
        </p:txBody>
      </p:sp>
    </p:spTree>
    <p:extLst>
      <p:ext uri="{BB962C8B-B14F-4D97-AF65-F5344CB8AC3E}">
        <p14:creationId xmlns:p14="http://schemas.microsoft.com/office/powerpoint/2010/main" val="16516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5F3F3A6B-1CAD-4E3B-AF8C-0D18F778321E}"/>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377898" y="3221143"/>
            <a:ext cx="11187277" cy="3508653"/>
          </a:xfrm>
          <a:prstGeom prst="rect">
            <a:avLst/>
          </a:prstGeom>
          <a:noFill/>
        </p:spPr>
        <p:txBody>
          <a:bodyPr wrap="square" rtlCol="0">
            <a:spAutoFit/>
          </a:bodyPr>
          <a:lstStyle/>
          <a:p>
            <a:r>
              <a:rPr lang="pt-BR" sz="6000" dirty="0">
                <a:solidFill>
                  <a:schemeClr val="tx1">
                    <a:lumMod val="65000"/>
                    <a:lumOff val="35000"/>
                  </a:schemeClr>
                </a:solidFill>
                <a:latin typeface="Montserrat Black" panose="00000A00000000000000" pitchFamily="2" charset="0"/>
              </a:rPr>
              <a:t>Juan 14:15-23</a:t>
            </a:r>
          </a:p>
          <a:p>
            <a:r>
              <a:rPr lang="es-CO" b="1" baseline="30000" dirty="0"/>
              <a:t> </a:t>
            </a:r>
            <a:r>
              <a:rPr lang="es-CO" dirty="0"/>
              <a:t>15 Si me amáis, guardad mis mandamientos. 16 Y yo rogaré al Padre, y os dará otro Consolador, para que esté con vosotros para siempre: 17 el Espíritu de verdad, al cual el mundo no puede recibir, porque no le ve, ni le conoce; pero vosotros le conocéis, porque mora con vosotros, y estará en vosotros. 18 No os dejaré huérfanos; vendré a vosotros. 19 Todavía un poco, y el mundo no me verá más; pero vosotros me veréis; porque yo vivo, vosotros también viviréis. 20 En aquel día vosotros conoceréis que yo estoy en mi Padre, y vosotros en mí, y yo en vosotros. 21 El que tiene mis mandamientos, y los guarda, ése es el que me ama; y el que me ama, será amado por mi Padre, y yo le amaré, y me manifestaré a él. 22 Le dijo Judas (no el Iscariote): Señor, ¿cómo es que te manifestarás a nosotros, y no al mundo? 23 Respondió Jesús y le dijo: El que me ama, mi palabra guardará; y mi Padre le amará, y vendremos a él, y haremos morada con él. </a:t>
            </a:r>
          </a:p>
        </p:txBody>
      </p:sp>
      <p:sp>
        <p:nvSpPr>
          <p:cNvPr id="2" name="Rectángulo 1">
            <a:extLst>
              <a:ext uri="{FF2B5EF4-FFF2-40B4-BE49-F238E27FC236}">
                <a16:creationId xmlns:a16="http://schemas.microsoft.com/office/drawing/2014/main" id="{9F4DAF4C-1CD4-4E4B-834E-1965A650E36E}"/>
              </a:ext>
            </a:extLst>
          </p:cNvPr>
          <p:cNvSpPr/>
          <p:nvPr/>
        </p:nvSpPr>
        <p:spPr>
          <a:xfrm>
            <a:off x="322189" y="2257950"/>
            <a:ext cx="10748455" cy="584775"/>
          </a:xfrm>
          <a:prstGeom prst="rect">
            <a:avLst/>
          </a:prstGeom>
        </p:spPr>
        <p:txBody>
          <a:bodyPr wrap="square">
            <a:spAutoFit/>
          </a:bodyPr>
          <a:lstStyle/>
          <a:p>
            <a:r>
              <a:rPr lang="es-CO" sz="3200" b="1" dirty="0"/>
              <a:t>La promesa del Espíritu Santo</a:t>
            </a:r>
            <a:endParaRPr lang="es-CO" sz="3200" dirty="0"/>
          </a:p>
        </p:txBody>
      </p:sp>
      <p:sp>
        <p:nvSpPr>
          <p:cNvPr id="9" name="CuadroTexto 8">
            <a:extLst>
              <a:ext uri="{FF2B5EF4-FFF2-40B4-BE49-F238E27FC236}">
                <a16:creationId xmlns:a16="http://schemas.microsoft.com/office/drawing/2014/main" id="{0D6E5EC6-3E77-45D3-8B1A-ACBDA5A3CC75}"/>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4226111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5854488" cy="646331"/>
          </a:xfrm>
          <a:prstGeom prst="rect">
            <a:avLst/>
          </a:prstGeom>
          <a:noFill/>
        </p:spPr>
        <p:txBody>
          <a:bodyPr wrap="none" rtlCol="0">
            <a:spAutoFit/>
          </a:bodyPr>
          <a:lstStyle/>
          <a:p>
            <a:r>
              <a:rPr lang="es-CO" sz="3600" dirty="0">
                <a:latin typeface="Montserrat Black" panose="00000A00000000000000" pitchFamily="2" charset="0"/>
              </a:rPr>
              <a:t>Preguntas Generadoras</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1200329"/>
          </a:xfrm>
          <a:prstGeom prst="rect">
            <a:avLst/>
          </a:prstGeom>
          <a:noFill/>
        </p:spPr>
        <p:txBody>
          <a:bodyPr wrap="square" rtlCol="0">
            <a:spAutoFit/>
          </a:bodyPr>
          <a:lstStyle/>
          <a:p>
            <a:r>
              <a:rPr lang="es-CO" sz="3600" dirty="0">
                <a:solidFill>
                  <a:schemeClr val="bg1">
                    <a:lumMod val="65000"/>
                  </a:schemeClr>
                </a:solidFill>
                <a:latin typeface="Montserrat Black" panose="00000A00000000000000" pitchFamily="2" charset="0"/>
              </a:rPr>
              <a:t>Que hace El Espíritu de Dios en nuestra vida</a:t>
            </a:r>
          </a:p>
        </p:txBody>
      </p:sp>
    </p:spTree>
    <p:extLst>
      <p:ext uri="{BB962C8B-B14F-4D97-AF65-F5344CB8AC3E}">
        <p14:creationId xmlns:p14="http://schemas.microsoft.com/office/powerpoint/2010/main" val="3067189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C6F3FB8F-1160-42D1-B5DB-3458955E0C34}"/>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1402" y="5038501"/>
            <a:ext cx="1900922" cy="1877740"/>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497038" y="695792"/>
            <a:ext cx="5274201" cy="769441"/>
          </a:xfrm>
          <a:prstGeom prst="rect">
            <a:avLst/>
          </a:prstGeom>
          <a:noFill/>
        </p:spPr>
        <p:txBody>
          <a:bodyPr wrap="none" rtlCol="0">
            <a:spAutoFit/>
          </a:bodyPr>
          <a:lstStyle/>
          <a:p>
            <a:r>
              <a:rPr lang="es-CO" sz="4400" dirty="0">
                <a:latin typeface="Montserrat Black" panose="00000A00000000000000" pitchFamily="2" charset="0"/>
              </a:rPr>
              <a:t>OREMOS JUNTOS</a:t>
            </a:r>
          </a:p>
        </p:txBody>
      </p:sp>
      <p:sp>
        <p:nvSpPr>
          <p:cNvPr id="8" name="CuadroTexto 7">
            <a:extLst>
              <a:ext uri="{FF2B5EF4-FFF2-40B4-BE49-F238E27FC236}">
                <a16:creationId xmlns:a16="http://schemas.microsoft.com/office/drawing/2014/main" id="{2FCDB2B8-C1E2-410D-B31F-5770D80CC2F6}"/>
              </a:ext>
            </a:extLst>
          </p:cNvPr>
          <p:cNvSpPr txBox="1"/>
          <p:nvPr/>
        </p:nvSpPr>
        <p:spPr>
          <a:xfrm>
            <a:off x="112155" y="1478811"/>
            <a:ext cx="11127346" cy="4401205"/>
          </a:xfrm>
          <a:prstGeom prst="rect">
            <a:avLst/>
          </a:prstGeom>
          <a:noFill/>
        </p:spPr>
        <p:txBody>
          <a:bodyPr wrap="square" rtlCol="0">
            <a:spAutoFit/>
          </a:bodyPr>
          <a:lstStyle/>
          <a:p>
            <a:pPr algn="ctr"/>
            <a:r>
              <a:rPr lang="es-CO" sz="4000" dirty="0">
                <a:latin typeface="Montserrat" panose="00000500000000000000" pitchFamily="2" charset="0"/>
              </a:rPr>
              <a:t>Señor danos por favor el </a:t>
            </a:r>
            <a:r>
              <a:rPr lang="es-CO" sz="4000" dirty="0" err="1">
                <a:latin typeface="Montserrat" panose="00000500000000000000" pitchFamily="2" charset="0"/>
              </a:rPr>
              <a:t>Espiritu</a:t>
            </a:r>
            <a:r>
              <a:rPr lang="es-CO" sz="4000" dirty="0">
                <a:latin typeface="Montserrat" panose="00000500000000000000" pitchFamily="2" charset="0"/>
              </a:rPr>
              <a:t> Santo Si fallamos tu nos restauras, si nos alejamos de ti tu nos acercas, si no te conocemos tu te presentarás a nosotros como poderoso gigante y nos llenaras de tu amor y tu maravillosa bondad</a:t>
            </a:r>
          </a:p>
          <a:p>
            <a:pPr algn="ctr"/>
            <a:endParaRPr lang="es-CO" sz="4000" dirty="0">
              <a:latin typeface="Montserrat" panose="00000500000000000000" pitchFamily="2" charset="0"/>
            </a:endParaRPr>
          </a:p>
        </p:txBody>
      </p:sp>
    </p:spTree>
    <p:extLst>
      <p:ext uri="{BB962C8B-B14F-4D97-AF65-F5344CB8AC3E}">
        <p14:creationId xmlns:p14="http://schemas.microsoft.com/office/powerpoint/2010/main" val="2464817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025" y="4543425"/>
            <a:ext cx="2343150" cy="2314575"/>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571852" y="2504658"/>
            <a:ext cx="9276899" cy="1446550"/>
          </a:xfrm>
          <a:prstGeom prst="rect">
            <a:avLst/>
          </a:prstGeom>
          <a:noFill/>
        </p:spPr>
        <p:txBody>
          <a:bodyPr wrap="none" rtlCol="0">
            <a:spAutoFit/>
          </a:bodyPr>
          <a:lstStyle/>
          <a:p>
            <a:pPr algn="ctr"/>
            <a:r>
              <a:rPr lang="es-CO" sz="4400" dirty="0">
                <a:latin typeface="Montserrat Black" panose="00000A00000000000000" pitchFamily="2" charset="0"/>
              </a:rPr>
              <a:t>La santidad la Marca Distintiva </a:t>
            </a:r>
          </a:p>
          <a:p>
            <a:pPr algn="ctr"/>
            <a:r>
              <a:rPr lang="es-CO" sz="4400" dirty="0">
                <a:latin typeface="Montserrat Black" panose="00000A00000000000000" pitchFamily="2" charset="0"/>
              </a:rPr>
              <a:t>del Cristiano</a:t>
            </a:r>
          </a:p>
        </p:txBody>
      </p:sp>
    </p:spTree>
    <p:extLst>
      <p:ext uri="{BB962C8B-B14F-4D97-AF65-F5344CB8AC3E}">
        <p14:creationId xmlns:p14="http://schemas.microsoft.com/office/powerpoint/2010/main" val="2876073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A066115-6AF2-48E6-ABAF-FFCBB8F83202}"/>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668160" y="1978998"/>
            <a:ext cx="11084282" cy="2308324"/>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La Santidad para el creyente es tan importante, como la Salvación para el Pecador. </a:t>
            </a:r>
          </a:p>
        </p:txBody>
      </p:sp>
    </p:spTree>
    <p:extLst>
      <p:ext uri="{BB962C8B-B14F-4D97-AF65-F5344CB8AC3E}">
        <p14:creationId xmlns:p14="http://schemas.microsoft.com/office/powerpoint/2010/main" val="2875697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865E1EC-23A0-4427-AC7C-7FF5DF5BA421}"/>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502361" y="2745881"/>
            <a:ext cx="11187277" cy="4247317"/>
          </a:xfrm>
          <a:prstGeom prst="rect">
            <a:avLst/>
          </a:prstGeom>
          <a:noFill/>
        </p:spPr>
        <p:txBody>
          <a:bodyPr wrap="square" rtlCol="0">
            <a:spAutoFit/>
          </a:bodyPr>
          <a:lstStyle/>
          <a:p>
            <a:r>
              <a:rPr lang="pt-BR" sz="6000" dirty="0">
                <a:solidFill>
                  <a:schemeClr val="tx1">
                    <a:lumMod val="65000"/>
                    <a:lumOff val="35000"/>
                  </a:schemeClr>
                </a:solidFill>
                <a:latin typeface="Montserrat Black" panose="00000A00000000000000" pitchFamily="2" charset="0"/>
              </a:rPr>
              <a:t>1 Pedro 1:16</a:t>
            </a:r>
            <a:br>
              <a:rPr lang="es-CO" dirty="0"/>
            </a:br>
            <a:r>
              <a:rPr lang="es-CO" dirty="0"/>
              <a:t>porque escrito está: SED SANTOS, PORQUE YO SOY SANTO. </a:t>
            </a:r>
            <a:r>
              <a:rPr lang="es-CO" b="1" dirty="0"/>
              <a:t>Nuevo Testamento</a:t>
            </a:r>
            <a:endParaRPr lang="es-CO" dirty="0"/>
          </a:p>
          <a:p>
            <a:endParaRPr lang="es-CO" dirty="0"/>
          </a:p>
          <a:p>
            <a:r>
              <a:rPr lang="pt-BR" sz="6000" dirty="0">
                <a:solidFill>
                  <a:schemeClr val="tx1">
                    <a:lumMod val="65000"/>
                    <a:lumOff val="35000"/>
                  </a:schemeClr>
                </a:solidFill>
                <a:latin typeface="Montserrat Black" panose="00000A00000000000000" pitchFamily="2" charset="0"/>
              </a:rPr>
              <a:t>Levítico 11:44</a:t>
            </a:r>
            <a:br>
              <a:rPr lang="es-CO" dirty="0"/>
            </a:br>
            <a:r>
              <a:rPr lang="es-CO" dirty="0"/>
              <a:t>Porque yo soy el SEÑOR vuestro Dios. Por tanto, consagraos y sed santos, porque yo soy santo. No os </a:t>
            </a:r>
            <a:r>
              <a:rPr lang="es-CO" dirty="0" err="1"/>
              <a:t>contamineis</a:t>
            </a:r>
            <a:r>
              <a:rPr lang="es-CO" dirty="0"/>
              <a:t>, pues, con ningún animal que se arrastra sobre la tierra. </a:t>
            </a:r>
            <a:r>
              <a:rPr lang="es-CO" b="1" dirty="0"/>
              <a:t>Antiguo Testamento</a:t>
            </a:r>
            <a:endParaRPr lang="es-CO" dirty="0"/>
          </a:p>
          <a:p>
            <a:br>
              <a:rPr lang="es-CO" dirty="0"/>
            </a:br>
            <a:br>
              <a:rPr lang="es-CO" sz="3600" dirty="0"/>
            </a:br>
            <a:endParaRPr lang="es-CO" sz="3600" baseline="30000" dirty="0"/>
          </a:p>
        </p:txBody>
      </p:sp>
      <p:sp>
        <p:nvSpPr>
          <p:cNvPr id="2" name="Rectángulo 1">
            <a:extLst>
              <a:ext uri="{FF2B5EF4-FFF2-40B4-BE49-F238E27FC236}">
                <a16:creationId xmlns:a16="http://schemas.microsoft.com/office/drawing/2014/main" id="{9F4DAF4C-1CD4-4E4B-834E-1965A650E36E}"/>
              </a:ext>
            </a:extLst>
          </p:cNvPr>
          <p:cNvSpPr/>
          <p:nvPr/>
        </p:nvSpPr>
        <p:spPr>
          <a:xfrm>
            <a:off x="502361" y="1945662"/>
            <a:ext cx="10748455" cy="707886"/>
          </a:xfrm>
          <a:prstGeom prst="rect">
            <a:avLst/>
          </a:prstGeom>
        </p:spPr>
        <p:txBody>
          <a:bodyPr wrap="square">
            <a:spAutoFit/>
          </a:bodyPr>
          <a:lstStyle/>
          <a:p>
            <a:r>
              <a:rPr lang="es-CO" sz="4000" dirty="0"/>
              <a:t>Paralelo entre el nuevo y el antiguo testamento</a:t>
            </a:r>
          </a:p>
        </p:txBody>
      </p:sp>
      <p:sp>
        <p:nvSpPr>
          <p:cNvPr id="10" name="CuadroTexto 9">
            <a:extLst>
              <a:ext uri="{FF2B5EF4-FFF2-40B4-BE49-F238E27FC236}">
                <a16:creationId xmlns:a16="http://schemas.microsoft.com/office/drawing/2014/main" id="{68D310C7-B5B5-45FD-8241-2226299C5A6C}"/>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3537517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865E1EC-23A0-4427-AC7C-7FF5DF5BA421}"/>
              </a:ext>
            </a:extLst>
          </p:cNvPr>
          <p:cNvSpPr/>
          <p:nvPr/>
        </p:nvSpPr>
        <p:spPr>
          <a:xfrm>
            <a:off x="-1" y="0"/>
            <a:ext cx="12192001" cy="68580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502361" y="3116421"/>
            <a:ext cx="11187277" cy="2215991"/>
          </a:xfrm>
          <a:prstGeom prst="rect">
            <a:avLst/>
          </a:prstGeom>
          <a:noFill/>
        </p:spPr>
        <p:txBody>
          <a:bodyPr wrap="square" rtlCol="0">
            <a:spAutoFit/>
          </a:bodyPr>
          <a:lstStyle/>
          <a:p>
            <a:r>
              <a:rPr lang="pt-BR" sz="6000" dirty="0" err="1">
                <a:solidFill>
                  <a:schemeClr val="tx1">
                    <a:lumMod val="65000"/>
                    <a:lumOff val="35000"/>
                  </a:schemeClr>
                </a:solidFill>
                <a:latin typeface="Montserrat Black" panose="00000A00000000000000" pitchFamily="2" charset="0"/>
              </a:rPr>
              <a:t>Mateo</a:t>
            </a:r>
            <a:r>
              <a:rPr lang="pt-BR" sz="6000" dirty="0">
                <a:solidFill>
                  <a:schemeClr val="tx1">
                    <a:lumMod val="65000"/>
                    <a:lumOff val="35000"/>
                  </a:schemeClr>
                </a:solidFill>
                <a:latin typeface="Montserrat Black" panose="00000A00000000000000" pitchFamily="2" charset="0"/>
              </a:rPr>
              <a:t> 7:17 </a:t>
            </a:r>
          </a:p>
          <a:p>
            <a:r>
              <a:rPr lang="es-CO" dirty="0"/>
              <a:t>Seguid la paz con todos, y la santidad, sin la cual nadie verá a Dios. Hebreos 12:14.</a:t>
            </a:r>
            <a:endParaRPr lang="es-CO" sz="3600" dirty="0"/>
          </a:p>
          <a:p>
            <a:br>
              <a:rPr lang="es-CO" sz="3600" dirty="0"/>
            </a:br>
            <a:endParaRPr lang="es-CO" sz="3600" baseline="30000" dirty="0"/>
          </a:p>
        </p:txBody>
      </p:sp>
      <p:sp>
        <p:nvSpPr>
          <p:cNvPr id="2" name="Rectángulo 1">
            <a:extLst>
              <a:ext uri="{FF2B5EF4-FFF2-40B4-BE49-F238E27FC236}">
                <a16:creationId xmlns:a16="http://schemas.microsoft.com/office/drawing/2014/main" id="{9F4DAF4C-1CD4-4E4B-834E-1965A650E36E}"/>
              </a:ext>
            </a:extLst>
          </p:cNvPr>
          <p:cNvSpPr/>
          <p:nvPr/>
        </p:nvSpPr>
        <p:spPr>
          <a:xfrm>
            <a:off x="502361" y="2408535"/>
            <a:ext cx="10748455" cy="707886"/>
          </a:xfrm>
          <a:prstGeom prst="rect">
            <a:avLst/>
          </a:prstGeom>
        </p:spPr>
        <p:txBody>
          <a:bodyPr wrap="square">
            <a:spAutoFit/>
          </a:bodyPr>
          <a:lstStyle/>
          <a:p>
            <a:r>
              <a:rPr lang="es-CO" sz="4000" dirty="0"/>
              <a:t>Seguid la santidad</a:t>
            </a:r>
          </a:p>
        </p:txBody>
      </p:sp>
      <p:sp>
        <p:nvSpPr>
          <p:cNvPr id="10" name="CuadroTexto 9">
            <a:extLst>
              <a:ext uri="{FF2B5EF4-FFF2-40B4-BE49-F238E27FC236}">
                <a16:creationId xmlns:a16="http://schemas.microsoft.com/office/drawing/2014/main" id="{68D310C7-B5B5-45FD-8241-2226299C5A6C}"/>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86667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865E1EC-23A0-4427-AC7C-7FF5DF5BA421}"/>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2304" y="4623733"/>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502361" y="3567823"/>
            <a:ext cx="11187277" cy="2492990"/>
          </a:xfrm>
          <a:prstGeom prst="rect">
            <a:avLst/>
          </a:prstGeom>
          <a:noFill/>
        </p:spPr>
        <p:txBody>
          <a:bodyPr wrap="square" rtlCol="0">
            <a:spAutoFit/>
          </a:bodyPr>
          <a:lstStyle/>
          <a:p>
            <a:r>
              <a:rPr lang="pt-BR" sz="6000" dirty="0">
                <a:solidFill>
                  <a:schemeClr val="tx1">
                    <a:lumMod val="65000"/>
                    <a:lumOff val="35000"/>
                  </a:schemeClr>
                </a:solidFill>
                <a:latin typeface="Montserrat Black" panose="00000A00000000000000" pitchFamily="2" charset="0"/>
              </a:rPr>
              <a:t>1 </a:t>
            </a:r>
            <a:r>
              <a:rPr lang="pt-BR" sz="6000" dirty="0" err="1">
                <a:solidFill>
                  <a:schemeClr val="tx1">
                    <a:lumMod val="65000"/>
                    <a:lumOff val="35000"/>
                  </a:schemeClr>
                </a:solidFill>
                <a:latin typeface="Montserrat Black" panose="00000A00000000000000" pitchFamily="2" charset="0"/>
              </a:rPr>
              <a:t>Tesalonicenses</a:t>
            </a:r>
            <a:r>
              <a:rPr lang="pt-BR" sz="6000" dirty="0">
                <a:solidFill>
                  <a:schemeClr val="tx1">
                    <a:lumMod val="65000"/>
                    <a:lumOff val="35000"/>
                  </a:schemeClr>
                </a:solidFill>
                <a:latin typeface="Montserrat Black" panose="00000A00000000000000" pitchFamily="2" charset="0"/>
              </a:rPr>
              <a:t> 4:3a </a:t>
            </a:r>
          </a:p>
          <a:p>
            <a:r>
              <a:rPr lang="es-CO" dirty="0"/>
              <a:t>pues la voluntad de Dios es vuestra santificación.</a:t>
            </a:r>
          </a:p>
          <a:p>
            <a:br>
              <a:rPr lang="es-CO" dirty="0"/>
            </a:br>
            <a:br>
              <a:rPr lang="es-CO" sz="3600" dirty="0"/>
            </a:br>
            <a:endParaRPr lang="es-CO" sz="3600" baseline="30000" dirty="0"/>
          </a:p>
        </p:txBody>
      </p:sp>
      <p:sp>
        <p:nvSpPr>
          <p:cNvPr id="2" name="Rectángulo 1">
            <a:extLst>
              <a:ext uri="{FF2B5EF4-FFF2-40B4-BE49-F238E27FC236}">
                <a16:creationId xmlns:a16="http://schemas.microsoft.com/office/drawing/2014/main" id="{9F4DAF4C-1CD4-4E4B-834E-1965A650E36E}"/>
              </a:ext>
            </a:extLst>
          </p:cNvPr>
          <p:cNvSpPr/>
          <p:nvPr/>
        </p:nvSpPr>
        <p:spPr>
          <a:xfrm>
            <a:off x="502361" y="2408535"/>
            <a:ext cx="10748455" cy="1077218"/>
          </a:xfrm>
          <a:prstGeom prst="rect">
            <a:avLst/>
          </a:prstGeom>
        </p:spPr>
        <p:txBody>
          <a:bodyPr wrap="square">
            <a:spAutoFit/>
          </a:bodyPr>
          <a:lstStyle/>
          <a:p>
            <a:r>
              <a:rPr lang="es-CO" sz="3200" dirty="0"/>
              <a:t>Santo significa “</a:t>
            </a:r>
            <a:r>
              <a:rPr lang="es-CO" sz="3200" b="1" dirty="0"/>
              <a:t>Apartado</a:t>
            </a:r>
            <a:r>
              <a:rPr lang="es-CO" sz="3200" dirty="0"/>
              <a:t>”, “</a:t>
            </a:r>
            <a:r>
              <a:rPr lang="es-CO" sz="3200" b="1" dirty="0"/>
              <a:t>Separado</a:t>
            </a:r>
            <a:r>
              <a:rPr lang="es-CO" sz="3200" dirty="0"/>
              <a:t>”. Debemos entender que la voluntad de Dios es nuestra santificación. </a:t>
            </a:r>
          </a:p>
        </p:txBody>
      </p:sp>
      <p:sp>
        <p:nvSpPr>
          <p:cNvPr id="10" name="CuadroTexto 9">
            <a:extLst>
              <a:ext uri="{FF2B5EF4-FFF2-40B4-BE49-F238E27FC236}">
                <a16:creationId xmlns:a16="http://schemas.microsoft.com/office/drawing/2014/main" id="{68D310C7-B5B5-45FD-8241-2226299C5A6C}"/>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1564999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8283" y="23266"/>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338283" y="1864606"/>
            <a:ext cx="11188896" cy="4447371"/>
          </a:xfrm>
          <a:prstGeom prst="rect">
            <a:avLst/>
          </a:prstGeom>
        </p:spPr>
        <p:txBody>
          <a:bodyPr wrap="square">
            <a:spAutoFit/>
          </a:bodyPr>
          <a:lstStyle/>
          <a:p>
            <a:r>
              <a:rPr lang="es-CO" sz="2300" dirty="0"/>
              <a:t>¿Qué es la Santificación?   </a:t>
            </a:r>
          </a:p>
          <a:p>
            <a:pPr marL="342900" indent="-342900">
              <a:buFont typeface="Arial" panose="020B0604020202020204" pitchFamily="34" charset="0"/>
              <a:buChar char="•"/>
            </a:pPr>
            <a:r>
              <a:rPr lang="es-CO" sz="2000" dirty="0"/>
              <a:t>La santificación es un proyecto que Dios tiene contigo.   ¡El quiere hacerte como Jesús! </a:t>
            </a:r>
          </a:p>
          <a:p>
            <a:pPr marL="342900" indent="-342900">
              <a:buFont typeface="Arial" panose="020B0604020202020204" pitchFamily="34" charset="0"/>
              <a:buChar char="•"/>
            </a:pPr>
            <a:r>
              <a:rPr lang="es-CO" sz="2000" dirty="0"/>
              <a:t>Quiere transformarte completamente.</a:t>
            </a:r>
          </a:p>
          <a:p>
            <a:pPr marL="342900" indent="-342900">
              <a:buFont typeface="Arial" panose="020B0604020202020204" pitchFamily="34" charset="0"/>
              <a:buChar char="•"/>
            </a:pPr>
            <a:r>
              <a:rPr lang="es-CO" sz="2000" dirty="0"/>
              <a:t>Quiere sanar tus heridas emocionales</a:t>
            </a:r>
          </a:p>
          <a:p>
            <a:pPr marL="342900" indent="-342900">
              <a:buFont typeface="Arial" panose="020B0604020202020204" pitchFamily="34" charset="0"/>
              <a:buChar char="•"/>
            </a:pPr>
            <a:r>
              <a:rPr lang="es-CO" sz="2000" dirty="0"/>
              <a:t>Quiere liberarte de patrones destructivas</a:t>
            </a:r>
          </a:p>
          <a:p>
            <a:pPr marL="342900" indent="-342900">
              <a:buFont typeface="Arial" panose="020B0604020202020204" pitchFamily="34" charset="0"/>
              <a:buChar char="•"/>
            </a:pPr>
            <a:r>
              <a:rPr lang="es-CO" sz="2000" dirty="0"/>
              <a:t>Quiere cambiar tu forma de pensar y ver la vida</a:t>
            </a:r>
          </a:p>
          <a:p>
            <a:pPr marL="342900" indent="-342900">
              <a:buFont typeface="Arial" panose="020B0604020202020204" pitchFamily="34" charset="0"/>
              <a:buChar char="•"/>
            </a:pPr>
            <a:r>
              <a:rPr lang="es-CO" sz="2000" dirty="0"/>
              <a:t>Quiere sanar tus relaciones con los demás</a:t>
            </a:r>
          </a:p>
          <a:p>
            <a:pPr marL="342900" indent="-342900">
              <a:buFont typeface="Arial" panose="020B0604020202020204" pitchFamily="34" charset="0"/>
              <a:buChar char="•"/>
            </a:pPr>
            <a:r>
              <a:rPr lang="es-CO" sz="2000" dirty="0"/>
              <a:t>Quiere liberarte de pecados habituales</a:t>
            </a:r>
          </a:p>
          <a:p>
            <a:pPr marL="342900" indent="-342900">
              <a:buFont typeface="Arial" panose="020B0604020202020204" pitchFamily="34" charset="0"/>
              <a:buChar char="•"/>
            </a:pPr>
            <a:r>
              <a:rPr lang="es-CO" sz="2000" dirty="0"/>
              <a:t>Quiere liberarte de patrones malos de tu familia y antepasados</a:t>
            </a:r>
          </a:p>
          <a:p>
            <a:pPr marL="342900" indent="-342900">
              <a:buFont typeface="Arial" panose="020B0604020202020204" pitchFamily="34" charset="0"/>
              <a:buChar char="•"/>
            </a:pPr>
            <a:r>
              <a:rPr lang="es-CO" sz="2000" dirty="0"/>
              <a:t>Quiere ligar tus asperezas</a:t>
            </a:r>
          </a:p>
          <a:p>
            <a:pPr marL="342900" indent="-342900">
              <a:buFont typeface="Arial" panose="020B0604020202020204" pitchFamily="34" charset="0"/>
              <a:buChar char="•"/>
            </a:pPr>
            <a:r>
              <a:rPr lang="es-CO" sz="2000" dirty="0"/>
              <a:t>Quiere llenarte de cualidades de amor y bondad</a:t>
            </a:r>
          </a:p>
          <a:p>
            <a:pPr marL="342900" indent="-342900">
              <a:buFont typeface="Arial" panose="020B0604020202020204" pitchFamily="34" charset="0"/>
              <a:buChar char="•"/>
            </a:pPr>
            <a:r>
              <a:rPr lang="es-CO" sz="2000" dirty="0"/>
              <a:t>Quiere que brilles con esperanza y gozo</a:t>
            </a:r>
          </a:p>
          <a:p>
            <a:pPr marL="342900" indent="-342900">
              <a:buFont typeface="Arial" panose="020B0604020202020204" pitchFamily="34" charset="0"/>
              <a:buChar char="•"/>
            </a:pPr>
            <a:r>
              <a:rPr lang="es-CO" sz="2000" dirty="0"/>
              <a:t>Nos da Victoria Sobre la Carne y hábitos de pecado, podemos ser libres de los hábitos de pecado en que hemos vivido por tantos años. </a:t>
            </a:r>
          </a:p>
        </p:txBody>
      </p:sp>
      <p:sp>
        <p:nvSpPr>
          <p:cNvPr id="9" name="CuadroTexto 8">
            <a:extLst>
              <a:ext uri="{FF2B5EF4-FFF2-40B4-BE49-F238E27FC236}">
                <a16:creationId xmlns:a16="http://schemas.microsoft.com/office/drawing/2014/main" id="{02E2E2B0-4415-4F45-A1C6-DE254A5C7A42}"/>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345902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865E1EC-23A0-4427-AC7C-7FF5DF5BA421}"/>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479193" y="2723019"/>
            <a:ext cx="11187277" cy="3877985"/>
          </a:xfrm>
          <a:prstGeom prst="rect">
            <a:avLst/>
          </a:prstGeom>
          <a:noFill/>
        </p:spPr>
        <p:txBody>
          <a:bodyPr wrap="square" rtlCol="0">
            <a:spAutoFit/>
          </a:bodyPr>
          <a:lstStyle/>
          <a:p>
            <a:r>
              <a:rPr lang="pt-BR" sz="6000" dirty="0">
                <a:solidFill>
                  <a:schemeClr val="tx1">
                    <a:lumMod val="65000"/>
                    <a:lumOff val="35000"/>
                  </a:schemeClr>
                </a:solidFill>
                <a:latin typeface="Montserrat Black" panose="00000A00000000000000" pitchFamily="2" charset="0"/>
              </a:rPr>
              <a:t>Juan 3:16 - 21 </a:t>
            </a:r>
          </a:p>
          <a:p>
            <a:r>
              <a:rPr lang="es-CO" dirty="0"/>
              <a:t>16 »Porque tanto amó Dios al mundo que dio a su Hijo unigénito, para que todo el que cree en él no se pierda, sino que tenga vida eterna. 17 Dios no envió a su Hijo al mundo para condenar al mundo, sino para salvarlo por medio de él. 18 El que cree en él no es condenado, pero el que no cree ya está condenado por no haber creído en el nombre del Hijo unigénito de Dios. 19 Esta es la causa de la condenación: que la luz vino al mundo, pero la humanidad prefirió las tinieblas a la luz, porque sus hechos eran perversos. 20 Pues todo el que hace lo malo aborrece la luz, y no se acerca a ella por temor a que sus obras queden al descubierto. 21 En cambio, el que practica la verdad se acerca a la luz, para que se vea claramente que ha hecho sus obras en obediencia a Dios».</a:t>
            </a:r>
            <a:endParaRPr lang="es-CO" sz="3600" dirty="0"/>
          </a:p>
          <a:p>
            <a:br>
              <a:rPr lang="es-CO" sz="3600" dirty="0"/>
            </a:br>
            <a:endParaRPr lang="es-CO" sz="3600" baseline="30000" dirty="0"/>
          </a:p>
        </p:txBody>
      </p:sp>
      <p:sp>
        <p:nvSpPr>
          <p:cNvPr id="2" name="Rectángulo 1">
            <a:extLst>
              <a:ext uri="{FF2B5EF4-FFF2-40B4-BE49-F238E27FC236}">
                <a16:creationId xmlns:a16="http://schemas.microsoft.com/office/drawing/2014/main" id="{9F4DAF4C-1CD4-4E4B-834E-1965A650E36E}"/>
              </a:ext>
            </a:extLst>
          </p:cNvPr>
          <p:cNvSpPr/>
          <p:nvPr/>
        </p:nvSpPr>
        <p:spPr>
          <a:xfrm>
            <a:off x="479193" y="1596519"/>
            <a:ext cx="10748455" cy="1077218"/>
          </a:xfrm>
          <a:prstGeom prst="rect">
            <a:avLst/>
          </a:prstGeom>
        </p:spPr>
        <p:txBody>
          <a:bodyPr wrap="square">
            <a:spAutoFit/>
          </a:bodyPr>
          <a:lstStyle/>
          <a:p>
            <a:r>
              <a:rPr lang="es-CO" sz="3200" dirty="0"/>
              <a:t>Esta es la esencia de la santificación y del porqué debemos acercarnos a Dios  </a:t>
            </a:r>
          </a:p>
        </p:txBody>
      </p:sp>
      <p:sp>
        <p:nvSpPr>
          <p:cNvPr id="10" name="CuadroTexto 9">
            <a:extLst>
              <a:ext uri="{FF2B5EF4-FFF2-40B4-BE49-F238E27FC236}">
                <a16:creationId xmlns:a16="http://schemas.microsoft.com/office/drawing/2014/main" id="{68D310C7-B5B5-45FD-8241-2226299C5A6C}"/>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1195133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4997" y="245012"/>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338283" y="1864606"/>
            <a:ext cx="11188896" cy="3985706"/>
          </a:xfrm>
          <a:prstGeom prst="rect">
            <a:avLst/>
          </a:prstGeom>
        </p:spPr>
        <p:txBody>
          <a:bodyPr wrap="square">
            <a:spAutoFit/>
          </a:bodyPr>
          <a:lstStyle/>
          <a:p>
            <a:r>
              <a:rPr lang="es-CO" sz="2300" dirty="0"/>
              <a:t>Dios dijo sed santos porque yo soy santo tremenda verdad eso es suficiente para enseñarnos que la santidad debe ser la marca distintiva del cristiano</a:t>
            </a:r>
          </a:p>
          <a:p>
            <a:endParaRPr lang="es-CO" sz="2300" dirty="0"/>
          </a:p>
          <a:p>
            <a:pPr marL="457200" indent="-457200">
              <a:buFont typeface="Arial" panose="020B0604020202020204" pitchFamily="34" charset="0"/>
              <a:buChar char="•"/>
            </a:pPr>
            <a:r>
              <a:rPr lang="es-CO" sz="2300" dirty="0"/>
              <a:t>Todo aquel que le busca indistintamente de su esencia es santificado porque al acercarse a la luz sus obras quedan al descubierto </a:t>
            </a:r>
          </a:p>
          <a:p>
            <a:pPr marL="457200" indent="-457200">
              <a:buFont typeface="Arial" panose="020B0604020202020204" pitchFamily="34" charset="0"/>
              <a:buChar char="•"/>
            </a:pPr>
            <a:r>
              <a:rPr lang="es-CO" sz="2300" dirty="0"/>
              <a:t>La única manera de reflejar la santidad de nuestro Dios es caminando en integridad de corazón limpio</a:t>
            </a:r>
          </a:p>
          <a:p>
            <a:pPr marL="457200" indent="-457200">
              <a:buFont typeface="Arial" panose="020B0604020202020204" pitchFamily="34" charset="0"/>
              <a:buChar char="•"/>
            </a:pPr>
            <a:r>
              <a:rPr lang="es-CO" sz="2300" dirty="0"/>
              <a:t>Si aprendes de un dios pequeño producirá una vida de santificación igualmente pequeña y producirá una adoración en los adoradores de igual tamaño </a:t>
            </a:r>
          </a:p>
          <a:p>
            <a:pPr marL="457200" indent="-457200">
              <a:buFont typeface="Arial" panose="020B0604020202020204" pitchFamily="34" charset="0"/>
              <a:buChar char="•"/>
            </a:pPr>
            <a:r>
              <a:rPr lang="es-CO" sz="2300" dirty="0"/>
              <a:t>Necesitamos levantar la imagen caída de nuestro Dios e identificarse realmente con el Santo </a:t>
            </a:r>
          </a:p>
        </p:txBody>
      </p:sp>
      <p:sp>
        <p:nvSpPr>
          <p:cNvPr id="9" name="CuadroTexto 8">
            <a:extLst>
              <a:ext uri="{FF2B5EF4-FFF2-40B4-BE49-F238E27FC236}">
                <a16:creationId xmlns:a16="http://schemas.microsoft.com/office/drawing/2014/main" id="{02E2E2B0-4415-4F45-A1C6-DE254A5C7A42}"/>
              </a:ext>
            </a:extLst>
          </p:cNvPr>
          <p:cNvSpPr txBox="1"/>
          <p:nvPr/>
        </p:nvSpPr>
        <p:spPr>
          <a:xfrm>
            <a:off x="738431" y="332139"/>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422939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5F3F3A6B-1CAD-4E3B-AF8C-0D18F778321E}"/>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377898" y="3221143"/>
            <a:ext cx="11187277" cy="3231654"/>
          </a:xfrm>
          <a:prstGeom prst="rect">
            <a:avLst/>
          </a:prstGeom>
          <a:noFill/>
        </p:spPr>
        <p:txBody>
          <a:bodyPr wrap="square" rtlCol="0">
            <a:spAutoFit/>
          </a:bodyPr>
          <a:lstStyle/>
          <a:p>
            <a:r>
              <a:rPr lang="pt-BR" sz="6000" dirty="0">
                <a:solidFill>
                  <a:schemeClr val="tx1">
                    <a:lumMod val="65000"/>
                    <a:lumOff val="35000"/>
                  </a:schemeClr>
                </a:solidFill>
                <a:latin typeface="Montserrat Black" panose="00000A00000000000000" pitchFamily="2" charset="0"/>
              </a:rPr>
              <a:t>Juan 14:24-29</a:t>
            </a:r>
          </a:p>
          <a:p>
            <a:r>
              <a:rPr lang="es-CO" dirty="0"/>
              <a:t>24 El que no me ama, no guarda mis palabras; y la palabra que habéis oído no es mía, sino del Padre que me envió. 25 Os he dicho estas cosas estando con vosotros. 26 Mas el Consolador, el Espíritu Santo, a quien el Padre enviará en mi nombre, él os enseñará todas las cosas, y os recordará todo lo que yo os he dicho. 27 La paz os dejo, mi paz os doy; yo no os la doy como el mundo la da. No se turbe vuestro corazón, ni tenga miedo.  28 Habéis oído que yo os he dicho: Voy, y vengo a vosotros. Si me amarais, os habríais regocijado, porque he dicho que voy al Padre; porque el Padre mayor es que yo. </a:t>
            </a:r>
          </a:p>
          <a:p>
            <a:r>
              <a:rPr lang="es-CO" dirty="0"/>
              <a:t>29 Y ahora os lo he dicho antes que suceda, para que cuando suceda, creáis. 30 No hablaré ya mucho con vosotros; porque viene el príncipe de este mundo, y él nada tiene</a:t>
            </a:r>
          </a:p>
        </p:txBody>
      </p:sp>
      <p:sp>
        <p:nvSpPr>
          <p:cNvPr id="2" name="Rectángulo 1">
            <a:extLst>
              <a:ext uri="{FF2B5EF4-FFF2-40B4-BE49-F238E27FC236}">
                <a16:creationId xmlns:a16="http://schemas.microsoft.com/office/drawing/2014/main" id="{9F4DAF4C-1CD4-4E4B-834E-1965A650E36E}"/>
              </a:ext>
            </a:extLst>
          </p:cNvPr>
          <p:cNvSpPr/>
          <p:nvPr/>
        </p:nvSpPr>
        <p:spPr>
          <a:xfrm>
            <a:off x="322189" y="2257950"/>
            <a:ext cx="10748455" cy="584775"/>
          </a:xfrm>
          <a:prstGeom prst="rect">
            <a:avLst/>
          </a:prstGeom>
        </p:spPr>
        <p:txBody>
          <a:bodyPr wrap="square">
            <a:spAutoFit/>
          </a:bodyPr>
          <a:lstStyle/>
          <a:p>
            <a:r>
              <a:rPr lang="es-CO" sz="3200" b="1" dirty="0"/>
              <a:t>La promesa del Espíritu Santo</a:t>
            </a:r>
            <a:endParaRPr lang="es-CO" sz="3200" dirty="0"/>
          </a:p>
        </p:txBody>
      </p:sp>
      <p:sp>
        <p:nvSpPr>
          <p:cNvPr id="9" name="CuadroTexto 8">
            <a:extLst>
              <a:ext uri="{FF2B5EF4-FFF2-40B4-BE49-F238E27FC236}">
                <a16:creationId xmlns:a16="http://schemas.microsoft.com/office/drawing/2014/main" id="{0D6E5EC6-3E77-45D3-8B1A-ACBDA5A3CC75}"/>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270422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4997" y="245012"/>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338283" y="1864606"/>
            <a:ext cx="11188896" cy="3277820"/>
          </a:xfrm>
          <a:prstGeom prst="rect">
            <a:avLst/>
          </a:prstGeom>
        </p:spPr>
        <p:txBody>
          <a:bodyPr wrap="square">
            <a:spAutoFit/>
          </a:bodyPr>
          <a:lstStyle/>
          <a:p>
            <a:r>
              <a:rPr lang="es-CO" sz="2300" dirty="0"/>
              <a:t>Y como hago para ser santo:</a:t>
            </a:r>
          </a:p>
          <a:p>
            <a:endParaRPr lang="es-CO" sz="2300" dirty="0"/>
          </a:p>
          <a:p>
            <a:pPr marL="342900" indent="-342900">
              <a:buFont typeface="Arial" panose="020B0604020202020204" pitchFamily="34" charset="0"/>
              <a:buChar char="•"/>
            </a:pPr>
            <a:r>
              <a:rPr lang="es-CO" sz="2300" dirty="0"/>
              <a:t>Solo debes concentrarte en el </a:t>
            </a:r>
          </a:p>
          <a:p>
            <a:pPr marL="342900" indent="-342900">
              <a:buFont typeface="Arial" panose="020B0604020202020204" pitchFamily="34" charset="0"/>
              <a:buChar char="•"/>
            </a:pPr>
            <a:r>
              <a:rPr lang="es-CO" sz="2300" dirty="0"/>
              <a:t>Busca al señor Dios de todo corazón y el te ayudara (constancia)</a:t>
            </a:r>
          </a:p>
          <a:p>
            <a:pPr marL="342900" indent="-342900">
              <a:buFont typeface="Arial" panose="020B0604020202020204" pitchFamily="34" charset="0"/>
              <a:buChar char="•"/>
            </a:pPr>
            <a:r>
              <a:rPr lang="es-CO" sz="2300" dirty="0"/>
              <a:t>Apóyate e inicia con procesos con Pastores de sana Doctrina</a:t>
            </a:r>
          </a:p>
          <a:p>
            <a:pPr marL="342900" indent="-342900">
              <a:buFont typeface="Arial" panose="020B0604020202020204" pitchFamily="34" charset="0"/>
              <a:buChar char="•"/>
            </a:pPr>
            <a:r>
              <a:rPr lang="es-CO" sz="2300" dirty="0"/>
              <a:t>Reconoce el real camino y no te apartes de él (Tener suma conciencia de las cosas que hago)</a:t>
            </a:r>
          </a:p>
          <a:p>
            <a:pPr marL="342900" indent="-342900">
              <a:buFont typeface="Arial" panose="020B0604020202020204" pitchFamily="34" charset="0"/>
              <a:buChar char="•"/>
            </a:pPr>
            <a:r>
              <a:rPr lang="es-CO" sz="2300" dirty="0"/>
              <a:t>Reconócelo a él en todos tus caminos </a:t>
            </a:r>
          </a:p>
          <a:p>
            <a:pPr marL="342900" indent="-342900">
              <a:buFont typeface="Arial" panose="020B0604020202020204" pitchFamily="34" charset="0"/>
              <a:buChar char="•"/>
            </a:pPr>
            <a:r>
              <a:rPr lang="es-CO" sz="2300" dirty="0"/>
              <a:t>Ora diariamente y mantente en constante proceso de santificación</a:t>
            </a:r>
          </a:p>
        </p:txBody>
      </p:sp>
      <p:sp>
        <p:nvSpPr>
          <p:cNvPr id="9" name="CuadroTexto 8">
            <a:extLst>
              <a:ext uri="{FF2B5EF4-FFF2-40B4-BE49-F238E27FC236}">
                <a16:creationId xmlns:a16="http://schemas.microsoft.com/office/drawing/2014/main" id="{02E2E2B0-4415-4F45-A1C6-DE254A5C7A42}"/>
              </a:ext>
            </a:extLst>
          </p:cNvPr>
          <p:cNvSpPr txBox="1"/>
          <p:nvPr/>
        </p:nvSpPr>
        <p:spPr>
          <a:xfrm>
            <a:off x="738431" y="332139"/>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2131083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5854488" cy="646331"/>
          </a:xfrm>
          <a:prstGeom prst="rect">
            <a:avLst/>
          </a:prstGeom>
          <a:noFill/>
        </p:spPr>
        <p:txBody>
          <a:bodyPr wrap="none" rtlCol="0">
            <a:spAutoFit/>
          </a:bodyPr>
          <a:lstStyle/>
          <a:p>
            <a:r>
              <a:rPr lang="es-CO" sz="3600" dirty="0">
                <a:latin typeface="Montserrat Black" panose="00000A00000000000000" pitchFamily="2" charset="0"/>
              </a:rPr>
              <a:t>Preguntas Generadoras</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1754326"/>
          </a:xfrm>
          <a:prstGeom prst="rect">
            <a:avLst/>
          </a:prstGeom>
          <a:noFill/>
        </p:spPr>
        <p:txBody>
          <a:bodyPr wrap="square" rtlCol="0">
            <a:spAutoFit/>
          </a:bodyPr>
          <a:lstStyle/>
          <a:p>
            <a:r>
              <a:rPr lang="es-CO" sz="3600" dirty="0">
                <a:solidFill>
                  <a:schemeClr val="tx1">
                    <a:lumMod val="65000"/>
                    <a:lumOff val="35000"/>
                  </a:schemeClr>
                </a:solidFill>
                <a:latin typeface="Montserrat Black" panose="00000A00000000000000" pitchFamily="2" charset="0"/>
              </a:rPr>
              <a:t>¿Qué es la Santificación? Como proceso, Que es la santificación como estilo de vida?</a:t>
            </a:r>
            <a:endParaRPr lang="es-CO" sz="3600" dirty="0">
              <a:solidFill>
                <a:schemeClr val="bg1">
                  <a:lumMod val="65000"/>
                </a:schemeClr>
              </a:solidFill>
              <a:latin typeface="Montserrat Black" panose="00000A00000000000000" pitchFamily="2" charset="0"/>
            </a:endParaRPr>
          </a:p>
        </p:txBody>
      </p:sp>
    </p:spTree>
    <p:extLst>
      <p:ext uri="{BB962C8B-B14F-4D97-AF65-F5344CB8AC3E}">
        <p14:creationId xmlns:p14="http://schemas.microsoft.com/office/powerpoint/2010/main" val="560999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5854488" cy="646331"/>
          </a:xfrm>
          <a:prstGeom prst="rect">
            <a:avLst/>
          </a:prstGeom>
          <a:noFill/>
        </p:spPr>
        <p:txBody>
          <a:bodyPr wrap="none" rtlCol="0">
            <a:spAutoFit/>
          </a:bodyPr>
          <a:lstStyle/>
          <a:p>
            <a:r>
              <a:rPr lang="es-CO" sz="3600" dirty="0">
                <a:latin typeface="Montserrat Black" panose="00000A00000000000000" pitchFamily="2" charset="0"/>
              </a:rPr>
              <a:t>Preguntas Generadoras</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1200329"/>
          </a:xfrm>
          <a:prstGeom prst="rect">
            <a:avLst/>
          </a:prstGeom>
          <a:noFill/>
        </p:spPr>
        <p:txBody>
          <a:bodyPr wrap="square" rtlCol="0">
            <a:spAutoFit/>
          </a:bodyPr>
          <a:lstStyle/>
          <a:p>
            <a:r>
              <a:rPr lang="es-CO" sz="3600" dirty="0">
                <a:solidFill>
                  <a:schemeClr val="tx1">
                    <a:lumMod val="65000"/>
                    <a:lumOff val="35000"/>
                  </a:schemeClr>
                </a:solidFill>
                <a:latin typeface="Montserrat Black" panose="00000A00000000000000" pitchFamily="2" charset="0"/>
              </a:rPr>
              <a:t>Que desea Dios para nosotros en ese proceso de santificación?</a:t>
            </a:r>
            <a:endParaRPr lang="es-CO" sz="3600" dirty="0">
              <a:solidFill>
                <a:schemeClr val="bg1">
                  <a:lumMod val="65000"/>
                </a:schemeClr>
              </a:solidFill>
              <a:latin typeface="Montserrat Black" panose="00000A00000000000000" pitchFamily="2" charset="0"/>
            </a:endParaRPr>
          </a:p>
        </p:txBody>
      </p:sp>
    </p:spTree>
    <p:extLst>
      <p:ext uri="{BB962C8B-B14F-4D97-AF65-F5344CB8AC3E}">
        <p14:creationId xmlns:p14="http://schemas.microsoft.com/office/powerpoint/2010/main" val="1471152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5854488" cy="646331"/>
          </a:xfrm>
          <a:prstGeom prst="rect">
            <a:avLst/>
          </a:prstGeom>
          <a:noFill/>
        </p:spPr>
        <p:txBody>
          <a:bodyPr wrap="none" rtlCol="0">
            <a:spAutoFit/>
          </a:bodyPr>
          <a:lstStyle/>
          <a:p>
            <a:r>
              <a:rPr lang="es-CO" sz="3600" dirty="0">
                <a:latin typeface="Montserrat Black" panose="00000A00000000000000" pitchFamily="2" charset="0"/>
              </a:rPr>
              <a:t>Preguntas Generadoras</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646331"/>
          </a:xfrm>
          <a:prstGeom prst="rect">
            <a:avLst/>
          </a:prstGeom>
          <a:noFill/>
        </p:spPr>
        <p:txBody>
          <a:bodyPr wrap="square" rtlCol="0">
            <a:spAutoFit/>
          </a:bodyPr>
          <a:lstStyle/>
          <a:p>
            <a:r>
              <a:rPr lang="es-CO" sz="3600" dirty="0">
                <a:solidFill>
                  <a:schemeClr val="tx1">
                    <a:lumMod val="65000"/>
                    <a:lumOff val="35000"/>
                  </a:schemeClr>
                </a:solidFill>
                <a:latin typeface="Montserrat Black" panose="00000A00000000000000" pitchFamily="2" charset="0"/>
              </a:rPr>
              <a:t>¿Que debo hacer para ser Santo?</a:t>
            </a:r>
            <a:endParaRPr lang="es-CO" sz="3600" dirty="0">
              <a:solidFill>
                <a:schemeClr val="bg1">
                  <a:lumMod val="65000"/>
                </a:schemeClr>
              </a:solidFill>
              <a:latin typeface="Montserrat Black" panose="00000A00000000000000" pitchFamily="2" charset="0"/>
            </a:endParaRPr>
          </a:p>
        </p:txBody>
      </p:sp>
    </p:spTree>
    <p:extLst>
      <p:ext uri="{BB962C8B-B14F-4D97-AF65-F5344CB8AC3E}">
        <p14:creationId xmlns:p14="http://schemas.microsoft.com/office/powerpoint/2010/main" val="2793434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5854488" cy="646331"/>
          </a:xfrm>
          <a:prstGeom prst="rect">
            <a:avLst/>
          </a:prstGeom>
          <a:noFill/>
        </p:spPr>
        <p:txBody>
          <a:bodyPr wrap="none" rtlCol="0">
            <a:spAutoFit/>
          </a:bodyPr>
          <a:lstStyle/>
          <a:p>
            <a:r>
              <a:rPr lang="es-CO" sz="3600" dirty="0">
                <a:latin typeface="Montserrat Black" panose="00000A00000000000000" pitchFamily="2" charset="0"/>
              </a:rPr>
              <a:t>Preguntas Generadoras</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1200329"/>
          </a:xfrm>
          <a:prstGeom prst="rect">
            <a:avLst/>
          </a:prstGeom>
          <a:noFill/>
        </p:spPr>
        <p:txBody>
          <a:bodyPr wrap="square" rtlCol="0">
            <a:spAutoFit/>
          </a:bodyPr>
          <a:lstStyle/>
          <a:p>
            <a:r>
              <a:rPr lang="es-CO" sz="3600" dirty="0">
                <a:solidFill>
                  <a:schemeClr val="tx1">
                    <a:lumMod val="65000"/>
                    <a:lumOff val="35000"/>
                  </a:schemeClr>
                </a:solidFill>
                <a:latin typeface="Montserrat Black" panose="00000A00000000000000" pitchFamily="2" charset="0"/>
              </a:rPr>
              <a:t>Que tan importante es la Santidad para el creyente</a:t>
            </a:r>
            <a:r>
              <a:rPr lang="es-CO" sz="3600" dirty="0">
                <a:solidFill>
                  <a:schemeClr val="bg1">
                    <a:lumMod val="65000"/>
                  </a:schemeClr>
                </a:solidFill>
                <a:latin typeface="Montserrat Black" panose="00000A00000000000000" pitchFamily="2" charset="0"/>
              </a:rPr>
              <a:t>?</a:t>
            </a:r>
          </a:p>
        </p:txBody>
      </p:sp>
    </p:spTree>
    <p:extLst>
      <p:ext uri="{BB962C8B-B14F-4D97-AF65-F5344CB8AC3E}">
        <p14:creationId xmlns:p14="http://schemas.microsoft.com/office/powerpoint/2010/main" val="2895442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C6F3FB8F-1160-42D1-B5DB-3458955E0C34}"/>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1402" y="5038501"/>
            <a:ext cx="1900922" cy="1877740"/>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497038" y="695792"/>
            <a:ext cx="5274201" cy="769441"/>
          </a:xfrm>
          <a:prstGeom prst="rect">
            <a:avLst/>
          </a:prstGeom>
          <a:noFill/>
        </p:spPr>
        <p:txBody>
          <a:bodyPr wrap="none" rtlCol="0">
            <a:spAutoFit/>
          </a:bodyPr>
          <a:lstStyle/>
          <a:p>
            <a:r>
              <a:rPr lang="es-CO" sz="4400" dirty="0">
                <a:latin typeface="Montserrat Black" panose="00000A00000000000000" pitchFamily="2" charset="0"/>
              </a:rPr>
              <a:t>OREMOS JUNTOS</a:t>
            </a:r>
          </a:p>
        </p:txBody>
      </p:sp>
      <p:sp>
        <p:nvSpPr>
          <p:cNvPr id="8" name="CuadroTexto 7">
            <a:extLst>
              <a:ext uri="{FF2B5EF4-FFF2-40B4-BE49-F238E27FC236}">
                <a16:creationId xmlns:a16="http://schemas.microsoft.com/office/drawing/2014/main" id="{2FCDB2B8-C1E2-410D-B31F-5770D80CC2F6}"/>
              </a:ext>
            </a:extLst>
          </p:cNvPr>
          <p:cNvSpPr txBox="1"/>
          <p:nvPr/>
        </p:nvSpPr>
        <p:spPr>
          <a:xfrm>
            <a:off x="567616" y="1576166"/>
            <a:ext cx="11127346" cy="3785652"/>
          </a:xfrm>
          <a:prstGeom prst="rect">
            <a:avLst/>
          </a:prstGeom>
          <a:noFill/>
        </p:spPr>
        <p:txBody>
          <a:bodyPr wrap="square" rtlCol="0">
            <a:spAutoFit/>
          </a:bodyPr>
          <a:lstStyle/>
          <a:p>
            <a:pPr algn="ctr"/>
            <a:r>
              <a:rPr lang="es-CO" sz="4000" dirty="0">
                <a:latin typeface="Montserrat" panose="00000500000000000000" pitchFamily="2" charset="0"/>
              </a:rPr>
              <a:t>Señor ayúdanos a restablecer nuestra devoción a ti, que nuestro primer amor sea uno con nosotros, que tu santidad se infunda en nosotros y nos llenes de tu paz cada día en el nombre de </a:t>
            </a:r>
            <a:r>
              <a:rPr lang="es-CO" sz="4000" dirty="0" err="1">
                <a:latin typeface="Montserrat" panose="00000500000000000000" pitchFamily="2" charset="0"/>
              </a:rPr>
              <a:t>Jesus</a:t>
            </a:r>
            <a:r>
              <a:rPr lang="es-CO" sz="4000" dirty="0">
                <a:latin typeface="Montserrat" panose="00000500000000000000" pitchFamily="2" charset="0"/>
              </a:rPr>
              <a:t>. </a:t>
            </a:r>
          </a:p>
          <a:p>
            <a:pPr algn="ctr"/>
            <a:endParaRPr lang="es-CO" sz="4000" dirty="0">
              <a:latin typeface="Montserrat" panose="00000500000000000000" pitchFamily="2" charset="0"/>
            </a:endParaRPr>
          </a:p>
        </p:txBody>
      </p:sp>
    </p:spTree>
    <p:extLst>
      <p:ext uri="{BB962C8B-B14F-4D97-AF65-F5344CB8AC3E}">
        <p14:creationId xmlns:p14="http://schemas.microsoft.com/office/powerpoint/2010/main" val="2563295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025" y="4543425"/>
            <a:ext cx="2343150" cy="2314575"/>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922910" y="2504658"/>
            <a:ext cx="8574783" cy="1446550"/>
          </a:xfrm>
          <a:prstGeom prst="rect">
            <a:avLst/>
          </a:prstGeom>
          <a:noFill/>
        </p:spPr>
        <p:txBody>
          <a:bodyPr wrap="none" rtlCol="0">
            <a:spAutoFit/>
          </a:bodyPr>
          <a:lstStyle/>
          <a:p>
            <a:pPr algn="ctr"/>
            <a:r>
              <a:rPr lang="es-CO" sz="4400" dirty="0">
                <a:latin typeface="Montserrat Black" panose="00000A00000000000000" pitchFamily="2" charset="0"/>
              </a:rPr>
              <a:t>El cristiano debe desarrollar </a:t>
            </a:r>
          </a:p>
          <a:p>
            <a:pPr algn="ctr"/>
            <a:r>
              <a:rPr lang="es-CO" sz="4400" dirty="0">
                <a:latin typeface="Montserrat Black" panose="00000A00000000000000" pitchFamily="2" charset="0"/>
              </a:rPr>
              <a:t>un carácter piadoso</a:t>
            </a:r>
          </a:p>
        </p:txBody>
      </p:sp>
    </p:spTree>
    <p:extLst>
      <p:ext uri="{BB962C8B-B14F-4D97-AF65-F5344CB8AC3E}">
        <p14:creationId xmlns:p14="http://schemas.microsoft.com/office/powerpoint/2010/main" val="892605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A066115-6AF2-48E6-ABAF-FFCBB8F83202}"/>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1463319" y="2598003"/>
            <a:ext cx="11084282" cy="830997"/>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¿Qué es un carácter piadoso?</a:t>
            </a:r>
          </a:p>
        </p:txBody>
      </p:sp>
    </p:spTree>
    <p:extLst>
      <p:ext uri="{BB962C8B-B14F-4D97-AF65-F5344CB8AC3E}">
        <p14:creationId xmlns:p14="http://schemas.microsoft.com/office/powerpoint/2010/main" val="596496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8283" y="23266"/>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338283" y="1864606"/>
            <a:ext cx="11188896" cy="4801314"/>
          </a:xfrm>
          <a:prstGeom prst="rect">
            <a:avLst/>
          </a:prstGeom>
        </p:spPr>
        <p:txBody>
          <a:bodyPr wrap="square">
            <a:spAutoFit/>
          </a:bodyPr>
          <a:lstStyle/>
          <a:p>
            <a:r>
              <a:rPr lang="es-CO" sz="2400" b="1" dirty="0"/>
              <a:t>Carácter</a:t>
            </a:r>
            <a:endParaRPr lang="es-CO" sz="2800" dirty="0"/>
          </a:p>
          <a:p>
            <a:r>
              <a:rPr lang="es-CO" dirty="0"/>
              <a:t>Pauta relativamente perdurable y consistente de valores, actitudes y conductas de un individuo, que se halla integrada y basada en los valores, normas y costumbres del grupo con el cual el individuo se identifica.</a:t>
            </a:r>
            <a:br>
              <a:rPr lang="es-CO" dirty="0"/>
            </a:br>
            <a:r>
              <a:rPr lang="es-CO" dirty="0"/>
              <a:t>Es el aspecto moral o ético de la personalidad, que está determinado por las normas morales del grupo del que se es miembro. </a:t>
            </a:r>
            <a:endParaRPr lang="es-CO" sz="2000" dirty="0"/>
          </a:p>
          <a:p>
            <a:br>
              <a:rPr lang="es-CO" sz="2000" dirty="0"/>
            </a:br>
            <a:r>
              <a:rPr lang="es-CO" sz="2400" b="1" dirty="0"/>
              <a:t>Piadoso</a:t>
            </a:r>
            <a:endParaRPr lang="es-CO" sz="2800" dirty="0"/>
          </a:p>
          <a:p>
            <a:r>
              <a:rPr lang="es-CO" dirty="0"/>
              <a:t>El vocablo hebreo </a:t>
            </a:r>
            <a:r>
              <a:rPr lang="es-CO" dirty="0" err="1"/>
              <a:t>hasid</a:t>
            </a:r>
            <a:r>
              <a:rPr lang="es-CO" dirty="0"/>
              <a:t> se traduce como p., o </a:t>
            </a:r>
            <a:r>
              <a:rPr lang="es-CO" b="1" dirty="0"/>
              <a:t>santo, o fiel,</a:t>
            </a:r>
            <a:r>
              <a:rPr lang="es-CO" dirty="0"/>
              <a:t> según el contexto (“Sabed, pues, que Jehová ha escogido al p. para sí; Jehová oirá cuando yo a él clamare” [Sal 86:2]). Es el hombre fiel en su religión que lo demuestra con buenas obras.</a:t>
            </a:r>
            <a:endParaRPr lang="es-CO" sz="2000" dirty="0"/>
          </a:p>
          <a:p>
            <a:r>
              <a:rPr lang="es-CO" dirty="0"/>
              <a:t>El carácter piadoso son los valores actitudes y conductas que te hacen santo y fiel, es ese que la gente escucha de ti, ese que la gente tiende a recordar, lo que tu familia ve, lo que tu familia justamente considera virtuoso de ti, es apoyar a otros, es aquel que fue formado por la prueba, porque para ser piadoso hay que tener ese sentimiento de ayuda al prójimo es caracterizado por la santidad</a:t>
            </a:r>
            <a:endParaRPr lang="es-CO" sz="2000" dirty="0"/>
          </a:p>
          <a:p>
            <a:br>
              <a:rPr lang="es-CO" sz="2000" dirty="0"/>
            </a:br>
            <a:endParaRPr lang="es-CO" sz="2000" dirty="0"/>
          </a:p>
        </p:txBody>
      </p:sp>
      <p:sp>
        <p:nvSpPr>
          <p:cNvPr id="9" name="CuadroTexto 8">
            <a:extLst>
              <a:ext uri="{FF2B5EF4-FFF2-40B4-BE49-F238E27FC236}">
                <a16:creationId xmlns:a16="http://schemas.microsoft.com/office/drawing/2014/main" id="{02E2E2B0-4415-4F45-A1C6-DE254A5C7A42}"/>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cristiano debe desarrollar </a:t>
            </a:r>
          </a:p>
          <a:p>
            <a:pPr algn="r"/>
            <a:r>
              <a:rPr lang="es-CO" sz="3600" dirty="0">
                <a:latin typeface="Montserrat Black" panose="00000A00000000000000" pitchFamily="2" charset="0"/>
              </a:rPr>
              <a:t>un carácter piadoso</a:t>
            </a:r>
          </a:p>
        </p:txBody>
      </p:sp>
    </p:spTree>
    <p:extLst>
      <p:ext uri="{BB962C8B-B14F-4D97-AF65-F5344CB8AC3E}">
        <p14:creationId xmlns:p14="http://schemas.microsoft.com/office/powerpoint/2010/main" val="448837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865E1EC-23A0-4427-AC7C-7FF5DF5BA421}"/>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479193" y="2723019"/>
            <a:ext cx="11187277" cy="2769989"/>
          </a:xfrm>
          <a:prstGeom prst="rect">
            <a:avLst/>
          </a:prstGeom>
          <a:noFill/>
        </p:spPr>
        <p:txBody>
          <a:bodyPr wrap="square" rtlCol="0">
            <a:spAutoFit/>
          </a:bodyPr>
          <a:lstStyle/>
          <a:p>
            <a:r>
              <a:rPr lang="pt-BR" sz="6000" dirty="0" err="1">
                <a:solidFill>
                  <a:schemeClr val="tx1">
                    <a:lumMod val="65000"/>
                    <a:lumOff val="35000"/>
                  </a:schemeClr>
                </a:solidFill>
                <a:latin typeface="Montserrat Black" panose="00000A00000000000000" pitchFamily="2" charset="0"/>
              </a:rPr>
              <a:t>Exodo</a:t>
            </a:r>
            <a:r>
              <a:rPr lang="pt-BR" sz="6000" dirty="0">
                <a:solidFill>
                  <a:schemeClr val="tx1">
                    <a:lumMod val="65000"/>
                    <a:lumOff val="35000"/>
                  </a:schemeClr>
                </a:solidFill>
                <a:latin typeface="Montserrat Black" panose="00000A00000000000000" pitchFamily="2" charset="0"/>
              </a:rPr>
              <a:t> 18 : 21-23</a:t>
            </a:r>
          </a:p>
          <a:p>
            <a:r>
              <a:rPr lang="es-CO" dirty="0"/>
              <a:t>21 Además escoge tú de entre todo el pueblo varones de virtud, temerosos de Dios, varones de verdad, que aborrezcan la avaricia; y ponlos sobre el pueblo por jefes de millares, de centenas, de cincuenta y de diez. 22 Ellos juzgarán al pueblo en todo tiempo; y todo asunto grave lo traerán a ti, y ellos juzgarán todo asunto pequeño. Así aliviarás la carga de sobre ti, y la llevarán ellos contigo.</a:t>
            </a:r>
          </a:p>
          <a:p>
            <a:r>
              <a:rPr lang="es-CO" dirty="0"/>
              <a:t>23 Si esto hicieres, y Dios te lo mandare, tú podrás sostenerte, y también todo este pueblo irá en paz a su lugar.</a:t>
            </a:r>
            <a:br>
              <a:rPr lang="es-CO" sz="3600" dirty="0"/>
            </a:br>
            <a:endParaRPr lang="es-CO" sz="3600" baseline="30000" dirty="0"/>
          </a:p>
        </p:txBody>
      </p:sp>
      <p:sp>
        <p:nvSpPr>
          <p:cNvPr id="2" name="Rectángulo 1">
            <a:extLst>
              <a:ext uri="{FF2B5EF4-FFF2-40B4-BE49-F238E27FC236}">
                <a16:creationId xmlns:a16="http://schemas.microsoft.com/office/drawing/2014/main" id="{9F4DAF4C-1CD4-4E4B-834E-1965A650E36E}"/>
              </a:ext>
            </a:extLst>
          </p:cNvPr>
          <p:cNvSpPr/>
          <p:nvPr/>
        </p:nvSpPr>
        <p:spPr>
          <a:xfrm>
            <a:off x="479193" y="1596519"/>
            <a:ext cx="10748455" cy="1077218"/>
          </a:xfrm>
          <a:prstGeom prst="rect">
            <a:avLst/>
          </a:prstGeom>
        </p:spPr>
        <p:txBody>
          <a:bodyPr wrap="square">
            <a:spAutoFit/>
          </a:bodyPr>
          <a:lstStyle/>
          <a:p>
            <a:r>
              <a:rPr lang="es-CO" sz="3200" dirty="0"/>
              <a:t>El carácter piadoso en los hombres los lleva a ser parte</a:t>
            </a:r>
          </a:p>
          <a:p>
            <a:r>
              <a:rPr lang="es-CO" sz="3200" dirty="0"/>
              <a:t>Activa del ministerio </a:t>
            </a:r>
          </a:p>
        </p:txBody>
      </p:sp>
      <p:sp>
        <p:nvSpPr>
          <p:cNvPr id="10" name="CuadroTexto 9">
            <a:extLst>
              <a:ext uri="{FF2B5EF4-FFF2-40B4-BE49-F238E27FC236}">
                <a16:creationId xmlns:a16="http://schemas.microsoft.com/office/drawing/2014/main" id="{68D310C7-B5B5-45FD-8241-2226299C5A6C}"/>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cristiano debe desarrollar </a:t>
            </a:r>
          </a:p>
          <a:p>
            <a:pPr algn="r"/>
            <a:r>
              <a:rPr lang="es-CO" sz="3600" dirty="0">
                <a:latin typeface="Montserrat Black" panose="00000A00000000000000" pitchFamily="2" charset="0"/>
              </a:rPr>
              <a:t>un carácter piadoso</a:t>
            </a:r>
          </a:p>
        </p:txBody>
      </p:sp>
    </p:spTree>
    <p:extLst>
      <p:ext uri="{BB962C8B-B14F-4D97-AF65-F5344CB8AC3E}">
        <p14:creationId xmlns:p14="http://schemas.microsoft.com/office/powerpoint/2010/main" val="72846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887096" cy="646331"/>
          </a:xfrm>
          <a:prstGeom prst="rect">
            <a:avLst/>
          </a:prstGeom>
          <a:noFill/>
        </p:spPr>
        <p:txBody>
          <a:bodyPr wrap="none" rtlCol="0">
            <a:spAutoFit/>
          </a:bodyPr>
          <a:lstStyle/>
          <a:p>
            <a:r>
              <a:rPr lang="es-CO" sz="3600" dirty="0">
                <a:latin typeface="Montserrat Black" panose="00000A00000000000000" pitchFamily="2" charset="0"/>
              </a:rPr>
              <a:t>En resumen la promesa es esta: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421161" y="1479022"/>
            <a:ext cx="10139878" cy="3970318"/>
          </a:xfrm>
          <a:prstGeom prst="rect">
            <a:avLst/>
          </a:prstGeom>
          <a:noFill/>
        </p:spPr>
        <p:txBody>
          <a:bodyPr wrap="square" rtlCol="0">
            <a:spAutoFit/>
          </a:bodyPr>
          <a:lstStyle/>
          <a:p>
            <a:r>
              <a:rPr lang="es-CO" sz="2800" dirty="0"/>
              <a:t>El que tiene los mandamientos de Jesús, y los guarda,  Jesús rogará al Padre y nos dará otro consolador para que esté con nosotros para siempre, El Espíritu de verdad, al cual el mundo no puede recibir El que guarda los mandamientos ese será amado por el Padre, y Jesús le amará y se manifestara a él de tal manera que Jesús y el Padre vendrán a él y  harán morada con él, el Espíritu Santo, a quien el Padre enviará en el Nombre de Jesús, él os enseñará todas las cosas, y os recordará todo lo que yo os he dicho.</a:t>
            </a:r>
          </a:p>
          <a:p>
            <a:pPr marL="342900" indent="-342900">
              <a:buFont typeface="+mj-lt"/>
              <a:buAutoNum type="arabicPeriod"/>
            </a:pPr>
            <a:endParaRPr lang="es-CO" sz="2800" dirty="0"/>
          </a:p>
        </p:txBody>
      </p:sp>
    </p:spTree>
    <p:extLst>
      <p:ext uri="{BB962C8B-B14F-4D97-AF65-F5344CB8AC3E}">
        <p14:creationId xmlns:p14="http://schemas.microsoft.com/office/powerpoint/2010/main" val="827243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8283" y="23266"/>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615853" y="2372606"/>
            <a:ext cx="11188896" cy="2923877"/>
          </a:xfrm>
          <a:prstGeom prst="rect">
            <a:avLst/>
          </a:prstGeom>
        </p:spPr>
        <p:txBody>
          <a:bodyPr wrap="square">
            <a:spAutoFit/>
          </a:bodyPr>
          <a:lstStyle/>
          <a:p>
            <a:r>
              <a:rPr lang="es-CO" sz="2300" dirty="0"/>
              <a:t>Que deberíamos tener en cuenta para elegir a hombres con carácter</a:t>
            </a:r>
          </a:p>
          <a:p>
            <a:pPr marL="342900" indent="-342900">
              <a:buFont typeface="Arial" panose="020B0604020202020204" pitchFamily="34" charset="0"/>
              <a:buChar char="•"/>
            </a:pPr>
            <a:r>
              <a:rPr lang="es-CO" sz="2300" dirty="0"/>
              <a:t>Personas de Virtud</a:t>
            </a:r>
          </a:p>
          <a:p>
            <a:pPr marL="342900" indent="-342900">
              <a:buFont typeface="Arial" panose="020B0604020202020204" pitchFamily="34" charset="0"/>
              <a:buChar char="•"/>
            </a:pPr>
            <a:r>
              <a:rPr lang="es-CO" sz="2300" dirty="0"/>
              <a:t>Personas  Capaces</a:t>
            </a:r>
          </a:p>
          <a:p>
            <a:pPr marL="342900" indent="-342900">
              <a:buFont typeface="Arial" panose="020B0604020202020204" pitchFamily="34" charset="0"/>
              <a:buChar char="•"/>
            </a:pPr>
            <a:r>
              <a:rPr lang="es-CO" sz="2300" dirty="0"/>
              <a:t>Personas Temerosas de Dios </a:t>
            </a:r>
          </a:p>
          <a:p>
            <a:pPr marL="342900" indent="-342900">
              <a:buFont typeface="Arial" panose="020B0604020202020204" pitchFamily="34" charset="0"/>
              <a:buChar char="•"/>
            </a:pPr>
            <a:r>
              <a:rPr lang="es-CO" sz="2300" dirty="0"/>
              <a:t>Personas Veraces </a:t>
            </a:r>
          </a:p>
          <a:p>
            <a:pPr marL="342900" indent="-342900">
              <a:buFont typeface="Arial" panose="020B0604020202020204" pitchFamily="34" charset="0"/>
              <a:buChar char="•"/>
            </a:pPr>
            <a:r>
              <a:rPr lang="es-CO" sz="2300" dirty="0"/>
              <a:t>Personas Que no fueran amigos de ganancias deshonestas </a:t>
            </a:r>
          </a:p>
          <a:p>
            <a:pPr marL="342900" indent="-342900">
              <a:buFont typeface="Arial" panose="020B0604020202020204" pitchFamily="34" charset="0"/>
              <a:buChar char="•"/>
            </a:pPr>
            <a:r>
              <a:rPr lang="es-CO" sz="2300" dirty="0"/>
              <a:t>Personas con amor </a:t>
            </a:r>
          </a:p>
          <a:p>
            <a:pPr marL="342900" indent="-342900">
              <a:buFont typeface="Arial" panose="020B0604020202020204" pitchFamily="34" charset="0"/>
              <a:buChar char="•"/>
            </a:pPr>
            <a:r>
              <a:rPr lang="es-CO" sz="2300" dirty="0"/>
              <a:t>Personas que pueden llevar la paz</a:t>
            </a:r>
          </a:p>
        </p:txBody>
      </p:sp>
      <p:sp>
        <p:nvSpPr>
          <p:cNvPr id="9" name="CuadroTexto 8">
            <a:extLst>
              <a:ext uri="{FF2B5EF4-FFF2-40B4-BE49-F238E27FC236}">
                <a16:creationId xmlns:a16="http://schemas.microsoft.com/office/drawing/2014/main" id="{02E2E2B0-4415-4F45-A1C6-DE254A5C7A42}"/>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cristiano debe desarrollar </a:t>
            </a:r>
          </a:p>
          <a:p>
            <a:pPr algn="r"/>
            <a:r>
              <a:rPr lang="es-CO" sz="3600" dirty="0">
                <a:latin typeface="Montserrat Black" panose="00000A00000000000000" pitchFamily="2" charset="0"/>
              </a:rPr>
              <a:t>un carácter piadoso</a:t>
            </a:r>
          </a:p>
        </p:txBody>
      </p:sp>
    </p:spTree>
    <p:extLst>
      <p:ext uri="{BB962C8B-B14F-4D97-AF65-F5344CB8AC3E}">
        <p14:creationId xmlns:p14="http://schemas.microsoft.com/office/powerpoint/2010/main" val="225577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865E1EC-23A0-4427-AC7C-7FF5DF5BA421}"/>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402993" y="2030117"/>
            <a:ext cx="11187277" cy="3508653"/>
          </a:xfrm>
          <a:prstGeom prst="rect">
            <a:avLst/>
          </a:prstGeom>
          <a:noFill/>
        </p:spPr>
        <p:txBody>
          <a:bodyPr wrap="square" rtlCol="0">
            <a:spAutoFit/>
          </a:bodyPr>
          <a:lstStyle/>
          <a:p>
            <a:r>
              <a:rPr lang="pt-BR" sz="6000" dirty="0" err="1">
                <a:solidFill>
                  <a:schemeClr val="tx1">
                    <a:lumMod val="65000"/>
                    <a:lumOff val="35000"/>
                  </a:schemeClr>
                </a:solidFill>
                <a:latin typeface="Montserrat Black" panose="00000A00000000000000" pitchFamily="2" charset="0"/>
              </a:rPr>
              <a:t>Timoteo</a:t>
            </a:r>
            <a:r>
              <a:rPr lang="pt-BR" sz="6000" dirty="0">
                <a:solidFill>
                  <a:schemeClr val="tx1">
                    <a:lumMod val="65000"/>
                    <a:lumOff val="35000"/>
                  </a:schemeClr>
                </a:solidFill>
                <a:latin typeface="Montserrat Black" panose="00000A00000000000000" pitchFamily="2" charset="0"/>
              </a:rPr>
              <a:t> 2:2-10</a:t>
            </a:r>
          </a:p>
          <a:p>
            <a:r>
              <a:rPr lang="es-CO" dirty="0"/>
              <a:t>2 Así que tú, hijo mío, fortalécete por la gracia que tenemos en Cristo Jesús. 2 Lo que me has oído decir en presencia de muchos testigos, encomiéndate a creyentes dignos de confianza, que a su vez estén capacitados para enseñar a otros. 3 Comparte nuestros sufrimientos, como buen soldado de Cristo Jesús. 4 Ningún soldado que quiera agradar a su superior se enreda en cuestiones civiles. 5 Así mismo, el atleta no recibe la corona de vencedor si no compite según el reglamento. 6 El labrador que trabaja duro tiene derecho a recibir primero parte de la cosecha. 7 Reflexiona en lo que te digo, y el Señor te dará una mayor comprensión de todo esto. 8 No dejes de recordar a Jesucristo, descendiente de David, levantado de entre los muertos. Este es mi evangelio, 9 por el que sufro al extremo de llevar cadenas como un criminal. Pero la palabra de Dios no está encadenada. 10 Así que todo lo soporto por el bien de los elegidos, para que también ellos alcancen la gloriosa y eterna salvación que tenemos en Cristo Jesús.</a:t>
            </a:r>
          </a:p>
        </p:txBody>
      </p:sp>
      <p:sp>
        <p:nvSpPr>
          <p:cNvPr id="10" name="CuadroTexto 9">
            <a:extLst>
              <a:ext uri="{FF2B5EF4-FFF2-40B4-BE49-F238E27FC236}">
                <a16:creationId xmlns:a16="http://schemas.microsoft.com/office/drawing/2014/main" id="{68D310C7-B5B5-45FD-8241-2226299C5A6C}"/>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cristiano debe desarrollar </a:t>
            </a:r>
          </a:p>
          <a:p>
            <a:pPr algn="r"/>
            <a:r>
              <a:rPr lang="es-CO" sz="3600" dirty="0">
                <a:latin typeface="Montserrat Black" panose="00000A00000000000000" pitchFamily="2" charset="0"/>
              </a:rPr>
              <a:t>un carácter piadoso</a:t>
            </a:r>
          </a:p>
        </p:txBody>
      </p:sp>
    </p:spTree>
    <p:extLst>
      <p:ext uri="{BB962C8B-B14F-4D97-AF65-F5344CB8AC3E}">
        <p14:creationId xmlns:p14="http://schemas.microsoft.com/office/powerpoint/2010/main" val="932947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8283" y="23266"/>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615853" y="2372606"/>
            <a:ext cx="11188896" cy="3631763"/>
          </a:xfrm>
          <a:prstGeom prst="rect">
            <a:avLst/>
          </a:prstGeom>
        </p:spPr>
        <p:txBody>
          <a:bodyPr wrap="square">
            <a:spAutoFit/>
          </a:bodyPr>
          <a:lstStyle/>
          <a:p>
            <a:r>
              <a:rPr lang="es-CO" sz="2300" dirty="0"/>
              <a:t>Cómo debemos desarrollar un carácter piadoso</a:t>
            </a:r>
          </a:p>
          <a:p>
            <a:pPr marL="342900" indent="-342900">
              <a:buFont typeface="Arial" panose="020B0604020202020204" pitchFamily="34" charset="0"/>
              <a:buChar char="•"/>
            </a:pPr>
            <a:r>
              <a:rPr lang="es-CO" sz="2300" dirty="0"/>
              <a:t>Fortalécete por la gracia que tenemos en Cristo Jesús</a:t>
            </a:r>
          </a:p>
          <a:p>
            <a:pPr marL="342900" indent="-342900">
              <a:buFont typeface="Arial" panose="020B0604020202020204" pitchFamily="34" charset="0"/>
              <a:buChar char="•"/>
            </a:pPr>
            <a:r>
              <a:rPr lang="es-CO" sz="2300" dirty="0"/>
              <a:t>Enseña a otros lo que hemos aprendido de las escrituras </a:t>
            </a:r>
          </a:p>
          <a:p>
            <a:pPr marL="342900" indent="-342900">
              <a:buFont typeface="Arial" panose="020B0604020202020204" pitchFamily="34" charset="0"/>
              <a:buChar char="•"/>
            </a:pPr>
            <a:r>
              <a:rPr lang="es-CO" sz="2300" dirty="0"/>
              <a:t>Capacitados para enseñar a otros</a:t>
            </a:r>
          </a:p>
          <a:p>
            <a:pPr marL="342900" indent="-342900">
              <a:buFont typeface="Arial" panose="020B0604020202020204" pitchFamily="34" charset="0"/>
              <a:buChar char="•"/>
            </a:pPr>
            <a:r>
              <a:rPr lang="es-CO" sz="2300" dirty="0"/>
              <a:t>Comparte nuestros sufrimientos, </a:t>
            </a:r>
          </a:p>
          <a:p>
            <a:pPr marL="342900" indent="-342900">
              <a:buFont typeface="Arial" panose="020B0604020202020204" pitchFamily="34" charset="0"/>
              <a:buChar char="•"/>
            </a:pPr>
            <a:r>
              <a:rPr lang="es-CO" sz="2300" dirty="0"/>
              <a:t>Si quieres agradar a tus superiores es imposible no enredarse en cuestiones civiles</a:t>
            </a:r>
          </a:p>
          <a:p>
            <a:pPr marL="342900" indent="-342900">
              <a:buFont typeface="Arial" panose="020B0604020202020204" pitchFamily="34" charset="0"/>
              <a:buChar char="•"/>
            </a:pPr>
            <a:r>
              <a:rPr lang="es-CO" sz="2300" dirty="0"/>
              <a:t>Si quieres ser vencedor entonces compite según el reglamento</a:t>
            </a:r>
          </a:p>
          <a:p>
            <a:pPr marL="342900" indent="-342900">
              <a:buFont typeface="Arial" panose="020B0604020202020204" pitchFamily="34" charset="0"/>
              <a:buChar char="•"/>
            </a:pPr>
            <a:r>
              <a:rPr lang="es-CO" sz="2300" dirty="0"/>
              <a:t>El labrador que trabaja duro tiene derecho a recibir primero parte de la cosecha</a:t>
            </a:r>
          </a:p>
          <a:p>
            <a:pPr marL="342900" indent="-342900">
              <a:buFont typeface="Arial" panose="020B0604020202020204" pitchFamily="34" charset="0"/>
              <a:buChar char="•"/>
            </a:pPr>
            <a:r>
              <a:rPr lang="es-CO" sz="2300" dirty="0"/>
              <a:t>Enseña en todo tiempo a Jesucristo</a:t>
            </a:r>
          </a:p>
          <a:p>
            <a:pPr marL="342900" indent="-342900">
              <a:buFont typeface="Arial" panose="020B0604020202020204" pitchFamily="34" charset="0"/>
              <a:buChar char="•"/>
            </a:pPr>
            <a:endParaRPr lang="es-CO" sz="2300" dirty="0"/>
          </a:p>
        </p:txBody>
      </p:sp>
      <p:sp>
        <p:nvSpPr>
          <p:cNvPr id="9" name="CuadroTexto 8">
            <a:extLst>
              <a:ext uri="{FF2B5EF4-FFF2-40B4-BE49-F238E27FC236}">
                <a16:creationId xmlns:a16="http://schemas.microsoft.com/office/drawing/2014/main" id="{02E2E2B0-4415-4F45-A1C6-DE254A5C7A42}"/>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cristiano debe desarrollar </a:t>
            </a:r>
          </a:p>
          <a:p>
            <a:pPr algn="r"/>
            <a:r>
              <a:rPr lang="es-CO" sz="3600" dirty="0">
                <a:latin typeface="Montserrat Black" panose="00000A00000000000000" pitchFamily="2" charset="0"/>
              </a:rPr>
              <a:t>un carácter piadoso</a:t>
            </a:r>
          </a:p>
        </p:txBody>
      </p:sp>
    </p:spTree>
    <p:extLst>
      <p:ext uri="{BB962C8B-B14F-4D97-AF65-F5344CB8AC3E}">
        <p14:creationId xmlns:p14="http://schemas.microsoft.com/office/powerpoint/2010/main" val="149691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C6F3FB8F-1160-42D1-B5DB-3458955E0C34}"/>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1402" y="5038501"/>
            <a:ext cx="1900922" cy="1877740"/>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497038" y="695792"/>
            <a:ext cx="5274201" cy="769441"/>
          </a:xfrm>
          <a:prstGeom prst="rect">
            <a:avLst/>
          </a:prstGeom>
          <a:noFill/>
        </p:spPr>
        <p:txBody>
          <a:bodyPr wrap="none" rtlCol="0">
            <a:spAutoFit/>
          </a:bodyPr>
          <a:lstStyle/>
          <a:p>
            <a:r>
              <a:rPr lang="es-CO" sz="4400" dirty="0">
                <a:latin typeface="Montserrat Black" panose="00000A00000000000000" pitchFamily="2" charset="0"/>
              </a:rPr>
              <a:t>OREMOS JUNTOS</a:t>
            </a:r>
          </a:p>
        </p:txBody>
      </p:sp>
      <p:sp>
        <p:nvSpPr>
          <p:cNvPr id="8" name="CuadroTexto 7">
            <a:extLst>
              <a:ext uri="{FF2B5EF4-FFF2-40B4-BE49-F238E27FC236}">
                <a16:creationId xmlns:a16="http://schemas.microsoft.com/office/drawing/2014/main" id="{2FCDB2B8-C1E2-410D-B31F-5770D80CC2F6}"/>
              </a:ext>
            </a:extLst>
          </p:cNvPr>
          <p:cNvSpPr txBox="1"/>
          <p:nvPr/>
        </p:nvSpPr>
        <p:spPr>
          <a:xfrm>
            <a:off x="567616" y="1576166"/>
            <a:ext cx="11127346" cy="4401205"/>
          </a:xfrm>
          <a:prstGeom prst="rect">
            <a:avLst/>
          </a:prstGeom>
          <a:noFill/>
        </p:spPr>
        <p:txBody>
          <a:bodyPr wrap="square" rtlCol="0">
            <a:spAutoFit/>
          </a:bodyPr>
          <a:lstStyle/>
          <a:p>
            <a:pPr algn="ctr"/>
            <a:r>
              <a:rPr lang="es-CO" sz="4000" dirty="0">
                <a:latin typeface="Montserrat" panose="00000500000000000000" pitchFamily="2" charset="0"/>
              </a:rPr>
              <a:t>Señor Dios oro para que mi vida pueda ser formada por tu santo espíritu de tal manera que pueda desarrollar un carácter piadoso, ayúdame y usa todo mi entorno, mi familia mis amigos y todas las áreas de mi vida pues soy tuyo amen</a:t>
            </a:r>
          </a:p>
          <a:p>
            <a:pPr algn="ctr"/>
            <a:endParaRPr lang="es-CO" sz="4000" dirty="0">
              <a:latin typeface="Montserrat" panose="00000500000000000000" pitchFamily="2" charset="0"/>
            </a:endParaRPr>
          </a:p>
        </p:txBody>
      </p:sp>
    </p:spTree>
    <p:extLst>
      <p:ext uri="{BB962C8B-B14F-4D97-AF65-F5344CB8AC3E}">
        <p14:creationId xmlns:p14="http://schemas.microsoft.com/office/powerpoint/2010/main" val="378558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5F3F3A6B-1CAD-4E3B-AF8C-0D18F778321E}"/>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377898" y="3221143"/>
            <a:ext cx="11187277" cy="2677656"/>
          </a:xfrm>
          <a:prstGeom prst="rect">
            <a:avLst/>
          </a:prstGeom>
          <a:noFill/>
        </p:spPr>
        <p:txBody>
          <a:bodyPr wrap="square" rtlCol="0">
            <a:spAutoFit/>
          </a:bodyPr>
          <a:lstStyle/>
          <a:p>
            <a:r>
              <a:rPr lang="pt-BR" sz="6000" dirty="0">
                <a:solidFill>
                  <a:schemeClr val="tx1">
                    <a:lumMod val="65000"/>
                    <a:lumOff val="35000"/>
                  </a:schemeClr>
                </a:solidFill>
                <a:latin typeface="Montserrat Black" panose="00000A00000000000000" pitchFamily="2" charset="0"/>
              </a:rPr>
              <a:t>S. Juan 15:1‭-‬5 </a:t>
            </a:r>
          </a:p>
          <a:p>
            <a:r>
              <a:rPr lang="es-CO" dirty="0"/>
              <a:t>Yo soy la vid verdadera, y mi Padre es el labrador. Todo pámpano que en mí no lleva fruto, lo quitará; y todo aquel que lleva fruto, lo limpiará, para que lleve más fruto. Ya vosotros estáis limpios por la palabra que os he hablado. Permaneced en mí, y yo en vosotros. Como el pámpano no puede llevar fruto por sí mismo, si no permanece en la vid, así tampoco vosotros, si no permanecéis en mí. Yo soy la vid, vosotros los pámpanos; el que permanece en mí, y yo en él, éste lleva mucho fruto; porque separados de mí nada podéis hacer.</a:t>
            </a:r>
          </a:p>
          <a:p>
            <a:endParaRPr lang="es-CO" dirty="0"/>
          </a:p>
        </p:txBody>
      </p:sp>
      <p:sp>
        <p:nvSpPr>
          <p:cNvPr id="2" name="Rectángulo 1">
            <a:extLst>
              <a:ext uri="{FF2B5EF4-FFF2-40B4-BE49-F238E27FC236}">
                <a16:creationId xmlns:a16="http://schemas.microsoft.com/office/drawing/2014/main" id="{9F4DAF4C-1CD4-4E4B-834E-1965A650E36E}"/>
              </a:ext>
            </a:extLst>
          </p:cNvPr>
          <p:cNvSpPr/>
          <p:nvPr/>
        </p:nvSpPr>
        <p:spPr>
          <a:xfrm>
            <a:off x="322189" y="2257950"/>
            <a:ext cx="10748455" cy="584775"/>
          </a:xfrm>
          <a:prstGeom prst="rect">
            <a:avLst/>
          </a:prstGeom>
        </p:spPr>
        <p:txBody>
          <a:bodyPr wrap="square">
            <a:spAutoFit/>
          </a:bodyPr>
          <a:lstStyle/>
          <a:p>
            <a:r>
              <a:rPr lang="es-CO" sz="3200" dirty="0"/>
              <a:t>La Vid Verdadera y el Fruto</a:t>
            </a:r>
          </a:p>
        </p:txBody>
      </p:sp>
      <p:sp>
        <p:nvSpPr>
          <p:cNvPr id="9" name="CuadroTexto 8">
            <a:extLst>
              <a:ext uri="{FF2B5EF4-FFF2-40B4-BE49-F238E27FC236}">
                <a16:creationId xmlns:a16="http://schemas.microsoft.com/office/drawing/2014/main" id="{0D6E5EC6-3E77-45D3-8B1A-ACBDA5A3CC75}"/>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21111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FC8DD30-F2DD-4107-80A2-B5514F9931BA}"/>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334803" y="1597018"/>
            <a:ext cx="11198900" cy="646331"/>
          </a:xfrm>
          <a:prstGeom prst="rect">
            <a:avLst/>
          </a:prstGeom>
          <a:noFill/>
        </p:spPr>
        <p:txBody>
          <a:bodyPr wrap="none" rtlCol="0">
            <a:spAutoFit/>
          </a:bodyPr>
          <a:lstStyle/>
          <a:p>
            <a:r>
              <a:rPr lang="es-CO" sz="3600" dirty="0">
                <a:latin typeface="Montserrat Black" panose="00000A00000000000000" pitchFamily="2" charset="0"/>
              </a:rPr>
              <a:t>La Vid Verdadera y el Fruto de donde proviene</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02804" y="2605693"/>
            <a:ext cx="10139878" cy="1384995"/>
          </a:xfrm>
          <a:prstGeom prst="rect">
            <a:avLst/>
          </a:prstGeom>
          <a:noFill/>
        </p:spPr>
        <p:txBody>
          <a:bodyPr wrap="square" rtlCol="0">
            <a:spAutoFit/>
          </a:bodyPr>
          <a:lstStyle/>
          <a:p>
            <a:r>
              <a:rPr lang="es-CO" sz="2800" dirty="0"/>
              <a:t>El fruto no proviene de nosotros se necesita que para poder llevar el fruto estemos pegados a él y Confiemos directamente en él es Dios pues el que nos ayuda a dar fruto. </a:t>
            </a:r>
          </a:p>
        </p:txBody>
      </p:sp>
    </p:spTree>
    <p:extLst>
      <p:ext uri="{BB962C8B-B14F-4D97-AF65-F5344CB8AC3E}">
        <p14:creationId xmlns:p14="http://schemas.microsoft.com/office/powerpoint/2010/main" val="61063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5F3F3A6B-1CAD-4E3B-AF8C-0D18F778321E}"/>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5590" y="120820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377898" y="3221143"/>
            <a:ext cx="11187277" cy="2677656"/>
          </a:xfrm>
          <a:prstGeom prst="rect">
            <a:avLst/>
          </a:prstGeom>
          <a:noFill/>
        </p:spPr>
        <p:txBody>
          <a:bodyPr wrap="square" rtlCol="0">
            <a:spAutoFit/>
          </a:bodyPr>
          <a:lstStyle/>
          <a:p>
            <a:r>
              <a:rPr lang="pt-BR" sz="6000" dirty="0">
                <a:solidFill>
                  <a:schemeClr val="tx1">
                    <a:lumMod val="65000"/>
                    <a:lumOff val="35000"/>
                  </a:schemeClr>
                </a:solidFill>
                <a:latin typeface="Montserrat Black" panose="00000A00000000000000" pitchFamily="2" charset="0"/>
              </a:rPr>
              <a:t>Joel 2:21‭-‬25 </a:t>
            </a:r>
          </a:p>
          <a:p>
            <a:r>
              <a:rPr lang="es-CO" dirty="0"/>
              <a:t>Tierra, no temas; alégrate y gózate, porque Jehová hará grandes cosas. Animales del campo, no temáis; porque los pastos del desierto reverdecerán, porque los árboles llevarán su fruto, la higuera y la vid darán sus frutos. Vosotros también, hijos de Sion, alegraos y gozaos en Jehová vuestro Dios; porque os ha dado la primera lluvia a su tiempo, y hará descender sobre vosotros lluvia temprana y tardía como al principio. Las eras se llenarán de trigo, y los lagares rebosarán de vino y aceite. Y os restituiré los años que comió la oruga, el saltón, el revoltón y la langosta, mi gran ejército que envié contra vosotros.</a:t>
            </a:r>
          </a:p>
        </p:txBody>
      </p:sp>
      <p:sp>
        <p:nvSpPr>
          <p:cNvPr id="2" name="Rectángulo 1">
            <a:extLst>
              <a:ext uri="{FF2B5EF4-FFF2-40B4-BE49-F238E27FC236}">
                <a16:creationId xmlns:a16="http://schemas.microsoft.com/office/drawing/2014/main" id="{9F4DAF4C-1CD4-4E4B-834E-1965A650E36E}"/>
              </a:ext>
            </a:extLst>
          </p:cNvPr>
          <p:cNvSpPr/>
          <p:nvPr/>
        </p:nvSpPr>
        <p:spPr>
          <a:xfrm>
            <a:off x="322189" y="2257950"/>
            <a:ext cx="10748455" cy="1077218"/>
          </a:xfrm>
          <a:prstGeom prst="rect">
            <a:avLst/>
          </a:prstGeom>
        </p:spPr>
        <p:txBody>
          <a:bodyPr wrap="square">
            <a:spAutoFit/>
          </a:bodyPr>
          <a:lstStyle/>
          <a:p>
            <a:r>
              <a:rPr lang="es-CO" sz="3200" dirty="0"/>
              <a:t>Dios nos promete una primera lluvia, una temprana, y una tardía</a:t>
            </a:r>
          </a:p>
        </p:txBody>
      </p:sp>
      <p:sp>
        <p:nvSpPr>
          <p:cNvPr id="9" name="CuadroTexto 8">
            <a:extLst>
              <a:ext uri="{FF2B5EF4-FFF2-40B4-BE49-F238E27FC236}">
                <a16:creationId xmlns:a16="http://schemas.microsoft.com/office/drawing/2014/main" id="{0D6E5EC6-3E77-45D3-8B1A-ACBDA5A3CC75}"/>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350612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2D05E26-05A1-4E3B-840F-1E254B3DA8FC}"/>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89601" y="3888057"/>
            <a:ext cx="1664116" cy="1643822"/>
          </a:xfrm>
          <a:prstGeom prst="rect">
            <a:avLst/>
          </a:prstGeom>
        </p:spPr>
      </p:pic>
      <p:sp>
        <p:nvSpPr>
          <p:cNvPr id="2" name="Rectángulo 1">
            <a:extLst>
              <a:ext uri="{FF2B5EF4-FFF2-40B4-BE49-F238E27FC236}">
                <a16:creationId xmlns:a16="http://schemas.microsoft.com/office/drawing/2014/main" id="{9F4DAF4C-1CD4-4E4B-834E-1965A650E36E}"/>
              </a:ext>
            </a:extLst>
          </p:cNvPr>
          <p:cNvSpPr/>
          <p:nvPr/>
        </p:nvSpPr>
        <p:spPr>
          <a:xfrm>
            <a:off x="502361" y="1445342"/>
            <a:ext cx="10388600" cy="4708981"/>
          </a:xfrm>
          <a:prstGeom prst="rect">
            <a:avLst/>
          </a:prstGeom>
        </p:spPr>
        <p:txBody>
          <a:bodyPr wrap="square">
            <a:spAutoFit/>
          </a:bodyPr>
          <a:lstStyle/>
          <a:p>
            <a:r>
              <a:rPr lang="es-CO" sz="2000" dirty="0"/>
              <a:t>Este texto nos lleva a meditar acerca de que recibo cuando la lluvia que es dada por Dios (El </a:t>
            </a:r>
            <a:r>
              <a:rPr lang="es-CO" sz="2000" dirty="0" err="1"/>
              <a:t>Espiritu</a:t>
            </a:r>
            <a:r>
              <a:rPr lang="es-CO" sz="2000" dirty="0"/>
              <a:t> Santo) para dar fruto,  esa lluvia tiene mucho que ver con esto: </a:t>
            </a:r>
          </a:p>
          <a:p>
            <a:pPr marL="342900" indent="-342900">
              <a:buFont typeface="+mj-lt"/>
              <a:buAutoNum type="arabicPeriod"/>
            </a:pPr>
            <a:endParaRPr lang="es-CO" sz="2000" dirty="0"/>
          </a:p>
          <a:p>
            <a:pPr marL="342900" indent="-342900">
              <a:buFont typeface="+mj-lt"/>
              <a:buAutoNum type="arabicPeriod"/>
            </a:pPr>
            <a:r>
              <a:rPr lang="es-CO" sz="2000" dirty="0"/>
              <a:t>Recibir ese amor (para permanecer en) </a:t>
            </a:r>
          </a:p>
          <a:p>
            <a:pPr marL="342900" indent="-342900">
              <a:buFont typeface="+mj-lt"/>
              <a:buAutoNum type="arabicPeriod"/>
            </a:pPr>
            <a:r>
              <a:rPr lang="es-CO" sz="2000" dirty="0"/>
              <a:t>Recibir ese afecto fraternal (para amar a otros)</a:t>
            </a:r>
          </a:p>
          <a:p>
            <a:pPr marL="342900" indent="-342900">
              <a:buFont typeface="+mj-lt"/>
              <a:buAutoNum type="arabicPeriod"/>
            </a:pPr>
            <a:r>
              <a:rPr lang="es-CO" sz="2000" dirty="0"/>
              <a:t>Recibir esa alegría </a:t>
            </a:r>
          </a:p>
          <a:p>
            <a:pPr marL="342900" indent="-342900">
              <a:buFont typeface="+mj-lt"/>
              <a:buAutoNum type="arabicPeriod"/>
            </a:pPr>
            <a:r>
              <a:rPr lang="es-CO" sz="2000" dirty="0"/>
              <a:t>Recibir sabiduría</a:t>
            </a:r>
          </a:p>
          <a:p>
            <a:pPr marL="342900" indent="-342900">
              <a:buFont typeface="+mj-lt"/>
              <a:buAutoNum type="arabicPeriod"/>
            </a:pPr>
            <a:r>
              <a:rPr lang="es-CO" sz="2000" dirty="0"/>
              <a:t>Recibir de esa fuerza de parte de Dios </a:t>
            </a:r>
          </a:p>
          <a:p>
            <a:pPr marL="342900" indent="-342900">
              <a:buFont typeface="+mj-lt"/>
              <a:buAutoNum type="arabicPeriod"/>
            </a:pPr>
            <a:r>
              <a:rPr lang="es-CO" sz="2000" dirty="0"/>
              <a:t>Recibir de ese alimento que es la palabra</a:t>
            </a:r>
          </a:p>
          <a:p>
            <a:pPr marL="342900" indent="-342900">
              <a:buFont typeface="+mj-lt"/>
              <a:buAutoNum type="arabicPeriod"/>
            </a:pPr>
            <a:r>
              <a:rPr lang="es-CO" sz="2000" dirty="0"/>
              <a:t>Recibir el Fruto del Espíritu</a:t>
            </a:r>
          </a:p>
          <a:p>
            <a:pPr marL="342900" indent="-342900">
              <a:buFont typeface="+mj-lt"/>
              <a:buAutoNum type="arabicPeriod"/>
            </a:pPr>
            <a:r>
              <a:rPr lang="es-CO" sz="2000" dirty="0"/>
              <a:t>Recibes esa fe nos lleva a creer y tomar parte y así decidir lo que queremos</a:t>
            </a:r>
          </a:p>
          <a:p>
            <a:pPr marL="342900" indent="-342900">
              <a:buFont typeface="+mj-lt"/>
              <a:buAutoNum type="arabicPeriod"/>
            </a:pPr>
            <a:r>
              <a:rPr lang="es-CO" sz="2000" dirty="0"/>
              <a:t>Recibimos paciencia para esperar la promesa</a:t>
            </a:r>
          </a:p>
          <a:p>
            <a:pPr marL="342900" indent="-342900">
              <a:buFont typeface="+mj-lt"/>
              <a:buAutoNum type="arabicPeriod"/>
            </a:pPr>
            <a:r>
              <a:rPr lang="es-CO" sz="2000" dirty="0"/>
              <a:t>Recibimos ánimo y convicción de esfuerzo (</a:t>
            </a:r>
            <a:r>
              <a:rPr lang="es-CO" sz="2000" dirty="0" err="1"/>
              <a:t>Tardia</a:t>
            </a:r>
            <a:r>
              <a:rPr lang="es-CO" sz="2000" dirty="0"/>
              <a:t>)</a:t>
            </a:r>
          </a:p>
          <a:p>
            <a:pPr marL="342900" indent="-342900">
              <a:buFont typeface="+mj-lt"/>
              <a:buAutoNum type="arabicPeriod"/>
            </a:pPr>
            <a:r>
              <a:rPr lang="es-CO" sz="2000" dirty="0"/>
              <a:t>Recibimos el dominio propio para luchar en contra de la naturaleza pecaminosa</a:t>
            </a:r>
          </a:p>
          <a:p>
            <a:endParaRPr lang="es-CO" sz="2000" dirty="0"/>
          </a:p>
        </p:txBody>
      </p:sp>
      <p:sp>
        <p:nvSpPr>
          <p:cNvPr id="9" name="CuadroTexto 8">
            <a:extLst>
              <a:ext uri="{FF2B5EF4-FFF2-40B4-BE49-F238E27FC236}">
                <a16:creationId xmlns:a16="http://schemas.microsoft.com/office/drawing/2014/main" id="{02E2E2B0-4415-4F45-A1C6-DE254A5C7A42}"/>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311077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5F3F3A6B-1CAD-4E3B-AF8C-0D18F778321E}"/>
              </a:ext>
            </a:extLst>
          </p:cNvPr>
          <p:cNvSpPr/>
          <p:nvPr/>
        </p:nvSpPr>
        <p:spPr>
          <a:xfrm>
            <a:off x="-126999" y="0"/>
            <a:ext cx="12674600" cy="7124700"/>
          </a:xfrm>
          <a:prstGeom prst="rect">
            <a:avLst/>
          </a:prstGeom>
          <a:solidFill>
            <a:srgbClr val="CCFF33">
              <a:alpha val="66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49986" y="4912489"/>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377898" y="3221143"/>
            <a:ext cx="11187277" cy="1846659"/>
          </a:xfrm>
          <a:prstGeom prst="rect">
            <a:avLst/>
          </a:prstGeom>
          <a:noFill/>
        </p:spPr>
        <p:txBody>
          <a:bodyPr wrap="square" rtlCol="0">
            <a:spAutoFit/>
          </a:bodyPr>
          <a:lstStyle/>
          <a:p>
            <a:r>
              <a:rPr lang="pt-BR" sz="6000" dirty="0">
                <a:solidFill>
                  <a:schemeClr val="tx1">
                    <a:lumMod val="65000"/>
                    <a:lumOff val="35000"/>
                  </a:schemeClr>
                </a:solidFill>
                <a:latin typeface="Montserrat Black" panose="00000A00000000000000" pitchFamily="2" charset="0"/>
              </a:rPr>
              <a:t>Gálatas 5: 22-23 NVI</a:t>
            </a:r>
          </a:p>
          <a:p>
            <a:r>
              <a:rPr lang="es-CO" dirty="0"/>
              <a:t>22  En cambio, el fruto del Espíritu es amor, alegría, paz, paciencia, amabilidad, bondad, fidelidad, 23  humildad y dominio propio. No hay ley que condene estas cosas.</a:t>
            </a:r>
          </a:p>
          <a:p>
            <a:endParaRPr lang="es-CO" dirty="0"/>
          </a:p>
        </p:txBody>
      </p:sp>
      <p:sp>
        <p:nvSpPr>
          <p:cNvPr id="2" name="Rectángulo 1">
            <a:extLst>
              <a:ext uri="{FF2B5EF4-FFF2-40B4-BE49-F238E27FC236}">
                <a16:creationId xmlns:a16="http://schemas.microsoft.com/office/drawing/2014/main" id="{9F4DAF4C-1CD4-4E4B-834E-1965A650E36E}"/>
              </a:ext>
            </a:extLst>
          </p:cNvPr>
          <p:cNvSpPr/>
          <p:nvPr/>
        </p:nvSpPr>
        <p:spPr>
          <a:xfrm>
            <a:off x="322190" y="2257950"/>
            <a:ext cx="10209740" cy="1077218"/>
          </a:xfrm>
          <a:prstGeom prst="rect">
            <a:avLst/>
          </a:prstGeom>
        </p:spPr>
        <p:txBody>
          <a:bodyPr wrap="square">
            <a:spAutoFit/>
          </a:bodyPr>
          <a:lstStyle/>
          <a:p>
            <a:r>
              <a:rPr lang="es-CO" sz="3200" dirty="0"/>
              <a:t>Existe una clase de fruto que proviene de Dios cuando estamos junto a él este es llamado el fruto del Espíritu Santo</a:t>
            </a:r>
          </a:p>
        </p:txBody>
      </p:sp>
      <p:sp>
        <p:nvSpPr>
          <p:cNvPr id="9" name="CuadroTexto 8">
            <a:extLst>
              <a:ext uri="{FF2B5EF4-FFF2-40B4-BE49-F238E27FC236}">
                <a16:creationId xmlns:a16="http://schemas.microsoft.com/office/drawing/2014/main" id="{0D6E5EC6-3E77-45D3-8B1A-ACBDA5A3CC75}"/>
              </a:ext>
            </a:extLst>
          </p:cNvPr>
          <p:cNvSpPr txBox="1"/>
          <p:nvPr/>
        </p:nvSpPr>
        <p:spPr>
          <a:xfrm>
            <a:off x="502361" y="245013"/>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Daré fruto que perdure (El fruto del Espíritu santo)</a:t>
            </a:r>
          </a:p>
        </p:txBody>
      </p:sp>
    </p:spTree>
    <p:extLst>
      <p:ext uri="{BB962C8B-B14F-4D97-AF65-F5344CB8AC3E}">
        <p14:creationId xmlns:p14="http://schemas.microsoft.com/office/powerpoint/2010/main" val="7058695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2879</Words>
  <Application>Microsoft Office PowerPoint</Application>
  <PresentationFormat>Panorámica</PresentationFormat>
  <Paragraphs>202</Paragraphs>
  <Slides>43</Slides>
  <Notes>0</Notes>
  <HiddenSlides>35</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Arial</vt:lpstr>
      <vt:lpstr>Calibri</vt:lpstr>
      <vt:lpstr>Calibri Light</vt:lpstr>
      <vt:lpstr>Montserrat</vt:lpstr>
      <vt:lpstr>Montserrat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Yusef Gonzalez</dc:creator>
  <cp:lastModifiedBy>Darwin Gonzalez</cp:lastModifiedBy>
  <cp:revision>37</cp:revision>
  <dcterms:created xsi:type="dcterms:W3CDTF">2018-06-16T01:50:54Z</dcterms:created>
  <dcterms:modified xsi:type="dcterms:W3CDTF">2018-08-04T15:15:24Z</dcterms:modified>
</cp:coreProperties>
</file>