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</p:sldIdLst>
  <p:sldSz cx="7556500" cy="106934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29019">
            <a:off x="-3396122" y="-4251292"/>
            <a:ext cx="11476830" cy="8116555"/>
          </a:xfrm>
          <a:custGeom>
            <a:avLst/>
            <a:gdLst/>
            <a:ahLst/>
            <a:cxnLst/>
            <a:rect r="r" b="b" t="t" l="l"/>
            <a:pathLst>
              <a:path h="8116555" w="11476830">
                <a:moveTo>
                  <a:pt x="0" y="0"/>
                </a:moveTo>
                <a:lnTo>
                  <a:pt x="11476830" y="0"/>
                </a:lnTo>
                <a:lnTo>
                  <a:pt x="11476830" y="8116556"/>
                </a:lnTo>
                <a:lnTo>
                  <a:pt x="0" y="8116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202" t="-3100" r="0" b="-3982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55770" y="1971857"/>
            <a:ext cx="2490449" cy="763978"/>
            <a:chOff x="0" y="0"/>
            <a:chExt cx="3320598" cy="101863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3320598" cy="621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98"/>
                </a:lnSpc>
              </a:pPr>
              <a:r>
                <a:rPr lang="en-US" sz="3031" spc="354">
                  <a:solidFill>
                    <a:srgbClr val="FFFFFF"/>
                  </a:solidFill>
                  <a:latin typeface="Glacial Indifference Bold"/>
                </a:rPr>
                <a:t>NOMBRE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51952"/>
              <a:ext cx="3098182" cy="2666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178" spc="173">
                  <a:solidFill>
                    <a:srgbClr val="FFFFFF"/>
                  </a:solidFill>
                  <a:latin typeface="Glacial Indifference"/>
                </a:rPr>
                <a:t>CARGO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3929019">
            <a:off x="5411182" y="8792818"/>
            <a:ext cx="6807863" cy="9518164"/>
          </a:xfrm>
          <a:custGeom>
            <a:avLst/>
            <a:gdLst/>
            <a:ahLst/>
            <a:cxnLst/>
            <a:rect r="r" b="b" t="t" l="l"/>
            <a:pathLst>
              <a:path h="9518164" w="6807863">
                <a:moveTo>
                  <a:pt x="0" y="0"/>
                </a:moveTo>
                <a:lnTo>
                  <a:pt x="6807864" y="0"/>
                </a:lnTo>
                <a:lnTo>
                  <a:pt x="6807864" y="9518164"/>
                </a:lnTo>
                <a:lnTo>
                  <a:pt x="0" y="9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75666" b="-21875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51392" y="5490264"/>
            <a:ext cx="3876195" cy="1041977"/>
            <a:chOff x="0" y="0"/>
            <a:chExt cx="5168260" cy="138930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8235" y="-19050"/>
              <a:ext cx="5151790" cy="7673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>
                  <a:solidFill>
                    <a:srgbClr val="765996"/>
                  </a:solidFill>
                  <a:latin typeface="Glacial Indifference Bold"/>
                </a:rPr>
                <a:t>HARDWARE</a:t>
              </a:r>
            </a:p>
            <a:p>
              <a:pPr>
                <a:lnSpc>
                  <a:spcPts val="1554"/>
                </a:lnSpc>
              </a:pPr>
              <a:r>
                <a:rPr lang="en-US" sz="1110">
                  <a:solidFill>
                    <a:srgbClr val="765996"/>
                  </a:solidFill>
                  <a:latin typeface="Glacial Indifference Bold"/>
                </a:rPr>
                <a:t> </a:t>
              </a:r>
            </a:p>
            <a:p>
              <a:pPr>
                <a:lnSpc>
                  <a:spcPts val="1554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089505"/>
              <a:ext cx="5151790" cy="22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52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6470" y="775765"/>
              <a:ext cx="5151790" cy="198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7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363576" y="4810196"/>
            <a:ext cx="3802879" cy="242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78"/>
              </a:lnSpc>
            </a:pPr>
            <a:r>
              <a:rPr lang="en-US" sz="1413" spc="522">
                <a:solidFill>
                  <a:srgbClr val="47167D"/>
                </a:solidFill>
                <a:latin typeface="Glacial Indifference Bold"/>
              </a:rPr>
              <a:t>HABILIDADES TÉCNICAS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357569" y="5290869"/>
            <a:ext cx="658662" cy="57275"/>
            <a:chOff x="0" y="0"/>
            <a:chExt cx="7302500" cy="635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302500" cy="635000"/>
            </a:xfrm>
            <a:custGeom>
              <a:avLst/>
              <a:gdLst/>
              <a:ahLst/>
              <a:cxnLst/>
              <a:rect r="r" b="b" t="t" l="l"/>
              <a:pathLst>
                <a:path h="635000" w="7302500">
                  <a:moveTo>
                    <a:pt x="0" y="0"/>
                  </a:moveTo>
                  <a:lnTo>
                    <a:pt x="7302500" y="0"/>
                  </a:lnTo>
                  <a:lnTo>
                    <a:pt x="7302500" y="635000"/>
                  </a:lnTo>
                  <a:lnTo>
                    <a:pt x="0" y="63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3345047" y="2735059"/>
            <a:ext cx="4108827" cy="684685"/>
            <a:chOff x="0" y="0"/>
            <a:chExt cx="5478436" cy="91291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655103"/>
              <a:ext cx="5151790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>
                  <a:solidFill>
                    <a:srgbClr val="765996"/>
                  </a:solidFill>
                  <a:latin typeface="Glacial Indifference"/>
                </a:rPr>
                <a:t>Ingeniero Industrial con experiencia en...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5102742" cy="314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978"/>
                </a:lnSpc>
              </a:pPr>
              <a:r>
                <a:rPr lang="en-US" sz="1413" spc="522">
                  <a:solidFill>
                    <a:srgbClr val="47167D"/>
                  </a:solidFill>
                  <a:latin typeface="Glacial Indifference Bold"/>
                </a:rPr>
                <a:t>DESCRIPCIÓN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rot="0">
              <a:off x="225" y="479575"/>
              <a:ext cx="5478211" cy="12700"/>
            </a:xfrm>
            <a:prstGeom prst="rect">
              <a:avLst/>
            </a:prstGeom>
            <a:solidFill>
              <a:srgbClr val="777777"/>
            </a:solidFill>
          </p:spPr>
        </p:sp>
      </p:grpSp>
      <p:sp>
        <p:nvSpPr>
          <p:cNvPr name="AutoShape 18" id="18"/>
          <p:cNvSpPr/>
          <p:nvPr/>
        </p:nvSpPr>
        <p:spPr>
          <a:xfrm rot="0">
            <a:off x="3345047" y="5138469"/>
            <a:ext cx="4108658" cy="9525"/>
          </a:xfrm>
          <a:prstGeom prst="rect">
            <a:avLst/>
          </a:prstGeom>
          <a:solidFill>
            <a:srgbClr val="777777"/>
          </a:solidFill>
        </p:spPr>
      </p:sp>
      <p:grpSp>
        <p:nvGrpSpPr>
          <p:cNvPr name="Group 19" id="19"/>
          <p:cNvGrpSpPr/>
          <p:nvPr/>
        </p:nvGrpSpPr>
        <p:grpSpPr>
          <a:xfrm rot="0">
            <a:off x="355770" y="4793943"/>
            <a:ext cx="2437540" cy="2281048"/>
            <a:chOff x="0" y="0"/>
            <a:chExt cx="3250054" cy="3041397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444706" y="1099940"/>
              <a:ext cx="2696376" cy="8166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>
                  <a:solidFill>
                    <a:srgbClr val="765996"/>
                  </a:solidFill>
                  <a:latin typeface="Glacial Indifference"/>
                </a:rPr>
                <a:t>(5) 123 567</a:t>
              </a:r>
            </a:p>
            <a:p>
              <a:pPr>
                <a:lnSpc>
                  <a:spcPts val="1679"/>
                </a:lnSpc>
              </a:pPr>
              <a:r>
                <a:rPr lang="en-US" sz="1200">
                  <a:solidFill>
                    <a:srgbClr val="765996"/>
                  </a:solidFill>
                  <a:latin typeface="Glacial Indifference"/>
                </a:rPr>
                <a:t>Carrera 12 #3-4, </a:t>
              </a:r>
            </a:p>
            <a:p>
              <a:pPr>
                <a:lnSpc>
                  <a:spcPts val="1679"/>
                </a:lnSpc>
              </a:pPr>
              <a:r>
                <a:rPr lang="en-US" sz="1200">
                  <a:solidFill>
                    <a:srgbClr val="765996"/>
                  </a:solidFill>
                  <a:latin typeface="Glacial Indifference"/>
                </a:rPr>
                <a:t>Manizales, Caldas.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448824" y="2022111"/>
              <a:ext cx="2801230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>
                  <a:solidFill>
                    <a:srgbClr val="765996"/>
                  </a:solidFill>
                  <a:latin typeface="Glacial Indifference"/>
                </a:rPr>
                <a:t>Rodrigo.cardenas@tcs.com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48824" y="2783587"/>
              <a:ext cx="2581765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>
                  <a:solidFill>
                    <a:srgbClr val="765996"/>
                  </a:solidFill>
                  <a:latin typeface="Glacial Indifference"/>
                </a:rPr>
                <a:t>LinkedIn: @sitioincreible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6471" y="-28575"/>
              <a:ext cx="3078306" cy="6477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978"/>
                </a:lnSpc>
              </a:pPr>
              <a:r>
                <a:rPr lang="en-US" sz="1413" spc="522">
                  <a:solidFill>
                    <a:srgbClr val="47167D"/>
                  </a:solidFill>
                  <a:latin typeface="Glacial Indifference Bold"/>
                </a:rPr>
                <a:t>INFORMACIÓN DE CONTACTO</a:t>
              </a:r>
            </a:p>
          </p:txBody>
        </p:sp>
        <p:sp>
          <p:nvSpPr>
            <p:cNvPr name="Freeform 24" id="24"/>
            <p:cNvSpPr/>
            <p:nvPr/>
          </p:nvSpPr>
          <p:spPr>
            <a:xfrm flipH="false" flipV="false" rot="0">
              <a:off x="16857" y="1118990"/>
              <a:ext cx="247059" cy="247059"/>
            </a:xfrm>
            <a:custGeom>
              <a:avLst/>
              <a:gdLst/>
              <a:ahLst/>
              <a:cxnLst/>
              <a:rect r="r" b="b" t="t" l="l"/>
              <a:pathLst>
                <a:path h="247059" w="247059">
                  <a:moveTo>
                    <a:pt x="0" y="0"/>
                  </a:moveTo>
                  <a:lnTo>
                    <a:pt x="247059" y="0"/>
                  </a:lnTo>
                  <a:lnTo>
                    <a:pt x="247059" y="247059"/>
                  </a:lnTo>
                  <a:lnTo>
                    <a:pt x="0" y="2470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6471" y="2041161"/>
              <a:ext cx="247446" cy="247446"/>
            </a:xfrm>
            <a:custGeom>
              <a:avLst/>
              <a:gdLst/>
              <a:ahLst/>
              <a:cxnLst/>
              <a:rect r="r" b="b" t="t" l="l"/>
              <a:pathLst>
                <a:path h="247446" w="247446">
                  <a:moveTo>
                    <a:pt x="0" y="0"/>
                  </a:moveTo>
                  <a:lnTo>
                    <a:pt x="247445" y="0"/>
                  </a:lnTo>
                  <a:lnTo>
                    <a:pt x="247445" y="247445"/>
                  </a:lnTo>
                  <a:lnTo>
                    <a:pt x="0" y="24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2777389"/>
              <a:ext cx="247059" cy="247059"/>
            </a:xfrm>
            <a:custGeom>
              <a:avLst/>
              <a:gdLst/>
              <a:ahLst/>
              <a:cxnLst/>
              <a:rect r="r" b="b" t="t" l="l"/>
              <a:pathLst>
                <a:path h="247059" w="247059">
                  <a:moveTo>
                    <a:pt x="0" y="0"/>
                  </a:moveTo>
                  <a:lnTo>
                    <a:pt x="247059" y="0"/>
                  </a:lnTo>
                  <a:lnTo>
                    <a:pt x="247059" y="247058"/>
                  </a:lnTo>
                  <a:lnTo>
                    <a:pt x="0" y="247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27" id="27"/>
            <p:cNvSpPr/>
            <p:nvPr/>
          </p:nvSpPr>
          <p:spPr>
            <a:xfrm rot="0">
              <a:off x="16471" y="779618"/>
              <a:ext cx="2865181" cy="12700"/>
            </a:xfrm>
            <a:prstGeom prst="rect">
              <a:avLst/>
            </a:prstGeom>
            <a:solidFill>
              <a:srgbClr val="777777"/>
            </a:solidFill>
          </p:spPr>
        </p:sp>
      </p:grpSp>
      <p:sp>
        <p:nvSpPr>
          <p:cNvPr name="AutoShape 28" id="28"/>
          <p:cNvSpPr/>
          <p:nvPr/>
        </p:nvSpPr>
        <p:spPr>
          <a:xfrm rot="0">
            <a:off x="355770" y="2457084"/>
            <a:ext cx="2571953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29" id="29"/>
          <p:cNvSpPr/>
          <p:nvPr/>
        </p:nvSpPr>
        <p:spPr>
          <a:xfrm flipH="false" flipV="false" rot="0">
            <a:off x="-36000" y="-57150"/>
            <a:ext cx="3934829" cy="2190388"/>
          </a:xfrm>
          <a:custGeom>
            <a:avLst/>
            <a:gdLst/>
            <a:ahLst/>
            <a:cxnLst/>
            <a:rect r="r" b="b" t="t" l="l"/>
            <a:pathLst>
              <a:path h="2190388" w="3934829">
                <a:moveTo>
                  <a:pt x="0" y="0"/>
                </a:moveTo>
                <a:lnTo>
                  <a:pt x="3934829" y="0"/>
                </a:lnTo>
                <a:lnTo>
                  <a:pt x="3934829" y="2190388"/>
                </a:lnTo>
                <a:lnTo>
                  <a:pt x="0" y="219038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6101426" y="1181771"/>
            <a:ext cx="1405148" cy="197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94"/>
              </a:lnSpc>
            </a:pPr>
            <a:r>
              <a:rPr lang="en-US" sz="1210">
                <a:solidFill>
                  <a:srgbClr val="D15E87"/>
                </a:solidFill>
                <a:latin typeface="Glacial Indifference"/>
              </a:rPr>
              <a:t>Building on belief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3357569" y="6325210"/>
            <a:ext cx="3876195" cy="387030"/>
            <a:chOff x="0" y="0"/>
            <a:chExt cx="5168260" cy="516040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287890"/>
              <a:ext cx="5151790" cy="22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52"/>
                </a:lnSpc>
              </a:pP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16470" y="-19050"/>
              <a:ext cx="5151790" cy="191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71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3345047" y="7209809"/>
            <a:ext cx="3876195" cy="654737"/>
            <a:chOff x="0" y="0"/>
            <a:chExt cx="5168260" cy="872983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8235" y="-19050"/>
              <a:ext cx="5151790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>
                  <a:solidFill>
                    <a:srgbClr val="765996"/>
                  </a:solidFill>
                  <a:latin typeface="Glacial Indifference Bold"/>
                </a:rPr>
                <a:t>SOFTWARE PRODUCTS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0" y="573186"/>
              <a:ext cx="5151790" cy="22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52"/>
                </a:lnSpc>
              </a:pP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16470" y="266246"/>
              <a:ext cx="5151790" cy="191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71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400435" y="8584837"/>
            <a:ext cx="3876195" cy="654737"/>
            <a:chOff x="0" y="0"/>
            <a:chExt cx="5168260" cy="872983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8235" y="-19050"/>
              <a:ext cx="5151790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>
                  <a:solidFill>
                    <a:srgbClr val="765996"/>
                  </a:solidFill>
                  <a:latin typeface="Glacial Indifference Bold"/>
                </a:rPr>
                <a:t>TOOLS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0" y="573186"/>
              <a:ext cx="5151790" cy="22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52"/>
                </a:lnSpc>
              </a:pP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16470" y="266246"/>
              <a:ext cx="5151790" cy="191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71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04195" y="7774579"/>
            <a:ext cx="2000004" cy="654737"/>
            <a:chOff x="0" y="0"/>
            <a:chExt cx="2666672" cy="872983"/>
          </a:xfrm>
        </p:grpSpPr>
        <p:sp>
          <p:nvSpPr>
            <p:cNvPr name="TextBox 43" id="43"/>
            <p:cNvSpPr txBox="true"/>
            <p:nvPr/>
          </p:nvSpPr>
          <p:spPr>
            <a:xfrm rot="0">
              <a:off x="4249" y="-19050"/>
              <a:ext cx="2658174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>
                  <a:solidFill>
                    <a:srgbClr val="765996"/>
                  </a:solidFill>
                  <a:latin typeface="Glacial Indifference Bold"/>
                </a:rPr>
                <a:t>PRODUCTS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0" y="573186"/>
              <a:ext cx="2658174" cy="22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52"/>
                </a:lnSpc>
              </a:pP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8498" y="266246"/>
              <a:ext cx="2658174" cy="191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71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448999" y="1448869"/>
            <a:ext cx="2478724" cy="14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74"/>
              </a:lnSpc>
            </a:pPr>
            <a:r>
              <a:rPr lang="en-US" sz="910" spc="121">
                <a:solidFill>
                  <a:srgbClr val="FFFFFF">
                    <a:alpha val="69804"/>
                  </a:srgbClr>
                </a:solidFill>
                <a:latin typeface="Glacial Indifference"/>
              </a:rPr>
              <a:t>Banking Financial Services &amp; Isurance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432149" y="5710312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3364435" y="6221727"/>
            <a:ext cx="3876195" cy="654737"/>
            <a:chOff x="0" y="0"/>
            <a:chExt cx="5168260" cy="872983"/>
          </a:xfrm>
        </p:grpSpPr>
        <p:sp>
          <p:nvSpPr>
            <p:cNvPr name="TextBox 49" id="49"/>
            <p:cNvSpPr txBox="true"/>
            <p:nvPr/>
          </p:nvSpPr>
          <p:spPr>
            <a:xfrm rot="0">
              <a:off x="8235" y="-19050"/>
              <a:ext cx="5151790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79"/>
                </a:lnSpc>
              </a:pPr>
              <a:r>
                <a:rPr lang="en-US" sz="1200">
                  <a:solidFill>
                    <a:srgbClr val="765996"/>
                  </a:solidFill>
                  <a:latin typeface="Glacial Indifference Bold"/>
                </a:rPr>
                <a:t>TECHNOLOGY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0" y="573186"/>
              <a:ext cx="5151790" cy="22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52"/>
                </a:lnSpc>
              </a:pP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16470" y="266246"/>
              <a:ext cx="5151790" cy="191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71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3432149" y="6445773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3432149" y="7454540"/>
            <a:ext cx="1234976" cy="191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FF7948"/>
                </a:solidFill>
                <a:latin typeface="Glacial Indifference Bold"/>
              </a:rPr>
              <a:t>OPERATING YSTEM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3432149" y="7664724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3432149" y="7860304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3432149" y="8768337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4457957" y="8739762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4457957" y="8963916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5460538" y="8739762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5454764" y="8963916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5237400" y="7664724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5237400" y="7860304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3432149" y="8055883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5237400" y="7461772"/>
            <a:ext cx="690786" cy="191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FF7948"/>
                </a:solidFill>
                <a:latin typeface="Glacial Indifference Bold"/>
              </a:rPr>
              <a:t>DATABASE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5237400" y="8055883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3432149" y="6683461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grpSp>
        <p:nvGrpSpPr>
          <p:cNvPr name="Group 67" id="67"/>
          <p:cNvGrpSpPr/>
          <p:nvPr/>
        </p:nvGrpSpPr>
        <p:grpSpPr>
          <a:xfrm rot="0">
            <a:off x="404195" y="8212720"/>
            <a:ext cx="2668431" cy="387030"/>
            <a:chOff x="0" y="0"/>
            <a:chExt cx="3557907" cy="516040"/>
          </a:xfrm>
        </p:grpSpPr>
        <p:sp>
          <p:nvSpPr>
            <p:cNvPr name="TextBox 68" id="68"/>
            <p:cNvSpPr txBox="true"/>
            <p:nvPr/>
          </p:nvSpPr>
          <p:spPr>
            <a:xfrm rot="0">
              <a:off x="0" y="287890"/>
              <a:ext cx="3546569" cy="22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52"/>
                </a:lnSpc>
              </a:pPr>
            </a:p>
          </p:txBody>
        </p:sp>
        <p:sp>
          <p:nvSpPr>
            <p:cNvPr name="TextBox 69" id="69"/>
            <p:cNvSpPr txBox="true"/>
            <p:nvPr/>
          </p:nvSpPr>
          <p:spPr>
            <a:xfrm rot="0">
              <a:off x="11338" y="-19050"/>
              <a:ext cx="3546569" cy="191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71"/>
                </a:lnSpc>
              </a:pPr>
            </a:p>
          </p:txBody>
        </p:sp>
      </p:grpSp>
      <p:sp>
        <p:nvSpPr>
          <p:cNvPr name="TextBox 70" id="70"/>
          <p:cNvSpPr txBox="true"/>
          <p:nvPr/>
        </p:nvSpPr>
        <p:spPr>
          <a:xfrm rot="0">
            <a:off x="459583" y="8153673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461718" y="8153673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479448" y="8571175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459583" y="8375596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479448" y="8375596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459583" y="8615892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  <p:sp>
        <p:nvSpPr>
          <p:cNvPr name="AutoShape 76" id="76"/>
          <p:cNvSpPr/>
          <p:nvPr/>
        </p:nvSpPr>
        <p:spPr>
          <a:xfrm rot="0">
            <a:off x="355770" y="7443109"/>
            <a:ext cx="2145122" cy="9525"/>
          </a:xfrm>
          <a:prstGeom prst="rect">
            <a:avLst/>
          </a:prstGeom>
          <a:solidFill>
            <a:srgbClr val="777777"/>
          </a:solidFill>
        </p:spPr>
      </p:sp>
      <p:sp>
        <p:nvSpPr>
          <p:cNvPr name="TextBox 77" id="77"/>
          <p:cNvSpPr txBox="true"/>
          <p:nvPr/>
        </p:nvSpPr>
        <p:spPr>
          <a:xfrm rot="0">
            <a:off x="3432149" y="8963916"/>
            <a:ext cx="831131" cy="22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765996"/>
                </a:solidFill>
                <a:latin typeface="Glacial Indifference"/>
              </a:rPr>
              <a:t>Descripción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63745" y="7334162"/>
            <a:ext cx="3876195" cy="387030"/>
            <a:chOff x="0" y="0"/>
            <a:chExt cx="5168260" cy="51604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87890"/>
              <a:ext cx="5151790" cy="22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52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6470" y="-19050"/>
              <a:ext cx="5151790" cy="191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6940471">
            <a:off x="4156068" y="4010139"/>
            <a:ext cx="6807863" cy="9518164"/>
          </a:xfrm>
          <a:custGeom>
            <a:avLst/>
            <a:gdLst/>
            <a:ahLst/>
            <a:cxnLst/>
            <a:rect r="r" b="b" t="t" l="l"/>
            <a:pathLst>
              <a:path h="9518164" w="6807863">
                <a:moveTo>
                  <a:pt x="0" y="0"/>
                </a:moveTo>
                <a:lnTo>
                  <a:pt x="6807864" y="0"/>
                </a:lnTo>
                <a:lnTo>
                  <a:pt x="6807864" y="9518164"/>
                </a:lnTo>
                <a:lnTo>
                  <a:pt x="0" y="9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75666" b="-2187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9488902"/>
            <a:ext cx="2115338" cy="1203098"/>
          </a:xfrm>
          <a:custGeom>
            <a:avLst/>
            <a:gdLst/>
            <a:ahLst/>
            <a:cxnLst/>
            <a:rect r="r" b="b" t="t" l="l"/>
            <a:pathLst>
              <a:path h="1203098" w="2115338">
                <a:moveTo>
                  <a:pt x="0" y="0"/>
                </a:moveTo>
                <a:lnTo>
                  <a:pt x="2115338" y="0"/>
                </a:lnTo>
                <a:lnTo>
                  <a:pt x="2115338" y="1203098"/>
                </a:lnTo>
                <a:lnTo>
                  <a:pt x="0" y="1203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743" y="10217313"/>
            <a:ext cx="1405148" cy="174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14"/>
              </a:lnSpc>
            </a:pPr>
            <a:r>
              <a:rPr lang="en-US" sz="1010">
                <a:solidFill>
                  <a:srgbClr val="FFFFFF"/>
                </a:solidFill>
                <a:latin typeface="Glacial Indifference"/>
              </a:rPr>
              <a:t>Building on belief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3533" y="1151139"/>
            <a:ext cx="2884026" cy="19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54"/>
              </a:lnSpc>
            </a:pPr>
            <a:r>
              <a:rPr lang="en-US" sz="1110">
                <a:solidFill>
                  <a:srgbClr val="765996"/>
                </a:solidFill>
                <a:latin typeface="Glacial Indifference Bold"/>
              </a:rPr>
              <a:t>Banco ITAU, Colombia (SEP 2020)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7356" y="1748011"/>
            <a:ext cx="4915785" cy="584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Autor de disertación sobre publicidad dirigida a mileniales</a:t>
            </a:r>
          </a:p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Director creativo, Revista UniCentral</a:t>
            </a:r>
          </a:p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Miembro fundador, Círculo de Creativos UniCentral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7841" y="608437"/>
            <a:ext cx="2447056" cy="242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78"/>
              </a:lnSpc>
            </a:pPr>
            <a:r>
              <a:rPr lang="en-US" sz="1413" spc="522">
                <a:solidFill>
                  <a:srgbClr val="47167D"/>
                </a:solidFill>
                <a:latin typeface="Glacial Indifference Bold"/>
              </a:rPr>
              <a:t>EXPERIENCE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7841" y="4361132"/>
            <a:ext cx="2447056" cy="242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78"/>
              </a:lnSpc>
            </a:pPr>
            <a:r>
              <a:rPr lang="en-US" sz="1413" spc="522">
                <a:solidFill>
                  <a:srgbClr val="47167D"/>
                </a:solidFill>
                <a:latin typeface="Glacial Indifference Bold"/>
              </a:rPr>
              <a:t>EDUCATION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2044" y="10372627"/>
            <a:ext cx="1893293" cy="121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4"/>
              </a:lnSpc>
            </a:pPr>
            <a:r>
              <a:rPr lang="en-US" sz="710" spc="-23">
                <a:solidFill>
                  <a:srgbClr val="D15E87">
                    <a:alpha val="49804"/>
                  </a:srgbClr>
                </a:solidFill>
                <a:latin typeface="Glacial Indifference"/>
              </a:rPr>
              <a:t>Banking Financial Services &amp; Isurance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9709" y="2341586"/>
            <a:ext cx="4490009" cy="584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Autor de disertación sobre publicidad dirigida a mileniales</a:t>
            </a:r>
          </a:p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Director creativo, Revista UniCentral</a:t>
            </a:r>
          </a:p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Miembro fundador, Círculo de Creativos UniCentral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9719" y="3104822"/>
            <a:ext cx="2884026" cy="19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54"/>
              </a:lnSpc>
            </a:pPr>
            <a:r>
              <a:rPr lang="en-US" sz="1110">
                <a:solidFill>
                  <a:srgbClr val="765996"/>
                </a:solidFill>
                <a:latin typeface="Glacial Indifference Bold"/>
              </a:rPr>
              <a:t>Universidad Central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3533" y="3318805"/>
            <a:ext cx="3101406" cy="153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71"/>
              </a:lnSpc>
            </a:pPr>
            <a:r>
              <a:rPr lang="en-US" sz="908" spc="137">
                <a:solidFill>
                  <a:srgbClr val="765996"/>
                </a:solidFill>
                <a:latin typeface="Glacial Indifference"/>
              </a:rPr>
              <a:t>MAESTRÍA EN GESTIÓN DE PROYECTOS</a:t>
            </a:r>
            <a:r>
              <a:rPr lang="en-US" sz="908" spc="137">
                <a:solidFill>
                  <a:srgbClr val="765996"/>
                </a:solidFill>
                <a:latin typeface="Glacial Indifference"/>
              </a:rPr>
              <a:t> 2008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7004" y="3481806"/>
            <a:ext cx="4915785" cy="584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Autor de disertación sobre publicidad dirigida a mileniales</a:t>
            </a:r>
          </a:p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Director creativo, Revista UniCentral</a:t>
            </a:r>
          </a:p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Miembro fundador, Círculo de Creativos UniCentral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6248" y="4735623"/>
            <a:ext cx="2884026" cy="19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54"/>
              </a:lnSpc>
            </a:pPr>
            <a:r>
              <a:rPr lang="en-US" sz="1110">
                <a:solidFill>
                  <a:srgbClr val="765996"/>
                </a:solidFill>
                <a:latin typeface="Glacial Indifference Bold"/>
              </a:rPr>
              <a:t>Universidad Central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00072" y="5332494"/>
            <a:ext cx="4915785" cy="584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Autor de disertación sobre publicidad dirigida a mileniales</a:t>
            </a:r>
          </a:p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Director creativo, Revista UniCentral</a:t>
            </a:r>
          </a:p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Miembro fundador, Círculo de Creativos UniCentral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2424" y="4946408"/>
            <a:ext cx="3101406" cy="153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71"/>
              </a:lnSpc>
            </a:pPr>
            <a:r>
              <a:rPr lang="en-US" sz="908" spc="137">
                <a:solidFill>
                  <a:srgbClr val="765996"/>
                </a:solidFill>
                <a:latin typeface="Glacial Indifference"/>
              </a:rPr>
              <a:t>INGENIERO DE TELECOMUNICACIONES</a:t>
            </a:r>
            <a:r>
              <a:rPr lang="en-US" sz="908" spc="137">
                <a:solidFill>
                  <a:srgbClr val="765996"/>
                </a:solidFill>
                <a:latin typeface="Glacial Indifference"/>
              </a:rPr>
              <a:t> 2008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2424" y="5926070"/>
            <a:ext cx="4490009" cy="584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Autor de disertación sobre publicidad dirigida a mileniales</a:t>
            </a:r>
          </a:p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Director creativo, Revista UniCentral</a:t>
            </a:r>
          </a:p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Miembro fundador, Círculo de Creativos UniCentral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2435" y="6689306"/>
            <a:ext cx="2884026" cy="19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54"/>
              </a:lnSpc>
            </a:pPr>
            <a:r>
              <a:rPr lang="en-US" sz="1110">
                <a:solidFill>
                  <a:srgbClr val="765996"/>
                </a:solidFill>
                <a:latin typeface="Glacial Indifference Bold"/>
              </a:rPr>
              <a:t>Universidad Nacional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06248" y="6903288"/>
            <a:ext cx="3101406" cy="153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71"/>
              </a:lnSpc>
            </a:pPr>
            <a:r>
              <a:rPr lang="en-US" sz="908" spc="137">
                <a:solidFill>
                  <a:srgbClr val="765996"/>
                </a:solidFill>
                <a:latin typeface="Glacial Indifference"/>
              </a:rPr>
              <a:t>MAESTRÍA EN GESTIÓN DE PROYECTOS</a:t>
            </a:r>
            <a:r>
              <a:rPr lang="en-US" sz="908" spc="137">
                <a:solidFill>
                  <a:srgbClr val="765996"/>
                </a:solidFill>
                <a:latin typeface="Glacial Indifference"/>
              </a:rPr>
              <a:t> 2010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9719" y="7066290"/>
            <a:ext cx="4915785" cy="584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Autor de disertación sobre publicidad dirigida a mileniales</a:t>
            </a:r>
          </a:p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Director creativo, Revista UniCentral</a:t>
            </a:r>
          </a:p>
          <a:p>
            <a:pPr marL="183306" indent="-91653" lvl="1">
              <a:lnSpc>
                <a:spcPts val="1554"/>
              </a:lnSpc>
              <a:buFont typeface="Arial"/>
              <a:buChar char="•"/>
            </a:pPr>
            <a:r>
              <a:rPr lang="en-US" sz="1110">
                <a:solidFill>
                  <a:srgbClr val="765996"/>
                </a:solidFill>
                <a:latin typeface="Glacial Indifference"/>
              </a:rPr>
              <a:t>Miembro fundador, Círculo de Creativos UniCentral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DAF2CenfKgM</dc:identifier>
  <dcterms:modified xsi:type="dcterms:W3CDTF">2011-08-01T06:04:30Z</dcterms:modified>
  <cp:revision>1</cp:revision>
  <dc:title>CV TCS</dc:title>
</cp:coreProperties>
</file>