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</p:sldIdLst>
  <p:sldSz cx="7556500" cy="10693400"/>
  <p:notesSz cx="7315200" cy="9601200"/>
  <p:embeddedFontLst>
    <p:embeddedFont>
      <p:font typeface="Glacial Indifference" panose="020B0604020202020204" charset="0"/>
      <p:regular r:id="rId4"/>
    </p:embeddedFont>
    <p:embeddedFont>
      <p:font typeface="Glacial Indifference Bold" panose="020B0604020202020204" charset="0"/>
      <p:regular r:id="rId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5276E2-B1FF-4F3B-A7BE-D2F2853F6252}" v="26" dt="2024-06-05T22:14:28.5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150" d="100"/>
          <a:sy n="150" d="100"/>
        </p:scale>
        <p:origin x="1146" y="-45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2.fntdata"/><Relationship Id="rId10" Type="http://schemas.microsoft.com/office/2015/10/relationships/revisionInfo" Target="revisionInfo.xml"/><Relationship Id="rId4" Type="http://schemas.openxmlformats.org/officeDocument/2006/relationships/font" Target="fonts/font1.fntdata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3929019">
            <a:off x="-3396122" y="-4251292"/>
            <a:ext cx="11476830" cy="8116555"/>
          </a:xfrm>
          <a:custGeom>
            <a:avLst/>
            <a:gdLst/>
            <a:ahLst/>
            <a:cxnLst/>
            <a:rect l="l" t="t" r="r" b="b"/>
            <a:pathLst>
              <a:path w="11476830" h="8116555">
                <a:moveTo>
                  <a:pt x="0" y="0"/>
                </a:moveTo>
                <a:lnTo>
                  <a:pt x="11476830" y="0"/>
                </a:lnTo>
                <a:lnTo>
                  <a:pt x="11476830" y="8116556"/>
                </a:lnTo>
                <a:lnTo>
                  <a:pt x="0" y="81165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202" t="-3100" b="-39821"/>
            </a:stretch>
          </a:blipFill>
        </p:spPr>
        <p:txBody>
          <a:bodyPr/>
          <a:lstStyle/>
          <a:p>
            <a:endParaRPr lang="es-419"/>
          </a:p>
        </p:txBody>
      </p:sp>
      <p:grpSp>
        <p:nvGrpSpPr>
          <p:cNvPr id="3" name="Group 3"/>
          <p:cNvGrpSpPr/>
          <p:nvPr/>
        </p:nvGrpSpPr>
        <p:grpSpPr>
          <a:xfrm>
            <a:off x="355770" y="1964713"/>
            <a:ext cx="2490449" cy="990390"/>
            <a:chOff x="0" y="-9525"/>
            <a:chExt cx="3320598" cy="1320521"/>
          </a:xfrm>
        </p:grpSpPr>
        <p:sp>
          <p:nvSpPr>
            <p:cNvPr id="4" name="TextBox 4"/>
            <p:cNvSpPr txBox="1"/>
            <p:nvPr/>
          </p:nvSpPr>
          <p:spPr>
            <a:xfrm>
              <a:off x="0" y="-9525"/>
              <a:ext cx="3320598" cy="5129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98"/>
                </a:lnSpc>
              </a:pPr>
              <a:r>
                <a:rPr lang="en-US" sz="900" spc="354" dirty="0">
                  <a:solidFill>
                    <a:srgbClr val="FFFFFF"/>
                  </a:solidFill>
                  <a:latin typeface="Glacial Indifference Bold"/>
                </a:rPr>
                <a:t>CRISTIAN JIMENEZ DUARTE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751953"/>
              <a:ext cx="3098182" cy="5590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650"/>
                </a:lnSpc>
              </a:pPr>
              <a:r>
                <a:rPr lang="en-US" sz="1178" spc="173" dirty="0">
                  <a:solidFill>
                    <a:srgbClr val="FFFFFF"/>
                  </a:solidFill>
                  <a:latin typeface="Glacial Indifference"/>
                </a:rPr>
                <a:t>DESARROLLADOR FULLSTACK</a:t>
              </a:r>
            </a:p>
          </p:txBody>
        </p:sp>
      </p:grpSp>
      <p:sp>
        <p:nvSpPr>
          <p:cNvPr id="6" name="Freeform 6"/>
          <p:cNvSpPr/>
          <p:nvPr/>
        </p:nvSpPr>
        <p:spPr>
          <a:xfrm rot="-3929019">
            <a:off x="5411182" y="8792818"/>
            <a:ext cx="6807863" cy="9518164"/>
          </a:xfrm>
          <a:custGeom>
            <a:avLst/>
            <a:gdLst/>
            <a:ahLst/>
            <a:cxnLst/>
            <a:rect l="l" t="t" r="r" b="b"/>
            <a:pathLst>
              <a:path w="6807863" h="9518164">
                <a:moveTo>
                  <a:pt x="0" y="0"/>
                </a:moveTo>
                <a:lnTo>
                  <a:pt x="6807864" y="0"/>
                </a:lnTo>
                <a:lnTo>
                  <a:pt x="6807864" y="9518164"/>
                </a:lnTo>
                <a:lnTo>
                  <a:pt x="0" y="95181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75666" b="-21875"/>
            </a:stretch>
          </a:blipFill>
        </p:spPr>
        <p:txBody>
          <a:bodyPr/>
          <a:lstStyle/>
          <a:p>
            <a:endParaRPr lang="es-419"/>
          </a:p>
        </p:txBody>
      </p:sp>
      <p:grpSp>
        <p:nvGrpSpPr>
          <p:cNvPr id="7" name="Group 7"/>
          <p:cNvGrpSpPr/>
          <p:nvPr/>
        </p:nvGrpSpPr>
        <p:grpSpPr>
          <a:xfrm>
            <a:off x="3340775" y="5335067"/>
            <a:ext cx="3876197" cy="1029805"/>
            <a:chOff x="0" y="-19049"/>
            <a:chExt cx="5168262" cy="1373072"/>
          </a:xfrm>
        </p:grpSpPr>
        <p:sp>
          <p:nvSpPr>
            <p:cNvPr id="8" name="TextBox 8"/>
            <p:cNvSpPr txBox="1"/>
            <p:nvPr/>
          </p:nvSpPr>
          <p:spPr>
            <a:xfrm>
              <a:off x="8235" y="-19049"/>
              <a:ext cx="5151791" cy="8168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679"/>
                </a:lnSpc>
              </a:pPr>
              <a:r>
                <a:rPr lang="en-US" sz="1050" dirty="0">
                  <a:solidFill>
                    <a:srgbClr val="765996"/>
                  </a:solidFill>
                  <a:latin typeface="Glacial Indifference Bold"/>
                </a:rPr>
                <a:t>LENGUAJES DE PROGRAMACION</a:t>
              </a:r>
            </a:p>
            <a:p>
              <a:pPr>
                <a:lnSpc>
                  <a:spcPts val="1554"/>
                </a:lnSpc>
              </a:pPr>
              <a:r>
                <a:rPr lang="en-US" sz="1050" dirty="0">
                  <a:solidFill>
                    <a:srgbClr val="765996"/>
                  </a:solidFill>
                  <a:latin typeface="Glacial Indifference Bold"/>
                </a:rPr>
                <a:t> </a:t>
              </a:r>
            </a:p>
            <a:p>
              <a:pPr>
                <a:lnSpc>
                  <a:spcPts val="1554"/>
                </a:lnSpc>
              </a:pPr>
              <a:endParaRPr lang="en-US" sz="1050" dirty="0">
                <a:solidFill>
                  <a:srgbClr val="765996"/>
                </a:solidFill>
                <a:latin typeface="Glacial Indifference Bold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089506"/>
              <a:ext cx="5151791" cy="2645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452"/>
                </a:lnSpc>
              </a:pPr>
              <a:endParaRPr sz="140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6471" y="775766"/>
              <a:ext cx="5151791" cy="2388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71"/>
                </a:lnSpc>
              </a:pPr>
              <a:endParaRPr sz="1400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3363576" y="4810196"/>
            <a:ext cx="3802879" cy="242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78"/>
              </a:lnSpc>
            </a:pPr>
            <a:r>
              <a:rPr lang="en-US" sz="1413" spc="522">
                <a:solidFill>
                  <a:srgbClr val="47167D"/>
                </a:solidFill>
                <a:latin typeface="Glacial Indifference Bold"/>
              </a:rPr>
              <a:t>HABILIDADES TÉCNICAS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3345047" y="1964713"/>
            <a:ext cx="4108827" cy="3073951"/>
            <a:chOff x="0" y="-28575"/>
            <a:chExt cx="5478436" cy="3037467"/>
          </a:xfrm>
        </p:grpSpPr>
        <p:sp>
          <p:nvSpPr>
            <p:cNvPr id="15" name="TextBox 15"/>
            <p:cNvSpPr txBox="1"/>
            <p:nvPr/>
          </p:nvSpPr>
          <p:spPr>
            <a:xfrm>
              <a:off x="0" y="655102"/>
              <a:ext cx="5151791" cy="23537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679"/>
                </a:lnSpc>
              </a:pPr>
              <a:r>
                <a:rPr lang="es-419" sz="1050" dirty="0">
                  <a:solidFill>
                    <a:srgbClr val="765996"/>
                  </a:solidFill>
                  <a:latin typeface="Glacial Indifference"/>
                </a:rPr>
                <a:t>Ingeniero de software responsable, ético y autodidacta. Poseedor de capacidades y conocimientos suficientes para asumir los retos que demanda un Proyecto, trabajo en equipo para generar servicios y productos de Calidad mediante el uso de metodologías agiles y Desarrollo de estrategias que facilitan el flujo de trabajo. </a:t>
              </a:r>
            </a:p>
            <a:p>
              <a:pPr>
                <a:lnSpc>
                  <a:spcPts val="1679"/>
                </a:lnSpc>
              </a:pPr>
              <a:r>
                <a:rPr lang="es-419" sz="1050" dirty="0">
                  <a:solidFill>
                    <a:srgbClr val="765996"/>
                  </a:solidFill>
                  <a:latin typeface="Glacial Indifference"/>
                </a:rPr>
                <a:t>A nivel técnico poseo un enfoque muy versátil lo cual me permite ser Full </a:t>
              </a:r>
              <a:r>
                <a:rPr lang="es-419" sz="1050" dirty="0" err="1">
                  <a:solidFill>
                    <a:srgbClr val="765996"/>
                  </a:solidFill>
                  <a:latin typeface="Glacial Indifference"/>
                </a:rPr>
                <a:t>stack</a:t>
              </a:r>
              <a:r>
                <a:rPr lang="es-419" sz="1050" dirty="0">
                  <a:solidFill>
                    <a:srgbClr val="765996"/>
                  </a:solidFill>
                  <a:latin typeface="Glacial Indifference"/>
                </a:rPr>
                <a:t> (</a:t>
              </a:r>
              <a:r>
                <a:rPr lang="es-419" sz="1050" dirty="0" err="1">
                  <a:solidFill>
                    <a:srgbClr val="765996"/>
                  </a:solidFill>
                  <a:latin typeface="Glacial Indifference"/>
                </a:rPr>
                <a:t>Frontend</a:t>
              </a:r>
              <a:r>
                <a:rPr lang="es-419" sz="1050" dirty="0">
                  <a:solidFill>
                    <a:srgbClr val="765996"/>
                  </a:solidFill>
                  <a:latin typeface="Glacial Indifference"/>
                </a:rPr>
                <a:t>, </a:t>
              </a:r>
              <a:r>
                <a:rPr lang="es-419" sz="1050" dirty="0" err="1">
                  <a:solidFill>
                    <a:srgbClr val="765996"/>
                  </a:solidFill>
                  <a:latin typeface="Glacial Indifference"/>
                </a:rPr>
                <a:t>Backend</a:t>
              </a:r>
              <a:r>
                <a:rPr lang="es-419" sz="1050" dirty="0">
                  <a:solidFill>
                    <a:srgbClr val="765996"/>
                  </a:solidFill>
                  <a:latin typeface="Glacial Indifference"/>
                </a:rPr>
                <a:t>, DB, </a:t>
              </a:r>
              <a:r>
                <a:rPr lang="es-419" sz="1050" dirty="0" err="1">
                  <a:solidFill>
                    <a:srgbClr val="765996"/>
                  </a:solidFill>
                  <a:latin typeface="Glacial Indifference"/>
                </a:rPr>
                <a:t>Qa</a:t>
              </a:r>
              <a:r>
                <a:rPr lang="es-419" sz="1050" dirty="0">
                  <a:solidFill>
                    <a:srgbClr val="765996"/>
                  </a:solidFill>
                  <a:latin typeface="Glacial Indifference"/>
                </a:rPr>
                <a:t>, etc.). He desarrollado para el sector Salud, Bancario, Transporte, Eventos, Sitios web en general y Pagos en línea.</a:t>
              </a:r>
              <a:endParaRPr lang="es-419" sz="1200" dirty="0">
                <a:solidFill>
                  <a:srgbClr val="765996"/>
                </a:solidFill>
                <a:latin typeface="Glacial Indifference"/>
              </a:endParaRPr>
            </a:p>
            <a:p>
              <a:pPr>
                <a:lnSpc>
                  <a:spcPts val="1679"/>
                </a:lnSpc>
              </a:pPr>
              <a:endParaRPr lang="es-419" sz="1200" dirty="0">
                <a:solidFill>
                  <a:srgbClr val="765996"/>
                </a:solidFill>
                <a:latin typeface="Glacial Indifference"/>
              </a:endParaRPr>
            </a:p>
            <a:p>
              <a:pPr>
                <a:lnSpc>
                  <a:spcPts val="1679"/>
                </a:lnSpc>
              </a:pPr>
              <a:endParaRPr lang="es-419" sz="1200" dirty="0">
                <a:solidFill>
                  <a:srgbClr val="765996"/>
                </a:solidFill>
                <a:latin typeface="Glacial Indifference"/>
              </a:endParaRP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28575"/>
              <a:ext cx="5102743" cy="2348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78"/>
                </a:lnSpc>
              </a:pPr>
              <a:r>
                <a:rPr lang="en-US" sz="1413" spc="522" dirty="0">
                  <a:solidFill>
                    <a:srgbClr val="47167D"/>
                  </a:solidFill>
                  <a:latin typeface="Glacial Indifference Bold"/>
                </a:rPr>
                <a:t>DESCRIPCIÓN</a:t>
              </a:r>
            </a:p>
          </p:txBody>
        </p:sp>
        <p:sp>
          <p:nvSpPr>
            <p:cNvPr id="17" name="AutoShape 17"/>
            <p:cNvSpPr/>
            <p:nvPr/>
          </p:nvSpPr>
          <p:spPr>
            <a:xfrm>
              <a:off x="225" y="479575"/>
              <a:ext cx="5478211" cy="12700"/>
            </a:xfrm>
            <a:prstGeom prst="rect">
              <a:avLst/>
            </a:prstGeom>
            <a:solidFill>
              <a:srgbClr val="777777"/>
            </a:solidFill>
          </p:spPr>
          <p:txBody>
            <a:bodyPr/>
            <a:lstStyle/>
            <a:p>
              <a:endParaRPr lang="es-419"/>
            </a:p>
          </p:txBody>
        </p:sp>
      </p:grpSp>
      <p:sp>
        <p:nvSpPr>
          <p:cNvPr id="18" name="AutoShape 18"/>
          <p:cNvSpPr/>
          <p:nvPr/>
        </p:nvSpPr>
        <p:spPr>
          <a:xfrm>
            <a:off x="3345047" y="5138469"/>
            <a:ext cx="4108658" cy="9525"/>
          </a:xfrm>
          <a:prstGeom prst="rect">
            <a:avLst/>
          </a:prstGeom>
          <a:solidFill>
            <a:srgbClr val="777777"/>
          </a:solidFill>
        </p:spPr>
        <p:txBody>
          <a:bodyPr/>
          <a:lstStyle/>
          <a:p>
            <a:endParaRPr lang="es-419"/>
          </a:p>
        </p:txBody>
      </p:sp>
      <p:grpSp>
        <p:nvGrpSpPr>
          <p:cNvPr id="19" name="Group 19"/>
          <p:cNvGrpSpPr/>
          <p:nvPr/>
        </p:nvGrpSpPr>
        <p:grpSpPr>
          <a:xfrm>
            <a:off x="355770" y="4772512"/>
            <a:ext cx="2437540" cy="2302479"/>
            <a:chOff x="0" y="-28575"/>
            <a:chExt cx="3250054" cy="3069972"/>
          </a:xfrm>
        </p:grpSpPr>
        <p:sp>
          <p:nvSpPr>
            <p:cNvPr id="20" name="TextBox 20"/>
            <p:cNvSpPr txBox="1"/>
            <p:nvPr/>
          </p:nvSpPr>
          <p:spPr>
            <a:xfrm>
              <a:off x="444705" y="1099940"/>
              <a:ext cx="2696377" cy="5599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679"/>
                </a:lnSpc>
              </a:pPr>
              <a:r>
                <a:rPr lang="en-US" sz="1200" dirty="0">
                  <a:solidFill>
                    <a:srgbClr val="765996"/>
                  </a:solidFill>
                  <a:latin typeface="Glacial Indifference"/>
                </a:rPr>
                <a:t>(57) 3206767632</a:t>
              </a:r>
            </a:p>
            <a:p>
              <a:pPr>
                <a:lnSpc>
                  <a:spcPts val="1679"/>
                </a:lnSpc>
              </a:pPr>
              <a:r>
                <a:rPr lang="en-US" sz="1200" dirty="0">
                  <a:solidFill>
                    <a:srgbClr val="765996"/>
                  </a:solidFill>
                  <a:latin typeface="Glacial Indifference"/>
                </a:rPr>
                <a:t>Medellin, Colombia.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448824" y="2022112"/>
              <a:ext cx="2801230" cy="2693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679"/>
                </a:lnSpc>
              </a:pPr>
              <a:r>
                <a:rPr lang="en-US" sz="1200" dirty="0">
                  <a:solidFill>
                    <a:srgbClr val="765996"/>
                  </a:solidFill>
                  <a:latin typeface="Glacial Indifference"/>
                </a:rPr>
                <a:t>j.cristian@tcs.com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448824" y="2783587"/>
              <a:ext cx="2581765" cy="2578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679"/>
                </a:lnSpc>
              </a:pPr>
              <a:r>
                <a:rPr lang="en-US" sz="1200" dirty="0">
                  <a:solidFill>
                    <a:srgbClr val="765996"/>
                  </a:solidFill>
                  <a:latin typeface="Glacial Indifference"/>
                </a:rPr>
                <a:t>LinkedIn: @sitioincreible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16471" y="-28575"/>
              <a:ext cx="3078306" cy="6477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978"/>
                </a:lnSpc>
              </a:pPr>
              <a:r>
                <a:rPr lang="en-US" sz="1413" spc="522">
                  <a:solidFill>
                    <a:srgbClr val="47167D"/>
                  </a:solidFill>
                  <a:latin typeface="Glacial Indifference Bold"/>
                </a:rPr>
                <a:t>INFORMACIÓN DE CONTACTO</a:t>
              </a:r>
            </a:p>
          </p:txBody>
        </p:sp>
        <p:sp>
          <p:nvSpPr>
            <p:cNvPr id="24" name="Freeform 24"/>
            <p:cNvSpPr/>
            <p:nvPr/>
          </p:nvSpPr>
          <p:spPr>
            <a:xfrm>
              <a:off x="16857" y="1118990"/>
              <a:ext cx="247059" cy="247059"/>
            </a:xfrm>
            <a:custGeom>
              <a:avLst/>
              <a:gdLst/>
              <a:ahLst/>
              <a:cxnLst/>
              <a:rect l="l" t="t" r="r" b="b"/>
              <a:pathLst>
                <a:path w="247059" h="247059">
                  <a:moveTo>
                    <a:pt x="0" y="0"/>
                  </a:moveTo>
                  <a:lnTo>
                    <a:pt x="247059" y="0"/>
                  </a:lnTo>
                  <a:lnTo>
                    <a:pt x="247059" y="247059"/>
                  </a:lnTo>
                  <a:lnTo>
                    <a:pt x="0" y="2470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419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16471" y="2041161"/>
              <a:ext cx="247446" cy="247446"/>
            </a:xfrm>
            <a:custGeom>
              <a:avLst/>
              <a:gdLst/>
              <a:ahLst/>
              <a:cxnLst/>
              <a:rect l="l" t="t" r="r" b="b"/>
              <a:pathLst>
                <a:path w="247446" h="247446">
                  <a:moveTo>
                    <a:pt x="0" y="0"/>
                  </a:moveTo>
                  <a:lnTo>
                    <a:pt x="247445" y="0"/>
                  </a:lnTo>
                  <a:lnTo>
                    <a:pt x="247445" y="247445"/>
                  </a:lnTo>
                  <a:lnTo>
                    <a:pt x="0" y="2474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419"/>
            </a:p>
          </p:txBody>
        </p:sp>
        <p:sp>
          <p:nvSpPr>
            <p:cNvPr id="26" name="Freeform 26"/>
            <p:cNvSpPr/>
            <p:nvPr/>
          </p:nvSpPr>
          <p:spPr>
            <a:xfrm>
              <a:off x="0" y="2777389"/>
              <a:ext cx="247059" cy="247059"/>
            </a:xfrm>
            <a:custGeom>
              <a:avLst/>
              <a:gdLst/>
              <a:ahLst/>
              <a:cxnLst/>
              <a:rect l="l" t="t" r="r" b="b"/>
              <a:pathLst>
                <a:path w="247059" h="247059">
                  <a:moveTo>
                    <a:pt x="0" y="0"/>
                  </a:moveTo>
                  <a:lnTo>
                    <a:pt x="247059" y="0"/>
                  </a:lnTo>
                  <a:lnTo>
                    <a:pt x="247059" y="247058"/>
                  </a:lnTo>
                  <a:lnTo>
                    <a:pt x="0" y="2470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419"/>
            </a:p>
          </p:txBody>
        </p:sp>
        <p:sp>
          <p:nvSpPr>
            <p:cNvPr id="27" name="AutoShape 27"/>
            <p:cNvSpPr/>
            <p:nvPr/>
          </p:nvSpPr>
          <p:spPr>
            <a:xfrm>
              <a:off x="16471" y="779618"/>
              <a:ext cx="2865181" cy="12700"/>
            </a:xfrm>
            <a:prstGeom prst="rect">
              <a:avLst/>
            </a:prstGeom>
            <a:solidFill>
              <a:srgbClr val="777777"/>
            </a:solidFill>
          </p:spPr>
          <p:txBody>
            <a:bodyPr/>
            <a:lstStyle/>
            <a:p>
              <a:endParaRPr lang="es-419"/>
            </a:p>
          </p:txBody>
        </p:sp>
      </p:grpSp>
      <p:sp>
        <p:nvSpPr>
          <p:cNvPr id="28" name="AutoShape 28"/>
          <p:cNvSpPr/>
          <p:nvPr/>
        </p:nvSpPr>
        <p:spPr>
          <a:xfrm>
            <a:off x="355770" y="2457084"/>
            <a:ext cx="2571953" cy="952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s-419"/>
          </a:p>
        </p:txBody>
      </p:sp>
      <p:sp>
        <p:nvSpPr>
          <p:cNvPr id="29" name="Freeform 29"/>
          <p:cNvSpPr/>
          <p:nvPr/>
        </p:nvSpPr>
        <p:spPr>
          <a:xfrm>
            <a:off x="-36000" y="-57150"/>
            <a:ext cx="3934829" cy="2190388"/>
          </a:xfrm>
          <a:custGeom>
            <a:avLst/>
            <a:gdLst/>
            <a:ahLst/>
            <a:cxnLst/>
            <a:rect l="l" t="t" r="r" b="b"/>
            <a:pathLst>
              <a:path w="3934829" h="2190388">
                <a:moveTo>
                  <a:pt x="0" y="0"/>
                </a:moveTo>
                <a:lnTo>
                  <a:pt x="3934829" y="0"/>
                </a:lnTo>
                <a:lnTo>
                  <a:pt x="3934829" y="2190388"/>
                </a:lnTo>
                <a:lnTo>
                  <a:pt x="0" y="219038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es-419"/>
          </a:p>
        </p:txBody>
      </p:sp>
      <p:sp>
        <p:nvSpPr>
          <p:cNvPr id="30" name="TextBox 30"/>
          <p:cNvSpPr txBox="1"/>
          <p:nvPr/>
        </p:nvSpPr>
        <p:spPr>
          <a:xfrm>
            <a:off x="6101426" y="1181771"/>
            <a:ext cx="1405148" cy="1978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94"/>
              </a:lnSpc>
            </a:pPr>
            <a:r>
              <a:rPr lang="en-US" sz="1210">
                <a:solidFill>
                  <a:srgbClr val="D15E87"/>
                </a:solidFill>
                <a:latin typeface="Glacial Indifference"/>
              </a:rPr>
              <a:t>Building on belief</a:t>
            </a:r>
          </a:p>
        </p:txBody>
      </p:sp>
      <p:grpSp>
        <p:nvGrpSpPr>
          <p:cNvPr id="31" name="Group 31"/>
          <p:cNvGrpSpPr/>
          <p:nvPr/>
        </p:nvGrpSpPr>
        <p:grpSpPr>
          <a:xfrm>
            <a:off x="3852125" y="5841774"/>
            <a:ext cx="3876197" cy="428594"/>
            <a:chOff x="0" y="-19050"/>
            <a:chExt cx="5168262" cy="571458"/>
          </a:xfrm>
        </p:grpSpPr>
        <p:sp>
          <p:nvSpPr>
            <p:cNvPr id="32" name="TextBox 32"/>
            <p:cNvSpPr txBox="1"/>
            <p:nvPr/>
          </p:nvSpPr>
          <p:spPr>
            <a:xfrm>
              <a:off x="0" y="287891"/>
              <a:ext cx="5151791" cy="2645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452"/>
                </a:lnSpc>
              </a:pPr>
              <a:endParaRPr sz="1400"/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16471" y="-19050"/>
              <a:ext cx="5151791" cy="2388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71"/>
                </a:lnSpc>
              </a:pPr>
              <a:endParaRPr sz="1400"/>
            </a:p>
          </p:txBody>
        </p:sp>
      </p:grpSp>
      <p:sp>
        <p:nvSpPr>
          <p:cNvPr id="46" name="TextBox 46"/>
          <p:cNvSpPr txBox="1"/>
          <p:nvPr/>
        </p:nvSpPr>
        <p:spPr>
          <a:xfrm>
            <a:off x="448999" y="1448869"/>
            <a:ext cx="2478724" cy="148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74"/>
              </a:lnSpc>
            </a:pPr>
            <a:r>
              <a:rPr lang="en-US" sz="910" spc="121">
                <a:solidFill>
                  <a:srgbClr val="FFFFFF">
                    <a:alpha val="69804"/>
                  </a:srgbClr>
                </a:solidFill>
                <a:latin typeface="Glacial Indifference"/>
              </a:rPr>
              <a:t>Banking Financial Services &amp; Isurance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3421532" y="5569402"/>
            <a:ext cx="4021556" cy="2148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820"/>
              </a:lnSpc>
            </a:pPr>
            <a:r>
              <a:rPr lang="en-US" sz="1100" dirty="0">
                <a:solidFill>
                  <a:srgbClr val="765996"/>
                </a:solidFill>
                <a:latin typeface="Glacial Indifference"/>
              </a:rPr>
              <a:t>C++, JAVA, C# .NET, PYTHON, PHP, PL/SQL</a:t>
            </a:r>
          </a:p>
        </p:txBody>
      </p:sp>
      <p:grpSp>
        <p:nvGrpSpPr>
          <p:cNvPr id="48" name="Group 48"/>
          <p:cNvGrpSpPr/>
          <p:nvPr/>
        </p:nvGrpSpPr>
        <p:grpSpPr>
          <a:xfrm>
            <a:off x="3340776" y="5860789"/>
            <a:ext cx="3876196" cy="642564"/>
            <a:chOff x="0" y="-19049"/>
            <a:chExt cx="5168261" cy="856751"/>
          </a:xfrm>
        </p:grpSpPr>
        <p:sp>
          <p:nvSpPr>
            <p:cNvPr id="49" name="TextBox 49"/>
            <p:cNvSpPr txBox="1"/>
            <p:nvPr/>
          </p:nvSpPr>
          <p:spPr>
            <a:xfrm>
              <a:off x="8235" y="-19049"/>
              <a:ext cx="5151791" cy="2693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679"/>
                </a:lnSpc>
              </a:pPr>
              <a:r>
                <a:rPr lang="en-US" sz="1050" dirty="0">
                  <a:solidFill>
                    <a:srgbClr val="765996"/>
                  </a:solidFill>
                  <a:latin typeface="Glacial Indifference Bold"/>
                </a:rPr>
                <a:t>FRONTEND FRAMEWORKS Y MARKUP LENGUAJES</a:t>
              </a:r>
            </a:p>
          </p:txBody>
        </p:sp>
        <p:sp>
          <p:nvSpPr>
            <p:cNvPr id="50" name="TextBox 50"/>
            <p:cNvSpPr txBox="1"/>
            <p:nvPr/>
          </p:nvSpPr>
          <p:spPr>
            <a:xfrm>
              <a:off x="0" y="573185"/>
              <a:ext cx="5151790" cy="2645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452"/>
                </a:lnSpc>
              </a:pPr>
              <a:endParaRPr sz="1400"/>
            </a:p>
          </p:txBody>
        </p:sp>
        <p:sp>
          <p:nvSpPr>
            <p:cNvPr id="51" name="TextBox 51"/>
            <p:cNvSpPr txBox="1"/>
            <p:nvPr/>
          </p:nvSpPr>
          <p:spPr>
            <a:xfrm>
              <a:off x="16471" y="266245"/>
              <a:ext cx="5151790" cy="2388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71"/>
                </a:lnSpc>
              </a:pPr>
              <a:endParaRPr sz="1400" dirty="0"/>
            </a:p>
          </p:txBody>
        </p:sp>
      </p:grpSp>
      <p:sp>
        <p:nvSpPr>
          <p:cNvPr id="52" name="TextBox 52"/>
          <p:cNvSpPr txBox="1"/>
          <p:nvPr/>
        </p:nvSpPr>
        <p:spPr>
          <a:xfrm>
            <a:off x="3408490" y="6099122"/>
            <a:ext cx="3431963" cy="676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820"/>
              </a:lnSpc>
            </a:pPr>
            <a:r>
              <a:rPr lang="en-US" sz="1100" dirty="0">
                <a:solidFill>
                  <a:srgbClr val="765996"/>
                </a:solidFill>
                <a:latin typeface="Glacial Indifference"/>
              </a:rPr>
              <a:t>AngularJS, Angular, Node.js, </a:t>
            </a:r>
            <a:r>
              <a:rPr lang="en-US" sz="1100" dirty="0" err="1">
                <a:solidFill>
                  <a:srgbClr val="765996"/>
                </a:solidFill>
                <a:latin typeface="Glacial Indifference"/>
              </a:rPr>
              <a:t>Javascript</a:t>
            </a:r>
            <a:r>
              <a:rPr lang="en-US" sz="1100" dirty="0">
                <a:solidFill>
                  <a:srgbClr val="765996"/>
                </a:solidFill>
                <a:latin typeface="Glacial Indifference"/>
              </a:rPr>
              <a:t>, React, jQuery, Typescript , HTML, XML, CSS, CSS3, </a:t>
            </a:r>
            <a:r>
              <a:rPr lang="en-US" sz="1100" dirty="0" err="1">
                <a:solidFill>
                  <a:srgbClr val="765996"/>
                </a:solidFill>
                <a:latin typeface="Glacial Indifference"/>
              </a:rPr>
              <a:t>DOMDocuments</a:t>
            </a:r>
            <a:r>
              <a:rPr lang="en-US" sz="1100" dirty="0">
                <a:solidFill>
                  <a:srgbClr val="765996"/>
                </a:solidFill>
                <a:latin typeface="Glacial Indifference"/>
              </a:rPr>
              <a:t>, XSLT, Bootstrap</a:t>
            </a:r>
          </a:p>
        </p:txBody>
      </p:sp>
      <p:grpSp>
        <p:nvGrpSpPr>
          <p:cNvPr id="67" name="Group 67"/>
          <p:cNvGrpSpPr/>
          <p:nvPr/>
        </p:nvGrpSpPr>
        <p:grpSpPr>
          <a:xfrm>
            <a:off x="404195" y="8212720"/>
            <a:ext cx="2668431" cy="387030"/>
            <a:chOff x="0" y="0"/>
            <a:chExt cx="3557907" cy="516040"/>
          </a:xfrm>
        </p:grpSpPr>
        <p:sp>
          <p:nvSpPr>
            <p:cNvPr id="68" name="TextBox 68"/>
            <p:cNvSpPr txBox="1"/>
            <p:nvPr/>
          </p:nvSpPr>
          <p:spPr>
            <a:xfrm>
              <a:off x="0" y="287890"/>
              <a:ext cx="3546569" cy="2281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452"/>
                </a:lnSpc>
              </a:pPr>
              <a:endParaRPr/>
            </a:p>
          </p:txBody>
        </p:sp>
        <p:sp>
          <p:nvSpPr>
            <p:cNvPr id="69" name="TextBox 69"/>
            <p:cNvSpPr txBox="1"/>
            <p:nvPr/>
          </p:nvSpPr>
          <p:spPr>
            <a:xfrm>
              <a:off x="11338" y="-19050"/>
              <a:ext cx="3546569" cy="1914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71"/>
                </a:lnSpc>
              </a:pPr>
              <a:endParaRPr/>
            </a:p>
          </p:txBody>
        </p:sp>
      </p:grpSp>
      <p:sp>
        <p:nvSpPr>
          <p:cNvPr id="76" name="AutoShape 76"/>
          <p:cNvSpPr/>
          <p:nvPr/>
        </p:nvSpPr>
        <p:spPr>
          <a:xfrm>
            <a:off x="355770" y="7443109"/>
            <a:ext cx="2145122" cy="9525"/>
          </a:xfrm>
          <a:prstGeom prst="rect">
            <a:avLst/>
          </a:prstGeom>
          <a:solidFill>
            <a:srgbClr val="777777"/>
          </a:solidFill>
        </p:spPr>
        <p:txBody>
          <a:bodyPr/>
          <a:lstStyle/>
          <a:p>
            <a:endParaRPr lang="es-419"/>
          </a:p>
        </p:txBody>
      </p:sp>
      <p:grpSp>
        <p:nvGrpSpPr>
          <p:cNvPr id="78" name="Group 48">
            <a:extLst>
              <a:ext uri="{FF2B5EF4-FFF2-40B4-BE49-F238E27FC236}">
                <a16:creationId xmlns:a16="http://schemas.microsoft.com/office/drawing/2014/main" id="{6BCB643C-40D9-4CEE-5776-5CB96481A22A}"/>
              </a:ext>
            </a:extLst>
          </p:cNvPr>
          <p:cNvGrpSpPr/>
          <p:nvPr/>
        </p:nvGrpSpPr>
        <p:grpSpPr>
          <a:xfrm>
            <a:off x="3353128" y="7563340"/>
            <a:ext cx="3876196" cy="642564"/>
            <a:chOff x="0" y="-19049"/>
            <a:chExt cx="5168261" cy="856751"/>
          </a:xfrm>
        </p:grpSpPr>
        <p:sp>
          <p:nvSpPr>
            <p:cNvPr id="79" name="TextBox 49">
              <a:extLst>
                <a:ext uri="{FF2B5EF4-FFF2-40B4-BE49-F238E27FC236}">
                  <a16:creationId xmlns:a16="http://schemas.microsoft.com/office/drawing/2014/main" id="{18E60FBF-13D7-AC87-497C-2524B7735379}"/>
                </a:ext>
              </a:extLst>
            </p:cNvPr>
            <p:cNvSpPr txBox="1"/>
            <p:nvPr/>
          </p:nvSpPr>
          <p:spPr>
            <a:xfrm>
              <a:off x="8235" y="-19049"/>
              <a:ext cx="5151791" cy="2693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679"/>
                </a:lnSpc>
              </a:pPr>
              <a:r>
                <a:rPr lang="en-US" sz="1050" dirty="0">
                  <a:solidFill>
                    <a:srgbClr val="765996"/>
                  </a:solidFill>
                  <a:latin typeface="Glacial Indifference Bold"/>
                </a:rPr>
                <a:t>TESTING FRAMEWORKS Y HERRAMIENTAS</a:t>
              </a:r>
            </a:p>
          </p:txBody>
        </p:sp>
        <p:sp>
          <p:nvSpPr>
            <p:cNvPr id="80" name="TextBox 50">
              <a:extLst>
                <a:ext uri="{FF2B5EF4-FFF2-40B4-BE49-F238E27FC236}">
                  <a16:creationId xmlns:a16="http://schemas.microsoft.com/office/drawing/2014/main" id="{ACB75DE5-0E20-0B34-4E87-39641524B795}"/>
                </a:ext>
              </a:extLst>
            </p:cNvPr>
            <p:cNvSpPr txBox="1"/>
            <p:nvPr/>
          </p:nvSpPr>
          <p:spPr>
            <a:xfrm>
              <a:off x="0" y="573185"/>
              <a:ext cx="5151790" cy="2645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452"/>
                </a:lnSpc>
              </a:pPr>
              <a:endParaRPr sz="1400"/>
            </a:p>
          </p:txBody>
        </p:sp>
        <p:sp>
          <p:nvSpPr>
            <p:cNvPr id="81" name="TextBox 51">
              <a:extLst>
                <a:ext uri="{FF2B5EF4-FFF2-40B4-BE49-F238E27FC236}">
                  <a16:creationId xmlns:a16="http://schemas.microsoft.com/office/drawing/2014/main" id="{71C2FC18-8523-7935-4C02-E29F88612508}"/>
                </a:ext>
              </a:extLst>
            </p:cNvPr>
            <p:cNvSpPr txBox="1"/>
            <p:nvPr/>
          </p:nvSpPr>
          <p:spPr>
            <a:xfrm>
              <a:off x="16471" y="266245"/>
              <a:ext cx="5151790" cy="2388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71"/>
                </a:lnSpc>
              </a:pPr>
              <a:endParaRPr sz="1400" dirty="0"/>
            </a:p>
          </p:txBody>
        </p:sp>
      </p:grpSp>
      <p:sp>
        <p:nvSpPr>
          <p:cNvPr id="82" name="TextBox 52">
            <a:extLst>
              <a:ext uri="{FF2B5EF4-FFF2-40B4-BE49-F238E27FC236}">
                <a16:creationId xmlns:a16="http://schemas.microsoft.com/office/drawing/2014/main" id="{ACDE741E-B24E-8173-695C-D57BAB80060D}"/>
              </a:ext>
            </a:extLst>
          </p:cNvPr>
          <p:cNvSpPr txBox="1"/>
          <p:nvPr/>
        </p:nvSpPr>
        <p:spPr>
          <a:xfrm>
            <a:off x="3420842" y="7801673"/>
            <a:ext cx="3814659" cy="4392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820"/>
              </a:lnSpc>
            </a:pPr>
            <a:r>
              <a:rPr lang="en-US" sz="1100" dirty="0">
                <a:solidFill>
                  <a:srgbClr val="765996"/>
                </a:solidFill>
                <a:latin typeface="Glacial Indifference"/>
              </a:rPr>
              <a:t>Mockito, </a:t>
            </a:r>
            <a:r>
              <a:rPr lang="en-US" sz="1100" dirty="0" err="1">
                <a:solidFill>
                  <a:srgbClr val="765996"/>
                </a:solidFill>
                <a:latin typeface="Glacial Indifference"/>
              </a:rPr>
              <a:t>Springtest</a:t>
            </a:r>
            <a:r>
              <a:rPr lang="en-US" sz="1100" dirty="0">
                <a:solidFill>
                  <a:srgbClr val="765996"/>
                </a:solidFill>
                <a:latin typeface="Glacial Indifference"/>
              </a:rPr>
              <a:t>, Jasmin, Karma, </a:t>
            </a:r>
            <a:r>
              <a:rPr lang="en-US" sz="1100" dirty="0" err="1">
                <a:solidFill>
                  <a:srgbClr val="765996"/>
                </a:solidFill>
                <a:latin typeface="Glacial Indifference"/>
              </a:rPr>
              <a:t>Sonarqube</a:t>
            </a:r>
            <a:r>
              <a:rPr lang="en-US" sz="1100" dirty="0">
                <a:solidFill>
                  <a:srgbClr val="765996"/>
                </a:solidFill>
                <a:latin typeface="Glacial Indifference"/>
              </a:rPr>
              <a:t>, RabbitMQ, RedHat AMQ</a:t>
            </a:r>
          </a:p>
        </p:txBody>
      </p:sp>
      <p:grpSp>
        <p:nvGrpSpPr>
          <p:cNvPr id="83" name="Group 48">
            <a:extLst>
              <a:ext uri="{FF2B5EF4-FFF2-40B4-BE49-F238E27FC236}">
                <a16:creationId xmlns:a16="http://schemas.microsoft.com/office/drawing/2014/main" id="{BFC8E99A-EDEA-12D7-02D5-4DEC536F9C2A}"/>
              </a:ext>
            </a:extLst>
          </p:cNvPr>
          <p:cNvGrpSpPr/>
          <p:nvPr/>
        </p:nvGrpSpPr>
        <p:grpSpPr>
          <a:xfrm>
            <a:off x="3351858" y="8242300"/>
            <a:ext cx="3876196" cy="642564"/>
            <a:chOff x="0" y="-19049"/>
            <a:chExt cx="5168261" cy="856751"/>
          </a:xfrm>
        </p:grpSpPr>
        <p:sp>
          <p:nvSpPr>
            <p:cNvPr id="84" name="TextBox 49">
              <a:extLst>
                <a:ext uri="{FF2B5EF4-FFF2-40B4-BE49-F238E27FC236}">
                  <a16:creationId xmlns:a16="http://schemas.microsoft.com/office/drawing/2014/main" id="{190E9770-A537-E578-55B3-E07E9FC3E97B}"/>
                </a:ext>
              </a:extLst>
            </p:cNvPr>
            <p:cNvSpPr txBox="1"/>
            <p:nvPr/>
          </p:nvSpPr>
          <p:spPr>
            <a:xfrm>
              <a:off x="8235" y="-19049"/>
              <a:ext cx="5151791" cy="2693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679"/>
                </a:lnSpc>
              </a:pPr>
              <a:r>
                <a:rPr lang="en-US" sz="1050" dirty="0">
                  <a:solidFill>
                    <a:srgbClr val="765996"/>
                  </a:solidFill>
                  <a:latin typeface="Glacial Indifference Bold"/>
                </a:rPr>
                <a:t>BASES DE DATOS</a:t>
              </a:r>
            </a:p>
          </p:txBody>
        </p:sp>
        <p:sp>
          <p:nvSpPr>
            <p:cNvPr id="85" name="TextBox 50">
              <a:extLst>
                <a:ext uri="{FF2B5EF4-FFF2-40B4-BE49-F238E27FC236}">
                  <a16:creationId xmlns:a16="http://schemas.microsoft.com/office/drawing/2014/main" id="{494601EF-2717-6E62-5067-F73804EA466B}"/>
                </a:ext>
              </a:extLst>
            </p:cNvPr>
            <p:cNvSpPr txBox="1"/>
            <p:nvPr/>
          </p:nvSpPr>
          <p:spPr>
            <a:xfrm>
              <a:off x="0" y="573185"/>
              <a:ext cx="5151790" cy="2645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452"/>
                </a:lnSpc>
              </a:pPr>
              <a:endParaRPr sz="1400"/>
            </a:p>
          </p:txBody>
        </p:sp>
        <p:sp>
          <p:nvSpPr>
            <p:cNvPr id="86" name="TextBox 51">
              <a:extLst>
                <a:ext uri="{FF2B5EF4-FFF2-40B4-BE49-F238E27FC236}">
                  <a16:creationId xmlns:a16="http://schemas.microsoft.com/office/drawing/2014/main" id="{A1C3765E-3B81-FE99-C97B-5AFFC774F168}"/>
                </a:ext>
              </a:extLst>
            </p:cNvPr>
            <p:cNvSpPr txBox="1"/>
            <p:nvPr/>
          </p:nvSpPr>
          <p:spPr>
            <a:xfrm>
              <a:off x="16471" y="266245"/>
              <a:ext cx="5151790" cy="2388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71"/>
                </a:lnSpc>
              </a:pPr>
              <a:endParaRPr sz="1400" dirty="0"/>
            </a:p>
          </p:txBody>
        </p:sp>
      </p:grpSp>
      <p:sp>
        <p:nvSpPr>
          <p:cNvPr id="87" name="TextBox 52">
            <a:extLst>
              <a:ext uri="{FF2B5EF4-FFF2-40B4-BE49-F238E27FC236}">
                <a16:creationId xmlns:a16="http://schemas.microsoft.com/office/drawing/2014/main" id="{374DD27A-F6E7-AB78-BDFB-345EFE442CC7}"/>
              </a:ext>
            </a:extLst>
          </p:cNvPr>
          <p:cNvSpPr txBox="1"/>
          <p:nvPr/>
        </p:nvSpPr>
        <p:spPr>
          <a:xfrm>
            <a:off x="3419572" y="8480633"/>
            <a:ext cx="3431963" cy="4456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820"/>
              </a:lnSpc>
            </a:pPr>
            <a:r>
              <a:rPr lang="en-US" sz="1100" dirty="0">
                <a:solidFill>
                  <a:srgbClr val="765996"/>
                </a:solidFill>
                <a:latin typeface="Glacial Indifference"/>
              </a:rPr>
              <a:t>MYSQL, ORACLE, SQL SERVER, AZURE STORAGE, MONGODB, MARIADB, POSTGRE, Reporting Services</a:t>
            </a:r>
          </a:p>
        </p:txBody>
      </p:sp>
      <p:grpSp>
        <p:nvGrpSpPr>
          <p:cNvPr id="97" name="Group 48">
            <a:extLst>
              <a:ext uri="{FF2B5EF4-FFF2-40B4-BE49-F238E27FC236}">
                <a16:creationId xmlns:a16="http://schemas.microsoft.com/office/drawing/2014/main" id="{C06800D4-ADE1-9D5C-5F23-0D6CB53F3D8A}"/>
              </a:ext>
            </a:extLst>
          </p:cNvPr>
          <p:cNvGrpSpPr/>
          <p:nvPr/>
        </p:nvGrpSpPr>
        <p:grpSpPr>
          <a:xfrm>
            <a:off x="3339505" y="9011587"/>
            <a:ext cx="3876196" cy="642564"/>
            <a:chOff x="0" y="-19049"/>
            <a:chExt cx="5168261" cy="856751"/>
          </a:xfrm>
        </p:grpSpPr>
        <p:sp>
          <p:nvSpPr>
            <p:cNvPr id="98" name="TextBox 49">
              <a:extLst>
                <a:ext uri="{FF2B5EF4-FFF2-40B4-BE49-F238E27FC236}">
                  <a16:creationId xmlns:a16="http://schemas.microsoft.com/office/drawing/2014/main" id="{D051E9CB-C6C6-DCAD-052F-4676A5E595A6}"/>
                </a:ext>
              </a:extLst>
            </p:cNvPr>
            <p:cNvSpPr txBox="1"/>
            <p:nvPr/>
          </p:nvSpPr>
          <p:spPr>
            <a:xfrm>
              <a:off x="8235" y="-19049"/>
              <a:ext cx="5151791" cy="2693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679"/>
                </a:lnSpc>
              </a:pPr>
              <a:r>
                <a:rPr lang="en-US" sz="1050" dirty="0">
                  <a:solidFill>
                    <a:srgbClr val="765996"/>
                  </a:solidFill>
                  <a:latin typeface="Glacial Indifference Bold"/>
                </a:rPr>
                <a:t>TOOLS</a:t>
              </a:r>
            </a:p>
          </p:txBody>
        </p:sp>
        <p:sp>
          <p:nvSpPr>
            <p:cNvPr id="99" name="TextBox 50">
              <a:extLst>
                <a:ext uri="{FF2B5EF4-FFF2-40B4-BE49-F238E27FC236}">
                  <a16:creationId xmlns:a16="http://schemas.microsoft.com/office/drawing/2014/main" id="{E999D4CF-41CB-2326-C430-F855C5B33F47}"/>
                </a:ext>
              </a:extLst>
            </p:cNvPr>
            <p:cNvSpPr txBox="1"/>
            <p:nvPr/>
          </p:nvSpPr>
          <p:spPr>
            <a:xfrm>
              <a:off x="0" y="573185"/>
              <a:ext cx="5151790" cy="2645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452"/>
                </a:lnSpc>
              </a:pPr>
              <a:endParaRPr sz="1400"/>
            </a:p>
          </p:txBody>
        </p:sp>
        <p:sp>
          <p:nvSpPr>
            <p:cNvPr id="100" name="TextBox 51">
              <a:extLst>
                <a:ext uri="{FF2B5EF4-FFF2-40B4-BE49-F238E27FC236}">
                  <a16:creationId xmlns:a16="http://schemas.microsoft.com/office/drawing/2014/main" id="{2E55F82C-766C-1964-8145-FDA9AC6A0C99}"/>
                </a:ext>
              </a:extLst>
            </p:cNvPr>
            <p:cNvSpPr txBox="1"/>
            <p:nvPr/>
          </p:nvSpPr>
          <p:spPr>
            <a:xfrm>
              <a:off x="16471" y="266245"/>
              <a:ext cx="5151790" cy="2388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71"/>
                </a:lnSpc>
              </a:pPr>
              <a:endParaRPr sz="1400" dirty="0"/>
            </a:p>
          </p:txBody>
        </p:sp>
      </p:grpSp>
      <p:sp>
        <p:nvSpPr>
          <p:cNvPr id="101" name="TextBox 52">
            <a:extLst>
              <a:ext uri="{FF2B5EF4-FFF2-40B4-BE49-F238E27FC236}">
                <a16:creationId xmlns:a16="http://schemas.microsoft.com/office/drawing/2014/main" id="{004E95C0-C828-4DF1-4BA4-59F74A8FE862}"/>
              </a:ext>
            </a:extLst>
          </p:cNvPr>
          <p:cNvSpPr txBox="1"/>
          <p:nvPr/>
        </p:nvSpPr>
        <p:spPr>
          <a:xfrm>
            <a:off x="3407219" y="9249920"/>
            <a:ext cx="3431963" cy="6732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820"/>
              </a:lnSpc>
            </a:pPr>
            <a:r>
              <a:rPr lang="en-US" sz="1100" dirty="0">
                <a:solidFill>
                  <a:srgbClr val="765996"/>
                </a:solidFill>
                <a:latin typeface="Glacial Indifference"/>
              </a:rPr>
              <a:t>Microsoft Visual Studio, Eclipse, Visual Studio Code, </a:t>
            </a:r>
            <a:r>
              <a:rPr lang="en-US" sz="1100" dirty="0" err="1">
                <a:solidFill>
                  <a:srgbClr val="765996"/>
                </a:solidFill>
                <a:latin typeface="Glacial Indifference"/>
              </a:rPr>
              <a:t>Intellij</a:t>
            </a:r>
            <a:r>
              <a:rPr lang="en-US" sz="1100" dirty="0">
                <a:solidFill>
                  <a:srgbClr val="765996"/>
                </a:solidFill>
                <a:latin typeface="Glacial Indifference"/>
              </a:rPr>
              <a:t>, Postman, </a:t>
            </a:r>
            <a:r>
              <a:rPr lang="en-US" sz="1100" dirty="0" err="1">
                <a:solidFill>
                  <a:srgbClr val="765996"/>
                </a:solidFill>
                <a:latin typeface="Glacial Indifference"/>
              </a:rPr>
              <a:t>PhpStorm</a:t>
            </a:r>
            <a:r>
              <a:rPr lang="en-US" sz="1100" dirty="0">
                <a:solidFill>
                  <a:srgbClr val="765996"/>
                </a:solidFill>
                <a:latin typeface="Glacial Indifference"/>
              </a:rPr>
              <a:t>, </a:t>
            </a:r>
            <a:r>
              <a:rPr lang="en-US" sz="1100" dirty="0" err="1">
                <a:solidFill>
                  <a:srgbClr val="765996"/>
                </a:solidFill>
                <a:latin typeface="Glacial Indifference"/>
              </a:rPr>
              <a:t>Filezilla</a:t>
            </a:r>
            <a:r>
              <a:rPr lang="en-US" sz="1100" dirty="0">
                <a:solidFill>
                  <a:srgbClr val="765996"/>
                </a:solidFill>
                <a:latin typeface="Glacial Indifference"/>
              </a:rPr>
              <a:t>, </a:t>
            </a:r>
            <a:r>
              <a:rPr lang="en-US" sz="1100" dirty="0" err="1">
                <a:solidFill>
                  <a:srgbClr val="765996"/>
                </a:solidFill>
                <a:latin typeface="Glacial Indifference"/>
              </a:rPr>
              <a:t>SqlYog</a:t>
            </a:r>
            <a:r>
              <a:rPr lang="en-US" sz="1100" dirty="0">
                <a:solidFill>
                  <a:srgbClr val="765996"/>
                </a:solidFill>
                <a:latin typeface="Glacial Indifference"/>
              </a:rPr>
              <a:t>, Adobe Photoshop, Illustrator, Dreamweaver</a:t>
            </a:r>
          </a:p>
        </p:txBody>
      </p:sp>
      <p:grpSp>
        <p:nvGrpSpPr>
          <p:cNvPr id="102" name="Group 48">
            <a:extLst>
              <a:ext uri="{FF2B5EF4-FFF2-40B4-BE49-F238E27FC236}">
                <a16:creationId xmlns:a16="http://schemas.microsoft.com/office/drawing/2014/main" id="{85CD70CB-C2B9-15ED-C048-F12A5F4D4C42}"/>
              </a:ext>
            </a:extLst>
          </p:cNvPr>
          <p:cNvGrpSpPr/>
          <p:nvPr/>
        </p:nvGrpSpPr>
        <p:grpSpPr>
          <a:xfrm>
            <a:off x="3353128" y="6811083"/>
            <a:ext cx="3876196" cy="642564"/>
            <a:chOff x="0" y="-19049"/>
            <a:chExt cx="5168261" cy="856751"/>
          </a:xfrm>
        </p:grpSpPr>
        <p:sp>
          <p:nvSpPr>
            <p:cNvPr id="103" name="TextBox 49">
              <a:extLst>
                <a:ext uri="{FF2B5EF4-FFF2-40B4-BE49-F238E27FC236}">
                  <a16:creationId xmlns:a16="http://schemas.microsoft.com/office/drawing/2014/main" id="{43D92F0C-78DE-0C4C-F43A-5770D064394D}"/>
                </a:ext>
              </a:extLst>
            </p:cNvPr>
            <p:cNvSpPr txBox="1"/>
            <p:nvPr/>
          </p:nvSpPr>
          <p:spPr>
            <a:xfrm>
              <a:off x="8235" y="-19049"/>
              <a:ext cx="5151791" cy="2693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679"/>
                </a:lnSpc>
              </a:pPr>
              <a:r>
                <a:rPr lang="en-US" sz="1050" dirty="0">
                  <a:solidFill>
                    <a:srgbClr val="765996"/>
                  </a:solidFill>
                  <a:latin typeface="Glacial Indifference Bold"/>
                </a:rPr>
                <a:t>BACKEND FRAMEWORKS Y SERVIDORES DE APLICACIONES</a:t>
              </a:r>
            </a:p>
          </p:txBody>
        </p:sp>
        <p:sp>
          <p:nvSpPr>
            <p:cNvPr id="104" name="TextBox 50">
              <a:extLst>
                <a:ext uri="{FF2B5EF4-FFF2-40B4-BE49-F238E27FC236}">
                  <a16:creationId xmlns:a16="http://schemas.microsoft.com/office/drawing/2014/main" id="{ABB8DE42-95C0-1733-E114-0981DF28063C}"/>
                </a:ext>
              </a:extLst>
            </p:cNvPr>
            <p:cNvSpPr txBox="1"/>
            <p:nvPr/>
          </p:nvSpPr>
          <p:spPr>
            <a:xfrm>
              <a:off x="0" y="573185"/>
              <a:ext cx="5151790" cy="2645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452"/>
                </a:lnSpc>
              </a:pPr>
              <a:endParaRPr sz="1400"/>
            </a:p>
          </p:txBody>
        </p:sp>
        <p:sp>
          <p:nvSpPr>
            <p:cNvPr id="105" name="TextBox 51">
              <a:extLst>
                <a:ext uri="{FF2B5EF4-FFF2-40B4-BE49-F238E27FC236}">
                  <a16:creationId xmlns:a16="http://schemas.microsoft.com/office/drawing/2014/main" id="{099E16E1-DF8E-18BF-B7C3-645A9B1FC77B}"/>
                </a:ext>
              </a:extLst>
            </p:cNvPr>
            <p:cNvSpPr txBox="1"/>
            <p:nvPr/>
          </p:nvSpPr>
          <p:spPr>
            <a:xfrm>
              <a:off x="16471" y="266245"/>
              <a:ext cx="5151790" cy="2388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71"/>
                </a:lnSpc>
              </a:pPr>
              <a:endParaRPr sz="1400" dirty="0"/>
            </a:p>
          </p:txBody>
        </p:sp>
      </p:grpSp>
      <p:sp>
        <p:nvSpPr>
          <p:cNvPr id="106" name="TextBox 52">
            <a:extLst>
              <a:ext uri="{FF2B5EF4-FFF2-40B4-BE49-F238E27FC236}">
                <a16:creationId xmlns:a16="http://schemas.microsoft.com/office/drawing/2014/main" id="{5E691D2A-AC6C-9A94-301E-0860A4450BEC}"/>
              </a:ext>
            </a:extLst>
          </p:cNvPr>
          <p:cNvSpPr txBox="1"/>
          <p:nvPr/>
        </p:nvSpPr>
        <p:spPr>
          <a:xfrm>
            <a:off x="3420842" y="7049416"/>
            <a:ext cx="4032863" cy="4392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820"/>
              </a:lnSpc>
            </a:pPr>
            <a:r>
              <a:rPr lang="en-US" sz="1100" dirty="0" err="1">
                <a:solidFill>
                  <a:srgbClr val="765996"/>
                </a:solidFill>
                <a:latin typeface="Glacial Indifference"/>
              </a:rPr>
              <a:t>Springboot</a:t>
            </a:r>
            <a:r>
              <a:rPr lang="en-US" sz="1100" dirty="0">
                <a:solidFill>
                  <a:srgbClr val="765996"/>
                </a:solidFill>
                <a:latin typeface="Glacial Indifference"/>
              </a:rPr>
              <a:t>, Spring Framework, API Rest, RedHat </a:t>
            </a:r>
            <a:r>
              <a:rPr lang="en-US" sz="1100" dirty="0" err="1">
                <a:solidFill>
                  <a:srgbClr val="765996"/>
                </a:solidFill>
                <a:latin typeface="Glacial Indifference"/>
              </a:rPr>
              <a:t>Jboss</a:t>
            </a:r>
            <a:r>
              <a:rPr lang="en-US" sz="1100" dirty="0">
                <a:solidFill>
                  <a:srgbClr val="765996"/>
                </a:solidFill>
                <a:latin typeface="Glacial Indifference"/>
              </a:rPr>
              <a:t>, Apache, Apache Tomcat, JPA, ASP.NET, Razor Pages, Entity Framework</a:t>
            </a:r>
          </a:p>
        </p:txBody>
      </p:sp>
      <p:grpSp>
        <p:nvGrpSpPr>
          <p:cNvPr id="107" name="Group 48">
            <a:extLst>
              <a:ext uri="{FF2B5EF4-FFF2-40B4-BE49-F238E27FC236}">
                <a16:creationId xmlns:a16="http://schemas.microsoft.com/office/drawing/2014/main" id="{E2F91616-D0BF-45B9-B6B7-38D35D8F3A20}"/>
              </a:ext>
            </a:extLst>
          </p:cNvPr>
          <p:cNvGrpSpPr/>
          <p:nvPr/>
        </p:nvGrpSpPr>
        <p:grpSpPr>
          <a:xfrm>
            <a:off x="321402" y="7683295"/>
            <a:ext cx="3876196" cy="642564"/>
            <a:chOff x="0" y="-19049"/>
            <a:chExt cx="5168261" cy="856751"/>
          </a:xfrm>
        </p:grpSpPr>
        <p:sp>
          <p:nvSpPr>
            <p:cNvPr id="108" name="TextBox 49">
              <a:extLst>
                <a:ext uri="{FF2B5EF4-FFF2-40B4-BE49-F238E27FC236}">
                  <a16:creationId xmlns:a16="http://schemas.microsoft.com/office/drawing/2014/main" id="{C3318769-F334-3E5E-78D1-7BD12E2EE323}"/>
                </a:ext>
              </a:extLst>
            </p:cNvPr>
            <p:cNvSpPr txBox="1"/>
            <p:nvPr/>
          </p:nvSpPr>
          <p:spPr>
            <a:xfrm>
              <a:off x="8235" y="-19049"/>
              <a:ext cx="5151791" cy="2693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679"/>
                </a:lnSpc>
              </a:pPr>
              <a:r>
                <a:rPr lang="en-US" sz="1050" dirty="0">
                  <a:solidFill>
                    <a:srgbClr val="765996"/>
                  </a:solidFill>
                  <a:latin typeface="Glacial Indifference Bold"/>
                </a:rPr>
                <a:t>Cloud Computing</a:t>
              </a:r>
            </a:p>
          </p:txBody>
        </p:sp>
        <p:sp>
          <p:nvSpPr>
            <p:cNvPr id="109" name="TextBox 50">
              <a:extLst>
                <a:ext uri="{FF2B5EF4-FFF2-40B4-BE49-F238E27FC236}">
                  <a16:creationId xmlns:a16="http://schemas.microsoft.com/office/drawing/2014/main" id="{EEA49D04-CECC-B47B-428E-D359FD0520CC}"/>
                </a:ext>
              </a:extLst>
            </p:cNvPr>
            <p:cNvSpPr txBox="1"/>
            <p:nvPr/>
          </p:nvSpPr>
          <p:spPr>
            <a:xfrm>
              <a:off x="0" y="573185"/>
              <a:ext cx="5151790" cy="2645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452"/>
                </a:lnSpc>
              </a:pPr>
              <a:endParaRPr sz="1400"/>
            </a:p>
          </p:txBody>
        </p:sp>
        <p:sp>
          <p:nvSpPr>
            <p:cNvPr id="110" name="TextBox 51">
              <a:extLst>
                <a:ext uri="{FF2B5EF4-FFF2-40B4-BE49-F238E27FC236}">
                  <a16:creationId xmlns:a16="http://schemas.microsoft.com/office/drawing/2014/main" id="{B3402EBC-443C-95D5-9F4C-98FA5B9BEAC5}"/>
                </a:ext>
              </a:extLst>
            </p:cNvPr>
            <p:cNvSpPr txBox="1"/>
            <p:nvPr/>
          </p:nvSpPr>
          <p:spPr>
            <a:xfrm>
              <a:off x="16471" y="266245"/>
              <a:ext cx="5151790" cy="2388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71"/>
                </a:lnSpc>
              </a:pPr>
              <a:endParaRPr sz="1400" dirty="0"/>
            </a:p>
          </p:txBody>
        </p:sp>
      </p:grpSp>
      <p:sp>
        <p:nvSpPr>
          <p:cNvPr id="111" name="TextBox 52">
            <a:extLst>
              <a:ext uri="{FF2B5EF4-FFF2-40B4-BE49-F238E27FC236}">
                <a16:creationId xmlns:a16="http://schemas.microsoft.com/office/drawing/2014/main" id="{023BD64C-8BC2-E0B0-FCD2-1D20E13AD9DF}"/>
              </a:ext>
            </a:extLst>
          </p:cNvPr>
          <p:cNvSpPr txBox="1"/>
          <p:nvPr/>
        </p:nvSpPr>
        <p:spPr>
          <a:xfrm>
            <a:off x="389116" y="7921628"/>
            <a:ext cx="3431963" cy="2148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820"/>
              </a:lnSpc>
            </a:pPr>
            <a:r>
              <a:rPr lang="en-US" sz="1100" dirty="0">
                <a:solidFill>
                  <a:srgbClr val="765996"/>
                </a:solidFill>
                <a:latin typeface="Glacial Indifference"/>
              </a:rPr>
              <a:t>Azure, AWS</a:t>
            </a:r>
          </a:p>
        </p:txBody>
      </p:sp>
      <p:grpSp>
        <p:nvGrpSpPr>
          <p:cNvPr id="113" name="Group 48">
            <a:extLst>
              <a:ext uri="{FF2B5EF4-FFF2-40B4-BE49-F238E27FC236}">
                <a16:creationId xmlns:a16="http://schemas.microsoft.com/office/drawing/2014/main" id="{73DC1800-562D-BC09-7AC3-EA2678D154C9}"/>
              </a:ext>
            </a:extLst>
          </p:cNvPr>
          <p:cNvGrpSpPr/>
          <p:nvPr/>
        </p:nvGrpSpPr>
        <p:grpSpPr>
          <a:xfrm>
            <a:off x="309049" y="8237724"/>
            <a:ext cx="3876196" cy="642564"/>
            <a:chOff x="0" y="-19049"/>
            <a:chExt cx="5168261" cy="856751"/>
          </a:xfrm>
        </p:grpSpPr>
        <p:sp>
          <p:nvSpPr>
            <p:cNvPr id="114" name="TextBox 49">
              <a:extLst>
                <a:ext uri="{FF2B5EF4-FFF2-40B4-BE49-F238E27FC236}">
                  <a16:creationId xmlns:a16="http://schemas.microsoft.com/office/drawing/2014/main" id="{6BA214AE-567E-D1E5-2F68-A0EACC634B13}"/>
                </a:ext>
              </a:extLst>
            </p:cNvPr>
            <p:cNvSpPr txBox="1"/>
            <p:nvPr/>
          </p:nvSpPr>
          <p:spPr>
            <a:xfrm>
              <a:off x="8235" y="-19049"/>
              <a:ext cx="5151791" cy="2693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679"/>
                </a:lnSpc>
              </a:pPr>
              <a:r>
                <a:rPr lang="en-US" sz="1050" dirty="0" err="1">
                  <a:solidFill>
                    <a:srgbClr val="765996"/>
                  </a:solidFill>
                  <a:latin typeface="Glacial Indifference Bold"/>
                </a:rPr>
                <a:t>Automatizacion</a:t>
              </a:r>
              <a:endParaRPr lang="en-US" sz="1050" dirty="0">
                <a:solidFill>
                  <a:srgbClr val="765996"/>
                </a:solidFill>
                <a:latin typeface="Glacial Indifference Bold"/>
              </a:endParaRPr>
            </a:p>
          </p:txBody>
        </p:sp>
        <p:sp>
          <p:nvSpPr>
            <p:cNvPr id="115" name="TextBox 50">
              <a:extLst>
                <a:ext uri="{FF2B5EF4-FFF2-40B4-BE49-F238E27FC236}">
                  <a16:creationId xmlns:a16="http://schemas.microsoft.com/office/drawing/2014/main" id="{D35F84C0-752F-FBD3-0F64-F66EF2B5992B}"/>
                </a:ext>
              </a:extLst>
            </p:cNvPr>
            <p:cNvSpPr txBox="1"/>
            <p:nvPr/>
          </p:nvSpPr>
          <p:spPr>
            <a:xfrm>
              <a:off x="0" y="573185"/>
              <a:ext cx="5151790" cy="2645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452"/>
                </a:lnSpc>
              </a:pPr>
              <a:endParaRPr sz="1400"/>
            </a:p>
          </p:txBody>
        </p:sp>
        <p:sp>
          <p:nvSpPr>
            <p:cNvPr id="116" name="TextBox 51">
              <a:extLst>
                <a:ext uri="{FF2B5EF4-FFF2-40B4-BE49-F238E27FC236}">
                  <a16:creationId xmlns:a16="http://schemas.microsoft.com/office/drawing/2014/main" id="{69CC846E-E9B8-10A0-3786-875E23229494}"/>
                </a:ext>
              </a:extLst>
            </p:cNvPr>
            <p:cNvSpPr txBox="1"/>
            <p:nvPr/>
          </p:nvSpPr>
          <p:spPr>
            <a:xfrm>
              <a:off x="16471" y="266245"/>
              <a:ext cx="5151790" cy="2388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71"/>
                </a:lnSpc>
              </a:pPr>
              <a:endParaRPr sz="1400" dirty="0"/>
            </a:p>
          </p:txBody>
        </p:sp>
      </p:grpSp>
      <p:sp>
        <p:nvSpPr>
          <p:cNvPr id="117" name="TextBox 52">
            <a:extLst>
              <a:ext uri="{FF2B5EF4-FFF2-40B4-BE49-F238E27FC236}">
                <a16:creationId xmlns:a16="http://schemas.microsoft.com/office/drawing/2014/main" id="{5AA226C3-D8E6-A99E-C940-14EEC8082AB5}"/>
              </a:ext>
            </a:extLst>
          </p:cNvPr>
          <p:cNvSpPr txBox="1"/>
          <p:nvPr/>
        </p:nvSpPr>
        <p:spPr>
          <a:xfrm>
            <a:off x="376763" y="8476057"/>
            <a:ext cx="3431963" cy="2148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820"/>
              </a:lnSpc>
            </a:pPr>
            <a:r>
              <a:rPr lang="en-US" sz="1100" dirty="0">
                <a:solidFill>
                  <a:srgbClr val="765996"/>
                </a:solidFill>
                <a:latin typeface="Glacial Indifference"/>
              </a:rPr>
              <a:t>GIT, GitHub, Azure </a:t>
            </a:r>
            <a:r>
              <a:rPr lang="en-US" sz="1100" dirty="0" err="1">
                <a:solidFill>
                  <a:srgbClr val="765996"/>
                </a:solidFill>
                <a:latin typeface="Glacial Indifference"/>
              </a:rPr>
              <a:t>Devops</a:t>
            </a:r>
            <a:endParaRPr lang="en-US" sz="1100" dirty="0">
              <a:solidFill>
                <a:srgbClr val="765996"/>
              </a:solidFill>
              <a:latin typeface="Glacial Indifference"/>
            </a:endParaRPr>
          </a:p>
        </p:txBody>
      </p:sp>
      <p:grpSp>
        <p:nvGrpSpPr>
          <p:cNvPr id="123" name="Group 48">
            <a:extLst>
              <a:ext uri="{FF2B5EF4-FFF2-40B4-BE49-F238E27FC236}">
                <a16:creationId xmlns:a16="http://schemas.microsoft.com/office/drawing/2014/main" id="{3159A3E4-C420-9251-23E4-1A1A59DA0D54}"/>
              </a:ext>
            </a:extLst>
          </p:cNvPr>
          <p:cNvGrpSpPr/>
          <p:nvPr/>
        </p:nvGrpSpPr>
        <p:grpSpPr>
          <a:xfrm>
            <a:off x="309049" y="8847152"/>
            <a:ext cx="3876196" cy="642564"/>
            <a:chOff x="0" y="-19049"/>
            <a:chExt cx="5168261" cy="856751"/>
          </a:xfrm>
        </p:grpSpPr>
        <p:sp>
          <p:nvSpPr>
            <p:cNvPr id="124" name="TextBox 49">
              <a:extLst>
                <a:ext uri="{FF2B5EF4-FFF2-40B4-BE49-F238E27FC236}">
                  <a16:creationId xmlns:a16="http://schemas.microsoft.com/office/drawing/2014/main" id="{1D5BECA6-B1E9-F6F8-4F7A-6D358ACDBE21}"/>
                </a:ext>
              </a:extLst>
            </p:cNvPr>
            <p:cNvSpPr txBox="1"/>
            <p:nvPr/>
          </p:nvSpPr>
          <p:spPr>
            <a:xfrm>
              <a:off x="8235" y="-19049"/>
              <a:ext cx="5151791" cy="2693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679"/>
                </a:lnSpc>
              </a:pPr>
              <a:r>
                <a:rPr lang="en-US" sz="1050" dirty="0" err="1">
                  <a:solidFill>
                    <a:srgbClr val="765996"/>
                  </a:solidFill>
                  <a:latin typeface="Glacial Indifference Bold"/>
                </a:rPr>
                <a:t>Cursos</a:t>
              </a:r>
              <a:r>
                <a:rPr lang="en-US" sz="1050" dirty="0">
                  <a:solidFill>
                    <a:srgbClr val="765996"/>
                  </a:solidFill>
                  <a:latin typeface="Glacial Indifference Bold"/>
                </a:rPr>
                <a:t> y </a:t>
              </a:r>
              <a:r>
                <a:rPr lang="en-US" sz="1050" dirty="0" err="1">
                  <a:solidFill>
                    <a:srgbClr val="765996"/>
                  </a:solidFill>
                  <a:latin typeface="Glacial Indifference Bold"/>
                </a:rPr>
                <a:t>certificaciones</a:t>
              </a:r>
              <a:endParaRPr lang="en-US" sz="1050" dirty="0">
                <a:solidFill>
                  <a:srgbClr val="765996"/>
                </a:solidFill>
                <a:latin typeface="Glacial Indifference Bold"/>
              </a:endParaRPr>
            </a:p>
          </p:txBody>
        </p:sp>
        <p:sp>
          <p:nvSpPr>
            <p:cNvPr id="125" name="TextBox 50">
              <a:extLst>
                <a:ext uri="{FF2B5EF4-FFF2-40B4-BE49-F238E27FC236}">
                  <a16:creationId xmlns:a16="http://schemas.microsoft.com/office/drawing/2014/main" id="{5436EB9F-AD72-E17E-4C9C-3FC79AE7A47C}"/>
                </a:ext>
              </a:extLst>
            </p:cNvPr>
            <p:cNvSpPr txBox="1"/>
            <p:nvPr/>
          </p:nvSpPr>
          <p:spPr>
            <a:xfrm>
              <a:off x="0" y="573185"/>
              <a:ext cx="5151790" cy="2645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452"/>
                </a:lnSpc>
              </a:pPr>
              <a:endParaRPr sz="1400"/>
            </a:p>
          </p:txBody>
        </p:sp>
        <p:sp>
          <p:nvSpPr>
            <p:cNvPr id="126" name="TextBox 51">
              <a:extLst>
                <a:ext uri="{FF2B5EF4-FFF2-40B4-BE49-F238E27FC236}">
                  <a16:creationId xmlns:a16="http://schemas.microsoft.com/office/drawing/2014/main" id="{2CDFDF10-21F6-9B70-7BBF-68CFFF34D4B8}"/>
                </a:ext>
              </a:extLst>
            </p:cNvPr>
            <p:cNvSpPr txBox="1"/>
            <p:nvPr/>
          </p:nvSpPr>
          <p:spPr>
            <a:xfrm>
              <a:off x="16471" y="266245"/>
              <a:ext cx="5151790" cy="2388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71"/>
                </a:lnSpc>
              </a:pPr>
              <a:endParaRPr sz="1400" dirty="0"/>
            </a:p>
          </p:txBody>
        </p:sp>
      </p:grpSp>
      <p:sp>
        <p:nvSpPr>
          <p:cNvPr id="127" name="TextBox 52">
            <a:extLst>
              <a:ext uri="{FF2B5EF4-FFF2-40B4-BE49-F238E27FC236}">
                <a16:creationId xmlns:a16="http://schemas.microsoft.com/office/drawing/2014/main" id="{82D819BE-8D3C-5D3F-75DB-590EDC1CA6B4}"/>
              </a:ext>
            </a:extLst>
          </p:cNvPr>
          <p:cNvSpPr txBox="1"/>
          <p:nvPr/>
        </p:nvSpPr>
        <p:spPr>
          <a:xfrm>
            <a:off x="376763" y="9085485"/>
            <a:ext cx="3431963" cy="4392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820"/>
              </a:lnSpc>
            </a:pPr>
            <a:r>
              <a:rPr lang="en-US" sz="1100" dirty="0" err="1">
                <a:solidFill>
                  <a:srgbClr val="765996"/>
                </a:solidFill>
                <a:latin typeface="Glacial Indifference"/>
              </a:rPr>
              <a:t>Fresco.play</a:t>
            </a:r>
            <a:r>
              <a:rPr lang="en-US" sz="1100" dirty="0">
                <a:solidFill>
                  <a:srgbClr val="765996"/>
                </a:solidFill>
                <a:latin typeface="Glacial Indifference"/>
              </a:rPr>
              <a:t>, </a:t>
            </a:r>
            <a:r>
              <a:rPr lang="en-US" sz="1100" dirty="0" err="1">
                <a:solidFill>
                  <a:srgbClr val="765996"/>
                </a:solidFill>
                <a:latin typeface="Glacial Indifference"/>
              </a:rPr>
              <a:t>Ievolve</a:t>
            </a:r>
            <a:r>
              <a:rPr lang="en-US" sz="1100" dirty="0">
                <a:solidFill>
                  <a:srgbClr val="765996"/>
                </a:solidFill>
                <a:latin typeface="Glacial Indifference"/>
              </a:rPr>
              <a:t>, Udemy, </a:t>
            </a:r>
          </a:p>
          <a:p>
            <a:pPr>
              <a:lnSpc>
                <a:spcPts val="1820"/>
              </a:lnSpc>
            </a:pPr>
            <a:r>
              <a:rPr lang="en-US" sz="1100" dirty="0">
                <a:solidFill>
                  <a:srgbClr val="765996"/>
                </a:solidFill>
                <a:latin typeface="Glacial Indifference"/>
              </a:rPr>
              <a:t>Mandatory Trainings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363745" y="7548475"/>
            <a:ext cx="3876197" cy="435390"/>
            <a:chOff x="0" y="-19050"/>
            <a:chExt cx="5168262" cy="580520"/>
          </a:xfrm>
        </p:grpSpPr>
        <p:sp>
          <p:nvSpPr>
            <p:cNvPr id="3" name="TextBox 3"/>
            <p:cNvSpPr txBox="1"/>
            <p:nvPr/>
          </p:nvSpPr>
          <p:spPr>
            <a:xfrm>
              <a:off x="0" y="287891"/>
              <a:ext cx="5151791" cy="2735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452"/>
                </a:lnSpc>
              </a:pPr>
              <a:endParaRPr lang="es-419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6471" y="-19050"/>
              <a:ext cx="5151791" cy="2479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71"/>
                </a:lnSpc>
              </a:pPr>
              <a:endParaRPr lang="es-419" dirty="0"/>
            </a:p>
          </p:txBody>
        </p:sp>
      </p:grpSp>
      <p:sp>
        <p:nvSpPr>
          <p:cNvPr id="5" name="Freeform 5"/>
          <p:cNvSpPr/>
          <p:nvPr/>
        </p:nvSpPr>
        <p:spPr>
          <a:xfrm rot="6940471">
            <a:off x="4156068" y="4010139"/>
            <a:ext cx="6807863" cy="9518164"/>
          </a:xfrm>
          <a:custGeom>
            <a:avLst/>
            <a:gdLst/>
            <a:ahLst/>
            <a:cxnLst/>
            <a:rect l="l" t="t" r="r" b="b"/>
            <a:pathLst>
              <a:path w="6807863" h="9518164">
                <a:moveTo>
                  <a:pt x="0" y="0"/>
                </a:moveTo>
                <a:lnTo>
                  <a:pt x="6807864" y="0"/>
                </a:lnTo>
                <a:lnTo>
                  <a:pt x="6807864" y="9518164"/>
                </a:lnTo>
                <a:lnTo>
                  <a:pt x="0" y="95181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75666" b="-21875"/>
            </a:stretch>
          </a:blipFill>
        </p:spPr>
        <p:txBody>
          <a:bodyPr/>
          <a:lstStyle/>
          <a:p>
            <a:endParaRPr lang="es-419" dirty="0"/>
          </a:p>
        </p:txBody>
      </p:sp>
      <p:sp>
        <p:nvSpPr>
          <p:cNvPr id="6" name="Freeform 6"/>
          <p:cNvSpPr/>
          <p:nvPr/>
        </p:nvSpPr>
        <p:spPr>
          <a:xfrm>
            <a:off x="0" y="9488902"/>
            <a:ext cx="2115338" cy="1203098"/>
          </a:xfrm>
          <a:custGeom>
            <a:avLst/>
            <a:gdLst/>
            <a:ahLst/>
            <a:cxnLst/>
            <a:rect l="l" t="t" r="r" b="b"/>
            <a:pathLst>
              <a:path w="2115338" h="1203098">
                <a:moveTo>
                  <a:pt x="0" y="0"/>
                </a:moveTo>
                <a:lnTo>
                  <a:pt x="2115338" y="0"/>
                </a:lnTo>
                <a:lnTo>
                  <a:pt x="2115338" y="1203098"/>
                </a:lnTo>
                <a:lnTo>
                  <a:pt x="0" y="12030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419" dirty="0"/>
          </a:p>
        </p:txBody>
      </p:sp>
      <p:sp>
        <p:nvSpPr>
          <p:cNvPr id="7" name="TextBox 7"/>
          <p:cNvSpPr txBox="1"/>
          <p:nvPr/>
        </p:nvSpPr>
        <p:spPr>
          <a:xfrm>
            <a:off x="6318743" y="10217313"/>
            <a:ext cx="1405148" cy="167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14"/>
              </a:lnSpc>
            </a:pPr>
            <a:r>
              <a:rPr lang="es-419" sz="1010" dirty="0" err="1">
                <a:solidFill>
                  <a:srgbClr val="FFFFFF"/>
                </a:solidFill>
                <a:latin typeface="Glacial Indifference"/>
              </a:rPr>
              <a:t>Building</a:t>
            </a:r>
            <a:r>
              <a:rPr lang="es-419" sz="1010" dirty="0">
                <a:solidFill>
                  <a:srgbClr val="FFFFFF"/>
                </a:solidFill>
                <a:latin typeface="Glacial Indifference"/>
              </a:rPr>
              <a:t> </a:t>
            </a:r>
            <a:r>
              <a:rPr lang="es-419" sz="1010" dirty="0" err="1">
                <a:solidFill>
                  <a:srgbClr val="FFFFFF"/>
                </a:solidFill>
                <a:latin typeface="Glacial Indifference"/>
              </a:rPr>
              <a:t>on</a:t>
            </a:r>
            <a:r>
              <a:rPr lang="es-419" sz="1010" dirty="0">
                <a:solidFill>
                  <a:srgbClr val="FFFFFF"/>
                </a:solidFill>
                <a:latin typeface="Glacial Indifference"/>
              </a:rPr>
              <a:t> </a:t>
            </a:r>
            <a:r>
              <a:rPr lang="es-419" sz="1010" dirty="0" err="1">
                <a:solidFill>
                  <a:srgbClr val="FFFFFF"/>
                </a:solidFill>
                <a:latin typeface="Glacial Indifference"/>
              </a:rPr>
              <a:t>belief</a:t>
            </a:r>
            <a:endParaRPr lang="es-419" sz="1010" dirty="0">
              <a:solidFill>
                <a:srgbClr val="FFFFFF"/>
              </a:solidFill>
              <a:latin typeface="Glacial Indifference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73532" y="1045184"/>
            <a:ext cx="4496185" cy="1894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554"/>
              </a:lnSpc>
            </a:pPr>
            <a:r>
              <a:rPr lang="es-419" sz="1110" dirty="0">
                <a:solidFill>
                  <a:srgbClr val="765996"/>
                </a:solidFill>
                <a:latin typeface="Glacial Indifference Bold"/>
              </a:rPr>
              <a:t>TCS (Tata </a:t>
            </a:r>
            <a:r>
              <a:rPr lang="es-419" sz="1110" dirty="0" err="1">
                <a:solidFill>
                  <a:srgbClr val="765996"/>
                </a:solidFill>
                <a:latin typeface="Glacial Indifference Bold"/>
              </a:rPr>
              <a:t>Consultancy</a:t>
            </a:r>
            <a:r>
              <a:rPr lang="es-419" sz="1110" dirty="0">
                <a:solidFill>
                  <a:srgbClr val="765996"/>
                </a:solidFill>
                <a:latin typeface="Glacial Indifference Bold"/>
              </a:rPr>
              <a:t> </a:t>
            </a:r>
            <a:r>
              <a:rPr lang="es-419" sz="1110" dirty="0" err="1">
                <a:solidFill>
                  <a:srgbClr val="765996"/>
                </a:solidFill>
                <a:latin typeface="Glacial Indifference Bold"/>
              </a:rPr>
              <a:t>Services</a:t>
            </a:r>
            <a:r>
              <a:rPr lang="es-419" sz="1110" dirty="0">
                <a:solidFill>
                  <a:srgbClr val="765996"/>
                </a:solidFill>
                <a:latin typeface="Glacial Indifference Bold"/>
              </a:rPr>
              <a:t>), Colombia (Junio 2021)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67356" y="1265071"/>
            <a:ext cx="6054094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83306" lvl="1" indent="-91653">
              <a:buFont typeface="Arial"/>
              <a:buChar char="•"/>
            </a:pPr>
            <a:r>
              <a:rPr lang="es-419" sz="900" dirty="0">
                <a:solidFill>
                  <a:srgbClr val="765996"/>
                </a:solidFill>
                <a:latin typeface="Glacial Indifference"/>
              </a:rPr>
              <a:t>Asignado a dos clientes diferentes Avianca (Octubre 2021) y Bancolombia (Jun 2021)</a:t>
            </a:r>
          </a:p>
          <a:p>
            <a:pPr marL="183306" lvl="1" indent="-91653">
              <a:buFont typeface="Arial"/>
              <a:buChar char="•"/>
            </a:pPr>
            <a:r>
              <a:rPr lang="es-419" sz="900" dirty="0">
                <a:solidFill>
                  <a:srgbClr val="765996"/>
                </a:solidFill>
                <a:latin typeface="Glacial Indifference"/>
              </a:rPr>
              <a:t>Desarrollo y mejoramiento continuo de habilidades blandas y técnicas</a:t>
            </a:r>
          </a:p>
          <a:p>
            <a:pPr marL="183306" lvl="1" indent="-91653">
              <a:buFont typeface="Arial"/>
              <a:buChar char="•"/>
            </a:pPr>
            <a:r>
              <a:rPr lang="es-419" sz="900" dirty="0">
                <a:solidFill>
                  <a:srgbClr val="765996"/>
                </a:solidFill>
                <a:latin typeface="Glacial Indifference"/>
              </a:rPr>
              <a:t>Desarrollo y mejoramiento continuo del idioma Ingles</a:t>
            </a:r>
          </a:p>
          <a:p>
            <a:pPr marL="183306" lvl="1" indent="-91653">
              <a:buFont typeface="Arial"/>
              <a:buChar char="•"/>
            </a:pPr>
            <a:r>
              <a:rPr lang="es-419" sz="900" b="1" dirty="0">
                <a:solidFill>
                  <a:srgbClr val="765996"/>
                </a:solidFill>
                <a:latin typeface="Glacial Indifference"/>
              </a:rPr>
              <a:t>Herramientas</a:t>
            </a:r>
            <a:r>
              <a:rPr lang="es-419" sz="900" dirty="0">
                <a:solidFill>
                  <a:srgbClr val="765996"/>
                </a:solidFill>
                <a:latin typeface="Glacial Indifference"/>
              </a:rPr>
              <a:t>: </a:t>
            </a:r>
            <a:r>
              <a:rPr lang="es-419" sz="900" dirty="0" err="1">
                <a:solidFill>
                  <a:srgbClr val="765996"/>
                </a:solidFill>
                <a:latin typeface="Glacial Indifference"/>
              </a:rPr>
              <a:t>Ievolve</a:t>
            </a:r>
            <a:r>
              <a:rPr lang="es-419" sz="900" dirty="0">
                <a:solidFill>
                  <a:srgbClr val="765996"/>
                </a:solidFill>
                <a:latin typeface="Glacial Indifference"/>
              </a:rPr>
              <a:t>, </a:t>
            </a:r>
            <a:r>
              <a:rPr lang="es-419" sz="900" dirty="0" err="1">
                <a:solidFill>
                  <a:srgbClr val="765996"/>
                </a:solidFill>
                <a:latin typeface="Glacial Indifference"/>
              </a:rPr>
              <a:t>Fresco.play</a:t>
            </a:r>
            <a:r>
              <a:rPr lang="es-419" sz="900" dirty="0">
                <a:solidFill>
                  <a:srgbClr val="765996"/>
                </a:solidFill>
                <a:latin typeface="Glacial Indifference"/>
              </a:rPr>
              <a:t>, LinkedIn, Udemy, </a:t>
            </a:r>
            <a:r>
              <a:rPr lang="es-419" sz="900" dirty="0" err="1">
                <a:solidFill>
                  <a:srgbClr val="765996"/>
                </a:solidFill>
                <a:latin typeface="Glacial Indifference"/>
              </a:rPr>
              <a:t>Mandatory</a:t>
            </a:r>
            <a:r>
              <a:rPr lang="es-419" sz="900" dirty="0">
                <a:solidFill>
                  <a:srgbClr val="765996"/>
                </a:solidFill>
                <a:latin typeface="Glacial Indifference"/>
              </a:rPr>
              <a:t> Trainings, Herramientas internas.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57841" y="608437"/>
            <a:ext cx="2447056" cy="242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78"/>
              </a:lnSpc>
            </a:pPr>
            <a:r>
              <a:rPr lang="es-419" sz="1413" spc="522" dirty="0">
                <a:solidFill>
                  <a:srgbClr val="47167D"/>
                </a:solidFill>
                <a:latin typeface="Glacial Indifference Bold"/>
              </a:rPr>
              <a:t>EXPERIENCE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57841" y="6946900"/>
            <a:ext cx="2447056" cy="242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78"/>
              </a:lnSpc>
            </a:pPr>
            <a:r>
              <a:rPr lang="es-419" sz="1413" spc="522" dirty="0">
                <a:solidFill>
                  <a:srgbClr val="47167D"/>
                </a:solidFill>
                <a:latin typeface="Glacial Indifference Bold"/>
              </a:rPr>
              <a:t>EDUCATION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22044" y="10372627"/>
            <a:ext cx="1893293" cy="1212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94"/>
              </a:lnSpc>
            </a:pPr>
            <a:r>
              <a:rPr lang="es-419" sz="710" spc="-23" dirty="0" err="1">
                <a:solidFill>
                  <a:srgbClr val="D15E87">
                    <a:alpha val="49804"/>
                  </a:srgbClr>
                </a:solidFill>
                <a:latin typeface="Glacial Indifference"/>
              </a:rPr>
              <a:t>Banking</a:t>
            </a:r>
            <a:r>
              <a:rPr lang="es-419" sz="710" spc="-23" dirty="0">
                <a:solidFill>
                  <a:srgbClr val="D15E87">
                    <a:alpha val="49804"/>
                  </a:srgbClr>
                </a:solidFill>
                <a:latin typeface="Glacial Indifference"/>
              </a:rPr>
              <a:t> </a:t>
            </a:r>
            <a:r>
              <a:rPr lang="es-419" sz="710" spc="-23" dirty="0" err="1">
                <a:solidFill>
                  <a:srgbClr val="D15E87">
                    <a:alpha val="49804"/>
                  </a:srgbClr>
                </a:solidFill>
                <a:latin typeface="Glacial Indifference"/>
              </a:rPr>
              <a:t>Financial</a:t>
            </a:r>
            <a:r>
              <a:rPr lang="es-419" sz="710" spc="-23" dirty="0">
                <a:solidFill>
                  <a:srgbClr val="D15E87">
                    <a:alpha val="49804"/>
                  </a:srgbClr>
                </a:solidFill>
                <a:latin typeface="Glacial Indifference"/>
              </a:rPr>
              <a:t> </a:t>
            </a:r>
            <a:r>
              <a:rPr lang="es-419" sz="710" spc="-23" dirty="0" err="1">
                <a:solidFill>
                  <a:srgbClr val="D15E87">
                    <a:alpha val="49804"/>
                  </a:srgbClr>
                </a:solidFill>
                <a:latin typeface="Glacial Indifference"/>
              </a:rPr>
              <a:t>Services</a:t>
            </a:r>
            <a:r>
              <a:rPr lang="es-419" sz="710" spc="-23" dirty="0">
                <a:solidFill>
                  <a:srgbClr val="D15E87">
                    <a:alpha val="49804"/>
                  </a:srgbClr>
                </a:solidFill>
                <a:latin typeface="Glacial Indifference"/>
              </a:rPr>
              <a:t> &amp; </a:t>
            </a:r>
            <a:r>
              <a:rPr lang="es-419" sz="710" spc="-23" dirty="0" err="1">
                <a:solidFill>
                  <a:srgbClr val="D15E87">
                    <a:alpha val="49804"/>
                  </a:srgbClr>
                </a:solidFill>
                <a:latin typeface="Glacial Indifference"/>
              </a:rPr>
              <a:t>Isurance</a:t>
            </a:r>
            <a:endParaRPr lang="es-419" sz="710" spc="-23" dirty="0">
              <a:solidFill>
                <a:srgbClr val="D15E87">
                  <a:alpha val="49804"/>
                </a:srgbClr>
              </a:solidFill>
              <a:latin typeface="Glacial Indifference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506248" y="7769158"/>
            <a:ext cx="4338802" cy="1894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554"/>
              </a:lnSpc>
            </a:pPr>
            <a:r>
              <a:rPr lang="en-US" sz="1110" dirty="0">
                <a:solidFill>
                  <a:srgbClr val="765996"/>
                </a:solidFill>
                <a:latin typeface="Glacial Indifference Bold"/>
              </a:rPr>
              <a:t>U</a:t>
            </a:r>
            <a:r>
              <a:rPr lang="es-419" sz="1110" dirty="0">
                <a:solidFill>
                  <a:srgbClr val="765996"/>
                </a:solidFill>
                <a:latin typeface="Glacial Indifference Bold"/>
              </a:rPr>
              <a:t>NIVERSIDAD POLITECNICO GRAN COLOMBIANO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512424" y="7979943"/>
            <a:ext cx="3101406" cy="153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71"/>
              </a:lnSpc>
            </a:pPr>
            <a:r>
              <a:rPr lang="es-419" sz="908" spc="137" dirty="0">
                <a:solidFill>
                  <a:srgbClr val="765996"/>
                </a:solidFill>
                <a:latin typeface="Glacial Indifference"/>
              </a:rPr>
              <a:t>INGENIERIA DE SOFTWARE 2022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501650" y="8312338"/>
            <a:ext cx="2884026" cy="1949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54"/>
              </a:lnSpc>
            </a:pPr>
            <a:r>
              <a:rPr lang="en-US" sz="1110" dirty="0">
                <a:solidFill>
                  <a:srgbClr val="765996"/>
                </a:solidFill>
                <a:latin typeface="Glacial Indifference Bold"/>
              </a:rPr>
              <a:t>S</a:t>
            </a:r>
            <a:r>
              <a:rPr lang="es-419" sz="1110" dirty="0">
                <a:solidFill>
                  <a:srgbClr val="765996"/>
                </a:solidFill>
                <a:latin typeface="Glacial Indifference Bold"/>
              </a:rPr>
              <a:t>ENA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506247" y="8526320"/>
            <a:ext cx="4909609" cy="154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271"/>
              </a:lnSpc>
            </a:pPr>
            <a:r>
              <a:rPr lang="es-419" sz="908" spc="137" dirty="0">
                <a:solidFill>
                  <a:srgbClr val="765996"/>
                </a:solidFill>
                <a:latin typeface="Glacial Indifference"/>
              </a:rPr>
              <a:t>TECNOLOGO EN ANALISIS Y DISEÑO DE SISTEMAS DE INFORMACION 2017</a:t>
            </a:r>
          </a:p>
        </p:txBody>
      </p:sp>
      <p:sp>
        <p:nvSpPr>
          <p:cNvPr id="24" name="TextBox 8">
            <a:extLst>
              <a:ext uri="{FF2B5EF4-FFF2-40B4-BE49-F238E27FC236}">
                <a16:creationId xmlns:a16="http://schemas.microsoft.com/office/drawing/2014/main" id="{C02E3786-D108-59A3-7BA3-2BF81AD7898B}"/>
              </a:ext>
            </a:extLst>
          </p:cNvPr>
          <p:cNvSpPr txBox="1"/>
          <p:nvPr/>
        </p:nvSpPr>
        <p:spPr>
          <a:xfrm>
            <a:off x="473532" y="1917700"/>
            <a:ext cx="4496185" cy="1894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554"/>
              </a:lnSpc>
            </a:pPr>
            <a:r>
              <a:rPr lang="es-419" sz="1110" dirty="0">
                <a:solidFill>
                  <a:srgbClr val="765996"/>
                </a:solidFill>
                <a:latin typeface="Glacial Indifference Bold"/>
              </a:rPr>
              <a:t>Avianca, Colombia (Octubre 2021 – Mayo 2024)</a:t>
            </a:r>
          </a:p>
        </p:txBody>
      </p:sp>
      <p:sp>
        <p:nvSpPr>
          <p:cNvPr id="25" name="TextBox 9">
            <a:extLst>
              <a:ext uri="{FF2B5EF4-FFF2-40B4-BE49-F238E27FC236}">
                <a16:creationId xmlns:a16="http://schemas.microsoft.com/office/drawing/2014/main" id="{3CF8AD29-D1EE-9068-1729-8E1BA0D8462A}"/>
              </a:ext>
            </a:extLst>
          </p:cNvPr>
          <p:cNvSpPr txBox="1"/>
          <p:nvPr/>
        </p:nvSpPr>
        <p:spPr>
          <a:xfrm>
            <a:off x="467356" y="2137587"/>
            <a:ext cx="6054094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83306" lvl="1" indent="-91653">
              <a:buFont typeface="Arial"/>
              <a:buChar char="•"/>
            </a:pPr>
            <a:r>
              <a:rPr lang="es-419" sz="900" dirty="0">
                <a:solidFill>
                  <a:srgbClr val="765996"/>
                </a:solidFill>
                <a:latin typeface="Glacial Indifference"/>
              </a:rPr>
              <a:t>Desarrollo y mantenimiento de </a:t>
            </a:r>
            <a:r>
              <a:rPr lang="es-419" sz="900" dirty="0" err="1">
                <a:solidFill>
                  <a:srgbClr val="765996"/>
                </a:solidFill>
                <a:latin typeface="Glacial Indifference"/>
              </a:rPr>
              <a:t>FrontEnd</a:t>
            </a:r>
            <a:r>
              <a:rPr lang="es-419" sz="900" dirty="0">
                <a:solidFill>
                  <a:srgbClr val="765996"/>
                </a:solidFill>
                <a:latin typeface="Glacial Indifference"/>
              </a:rPr>
              <a:t>, </a:t>
            </a:r>
            <a:r>
              <a:rPr lang="es-419" sz="900" dirty="0" err="1">
                <a:solidFill>
                  <a:srgbClr val="765996"/>
                </a:solidFill>
                <a:latin typeface="Glacial Indifference"/>
              </a:rPr>
              <a:t>BackEnd</a:t>
            </a:r>
            <a:r>
              <a:rPr lang="es-419" sz="900" dirty="0">
                <a:solidFill>
                  <a:srgbClr val="765996"/>
                </a:solidFill>
                <a:latin typeface="Glacial Indifference"/>
              </a:rPr>
              <a:t> y BD de aplicativos Avianca</a:t>
            </a:r>
          </a:p>
          <a:p>
            <a:pPr marL="183306" lvl="1" indent="-91653">
              <a:buFont typeface="Arial"/>
              <a:buChar char="•"/>
            </a:pPr>
            <a:r>
              <a:rPr lang="es-419" sz="900" dirty="0">
                <a:solidFill>
                  <a:srgbClr val="765996"/>
                </a:solidFill>
                <a:latin typeface="Glacial Indifference"/>
              </a:rPr>
              <a:t>Desarrollo de homologación de Microservicio para interactuar con Microsoft </a:t>
            </a:r>
            <a:r>
              <a:rPr lang="es-419" sz="900" dirty="0" err="1">
                <a:solidFill>
                  <a:srgbClr val="765996"/>
                </a:solidFill>
                <a:latin typeface="Glacial Indifference"/>
              </a:rPr>
              <a:t>Graph</a:t>
            </a:r>
            <a:endParaRPr lang="es-419" sz="900" dirty="0">
              <a:solidFill>
                <a:srgbClr val="765996"/>
              </a:solidFill>
              <a:latin typeface="Glacial Indifference"/>
            </a:endParaRPr>
          </a:p>
          <a:p>
            <a:pPr marL="183306" lvl="1" indent="-91653">
              <a:buFont typeface="Arial"/>
              <a:buChar char="•"/>
            </a:pPr>
            <a:r>
              <a:rPr lang="es-419" sz="900" dirty="0">
                <a:solidFill>
                  <a:srgbClr val="765996"/>
                </a:solidFill>
                <a:latin typeface="Glacial Indifference"/>
              </a:rPr>
              <a:t>Desarrollo de la autenticación de usuarios mediante Azure Active </a:t>
            </a:r>
            <a:r>
              <a:rPr lang="es-419" sz="900" dirty="0" err="1">
                <a:solidFill>
                  <a:srgbClr val="765996"/>
                </a:solidFill>
                <a:latin typeface="Glacial Indifference"/>
              </a:rPr>
              <a:t>Directory</a:t>
            </a:r>
            <a:r>
              <a:rPr lang="es-419" sz="900" dirty="0">
                <a:solidFill>
                  <a:srgbClr val="765996"/>
                </a:solidFill>
                <a:latin typeface="Glacial Indifference"/>
              </a:rPr>
              <a:t> y Azure B2C</a:t>
            </a:r>
          </a:p>
          <a:p>
            <a:pPr marL="183306" lvl="1" indent="-91653">
              <a:buFont typeface="Arial"/>
              <a:buChar char="•"/>
            </a:pPr>
            <a:r>
              <a:rPr lang="es-419" sz="900" dirty="0">
                <a:solidFill>
                  <a:srgbClr val="765996"/>
                </a:solidFill>
                <a:latin typeface="Glacial Indifference"/>
              </a:rPr>
              <a:t>Desarrollo y mejora de reportes de usuario para gestión de la operación</a:t>
            </a:r>
          </a:p>
          <a:p>
            <a:pPr marL="183306" lvl="1" indent="-91653">
              <a:buFont typeface="Arial"/>
              <a:buChar char="•"/>
            </a:pPr>
            <a:r>
              <a:rPr lang="es-419" sz="900" dirty="0">
                <a:solidFill>
                  <a:srgbClr val="765996"/>
                </a:solidFill>
                <a:latin typeface="Glacial Indifference"/>
              </a:rPr>
              <a:t>Atención de incidentes en ambiente productive, despliegues en QA y Producción</a:t>
            </a:r>
          </a:p>
          <a:p>
            <a:pPr marL="183306" lvl="1" indent="-91653">
              <a:buFont typeface="Arial"/>
              <a:buChar char="•"/>
            </a:pPr>
            <a:r>
              <a:rPr lang="es-419" sz="900" b="1" dirty="0">
                <a:solidFill>
                  <a:srgbClr val="765996"/>
                </a:solidFill>
                <a:latin typeface="Glacial Indifference"/>
              </a:rPr>
              <a:t>Herramientas</a:t>
            </a:r>
            <a:r>
              <a:rPr lang="es-419" sz="900" dirty="0">
                <a:solidFill>
                  <a:srgbClr val="765996"/>
                </a:solidFill>
                <a:latin typeface="Glacial Indifference"/>
              </a:rPr>
              <a:t>: Java, Spring Framework, Spring </a:t>
            </a:r>
            <a:r>
              <a:rPr lang="es-419" sz="900" dirty="0" err="1">
                <a:solidFill>
                  <a:srgbClr val="765996"/>
                </a:solidFill>
                <a:latin typeface="Glacial Indifference"/>
              </a:rPr>
              <a:t>Boot</a:t>
            </a:r>
            <a:r>
              <a:rPr lang="es-419" sz="900" dirty="0">
                <a:solidFill>
                  <a:srgbClr val="765996"/>
                </a:solidFill>
                <a:latin typeface="Glacial Indifference"/>
              </a:rPr>
              <a:t>, Maven, ORACLE, PL/SQL, </a:t>
            </a:r>
            <a:r>
              <a:rPr lang="es-419" sz="900" dirty="0" err="1">
                <a:solidFill>
                  <a:srgbClr val="765996"/>
                </a:solidFill>
                <a:latin typeface="Glacial Indifference"/>
              </a:rPr>
              <a:t>Reporting</a:t>
            </a:r>
            <a:r>
              <a:rPr lang="es-419" sz="900" dirty="0">
                <a:solidFill>
                  <a:srgbClr val="765996"/>
                </a:solidFill>
                <a:latin typeface="Glacial Indifference"/>
              </a:rPr>
              <a:t> </a:t>
            </a:r>
            <a:r>
              <a:rPr lang="es-419" sz="900" dirty="0" err="1">
                <a:solidFill>
                  <a:srgbClr val="765996"/>
                </a:solidFill>
                <a:latin typeface="Glacial Indifference"/>
              </a:rPr>
              <a:t>Services</a:t>
            </a:r>
            <a:r>
              <a:rPr lang="es-419" sz="900" dirty="0">
                <a:solidFill>
                  <a:srgbClr val="765996"/>
                </a:solidFill>
                <a:latin typeface="Glacial Indifference"/>
              </a:rPr>
              <a:t>, </a:t>
            </a:r>
            <a:r>
              <a:rPr lang="es-419" sz="900" dirty="0" err="1">
                <a:solidFill>
                  <a:srgbClr val="765996"/>
                </a:solidFill>
                <a:latin typeface="Glacial Indifference"/>
              </a:rPr>
              <a:t>Report</a:t>
            </a:r>
            <a:r>
              <a:rPr lang="es-419" sz="900" dirty="0">
                <a:solidFill>
                  <a:srgbClr val="765996"/>
                </a:solidFill>
                <a:latin typeface="Glacial Indifference"/>
              </a:rPr>
              <a:t> </a:t>
            </a:r>
            <a:r>
              <a:rPr lang="es-419" sz="900" dirty="0" err="1">
                <a:solidFill>
                  <a:srgbClr val="765996"/>
                </a:solidFill>
                <a:latin typeface="Glacial Indifference"/>
              </a:rPr>
              <a:t>Builder</a:t>
            </a:r>
            <a:r>
              <a:rPr lang="es-419" sz="900" dirty="0">
                <a:solidFill>
                  <a:srgbClr val="765996"/>
                </a:solidFill>
                <a:latin typeface="Glacial Indifference"/>
              </a:rPr>
              <a:t>, Microservicios, </a:t>
            </a:r>
            <a:r>
              <a:rPr lang="es-419" sz="900" dirty="0" err="1">
                <a:solidFill>
                  <a:srgbClr val="765996"/>
                </a:solidFill>
                <a:latin typeface="Glacial Indifference"/>
              </a:rPr>
              <a:t>AngularJS</a:t>
            </a:r>
            <a:r>
              <a:rPr lang="es-419" sz="900" dirty="0">
                <a:solidFill>
                  <a:srgbClr val="765996"/>
                </a:solidFill>
                <a:latin typeface="Glacial Indifference"/>
              </a:rPr>
              <a:t>, Pruebas unitarias con </a:t>
            </a:r>
            <a:r>
              <a:rPr lang="es-419" sz="900" dirty="0" err="1">
                <a:solidFill>
                  <a:srgbClr val="765996"/>
                </a:solidFill>
                <a:latin typeface="Glacial Indifference"/>
              </a:rPr>
              <a:t>Mockito</a:t>
            </a:r>
            <a:r>
              <a:rPr lang="es-419" sz="900" dirty="0">
                <a:solidFill>
                  <a:srgbClr val="765996"/>
                </a:solidFill>
                <a:latin typeface="Glacial Indifference"/>
              </a:rPr>
              <a:t>, JPA, </a:t>
            </a:r>
            <a:r>
              <a:rPr lang="es-419" sz="900" dirty="0" err="1">
                <a:solidFill>
                  <a:srgbClr val="765996"/>
                </a:solidFill>
                <a:latin typeface="Glacial Indifference"/>
              </a:rPr>
              <a:t>CRUDs</a:t>
            </a:r>
            <a:r>
              <a:rPr lang="es-419" sz="900" dirty="0">
                <a:solidFill>
                  <a:srgbClr val="765996"/>
                </a:solidFill>
                <a:latin typeface="Glacial Indifference"/>
              </a:rPr>
              <a:t>, Microsoft Visual Studio 2022, Windows </a:t>
            </a:r>
            <a:r>
              <a:rPr lang="es-419" sz="900" dirty="0" err="1">
                <a:solidFill>
                  <a:srgbClr val="765996"/>
                </a:solidFill>
                <a:latin typeface="Glacial Indifference"/>
              </a:rPr>
              <a:t>Forms</a:t>
            </a:r>
            <a:r>
              <a:rPr lang="es-419" sz="900" dirty="0">
                <a:solidFill>
                  <a:srgbClr val="765996"/>
                </a:solidFill>
                <a:latin typeface="Glacial Indifference"/>
              </a:rPr>
              <a:t>, Azure </a:t>
            </a:r>
            <a:r>
              <a:rPr lang="es-419" sz="900" dirty="0" err="1">
                <a:solidFill>
                  <a:srgbClr val="765996"/>
                </a:solidFill>
                <a:latin typeface="Glacial Indifference"/>
              </a:rPr>
              <a:t>Devops</a:t>
            </a:r>
            <a:r>
              <a:rPr lang="es-419" sz="900" dirty="0">
                <a:solidFill>
                  <a:srgbClr val="765996"/>
                </a:solidFill>
                <a:latin typeface="Glacial Indifference"/>
              </a:rPr>
              <a:t>, Azure Active </a:t>
            </a:r>
            <a:r>
              <a:rPr lang="es-419" sz="900" dirty="0" err="1">
                <a:solidFill>
                  <a:srgbClr val="765996"/>
                </a:solidFill>
                <a:latin typeface="Glacial Indifference"/>
              </a:rPr>
              <a:t>Directory</a:t>
            </a:r>
            <a:r>
              <a:rPr lang="es-419" sz="900" dirty="0">
                <a:solidFill>
                  <a:srgbClr val="765996"/>
                </a:solidFill>
                <a:latin typeface="Glacial Indifference"/>
              </a:rPr>
              <a:t>, </a:t>
            </a:r>
            <a:r>
              <a:rPr lang="es-419" sz="900" dirty="0" err="1">
                <a:solidFill>
                  <a:srgbClr val="765996"/>
                </a:solidFill>
                <a:latin typeface="Glacial Indifference"/>
              </a:rPr>
              <a:t>RedHat</a:t>
            </a:r>
            <a:r>
              <a:rPr lang="es-419" sz="900" dirty="0">
                <a:solidFill>
                  <a:srgbClr val="765996"/>
                </a:solidFill>
                <a:latin typeface="Glacial Indifference"/>
              </a:rPr>
              <a:t> </a:t>
            </a:r>
            <a:r>
              <a:rPr lang="es-419" sz="900" dirty="0" err="1">
                <a:solidFill>
                  <a:srgbClr val="765996"/>
                </a:solidFill>
                <a:latin typeface="Glacial Indifference"/>
              </a:rPr>
              <a:t>Jboss</a:t>
            </a:r>
            <a:r>
              <a:rPr lang="es-419" sz="900" dirty="0">
                <a:solidFill>
                  <a:srgbClr val="765996"/>
                </a:solidFill>
                <a:latin typeface="Glacial Indifference"/>
              </a:rPr>
              <a:t>, </a:t>
            </a:r>
            <a:r>
              <a:rPr lang="es-419" sz="900" dirty="0" err="1">
                <a:solidFill>
                  <a:srgbClr val="765996"/>
                </a:solidFill>
                <a:latin typeface="Glacial Indifference"/>
              </a:rPr>
              <a:t>Javascript</a:t>
            </a:r>
            <a:r>
              <a:rPr lang="es-419" sz="900" dirty="0">
                <a:solidFill>
                  <a:srgbClr val="765996"/>
                </a:solidFill>
                <a:latin typeface="Glacial Indifference"/>
              </a:rPr>
              <a:t>, HTML, jQuery, </a:t>
            </a:r>
            <a:r>
              <a:rPr lang="es-419" sz="900" dirty="0" err="1">
                <a:solidFill>
                  <a:srgbClr val="765996"/>
                </a:solidFill>
                <a:latin typeface="Glacial Indifference"/>
              </a:rPr>
              <a:t>Intellij</a:t>
            </a:r>
            <a:r>
              <a:rPr lang="es-419" sz="900" dirty="0">
                <a:solidFill>
                  <a:srgbClr val="765996"/>
                </a:solidFill>
                <a:latin typeface="Glacial Indifference"/>
              </a:rPr>
              <a:t>, Eclipse, Python, </a:t>
            </a:r>
            <a:r>
              <a:rPr lang="es-419" sz="900" dirty="0" err="1">
                <a:solidFill>
                  <a:srgbClr val="765996"/>
                </a:solidFill>
                <a:latin typeface="Glacial Indifference"/>
              </a:rPr>
              <a:t>json</a:t>
            </a:r>
            <a:r>
              <a:rPr lang="es-419" sz="900" dirty="0">
                <a:solidFill>
                  <a:srgbClr val="765996"/>
                </a:solidFill>
                <a:latin typeface="Glacial Indifference"/>
              </a:rPr>
              <a:t>, SOLID, CSS.</a:t>
            </a:r>
          </a:p>
        </p:txBody>
      </p:sp>
      <p:sp>
        <p:nvSpPr>
          <p:cNvPr id="26" name="TextBox 8">
            <a:extLst>
              <a:ext uri="{FF2B5EF4-FFF2-40B4-BE49-F238E27FC236}">
                <a16:creationId xmlns:a16="http://schemas.microsoft.com/office/drawing/2014/main" id="{3F2F3A33-3853-247D-7D82-859AD8077B46}"/>
              </a:ext>
            </a:extLst>
          </p:cNvPr>
          <p:cNvSpPr txBox="1"/>
          <p:nvPr/>
        </p:nvSpPr>
        <p:spPr>
          <a:xfrm>
            <a:off x="473532" y="3367516"/>
            <a:ext cx="4496185" cy="1894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554"/>
              </a:lnSpc>
            </a:pPr>
            <a:r>
              <a:rPr lang="es-419" sz="1110" dirty="0">
                <a:solidFill>
                  <a:srgbClr val="765996"/>
                </a:solidFill>
                <a:latin typeface="Glacial Indifference Bold"/>
              </a:rPr>
              <a:t>Bancolombia, Colombia (Junio 2021 – Octubre 2021)</a:t>
            </a:r>
          </a:p>
        </p:txBody>
      </p:sp>
      <p:sp>
        <p:nvSpPr>
          <p:cNvPr id="27" name="TextBox 9">
            <a:extLst>
              <a:ext uri="{FF2B5EF4-FFF2-40B4-BE49-F238E27FC236}">
                <a16:creationId xmlns:a16="http://schemas.microsoft.com/office/drawing/2014/main" id="{5FB3F649-8F69-BD22-CF10-649A2610BE43}"/>
              </a:ext>
            </a:extLst>
          </p:cNvPr>
          <p:cNvSpPr txBox="1"/>
          <p:nvPr/>
        </p:nvSpPr>
        <p:spPr>
          <a:xfrm>
            <a:off x="467356" y="3587403"/>
            <a:ext cx="6054094" cy="6924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83306" lvl="1" indent="-91653">
              <a:buFont typeface="Arial"/>
              <a:buChar char="•"/>
            </a:pPr>
            <a:r>
              <a:rPr lang="es-419" sz="900" dirty="0">
                <a:solidFill>
                  <a:srgbClr val="765996"/>
                </a:solidFill>
                <a:latin typeface="Glacial Indifference"/>
              </a:rPr>
              <a:t>Desarrollo y mantenimiento de </a:t>
            </a:r>
            <a:r>
              <a:rPr lang="es-419" sz="900" dirty="0" err="1">
                <a:solidFill>
                  <a:srgbClr val="765996"/>
                </a:solidFill>
                <a:latin typeface="Glacial Indifference"/>
              </a:rPr>
              <a:t>FrontEnd</a:t>
            </a:r>
            <a:r>
              <a:rPr lang="es-419" sz="900" dirty="0">
                <a:solidFill>
                  <a:srgbClr val="765996"/>
                </a:solidFill>
                <a:latin typeface="Glacial Indifference"/>
              </a:rPr>
              <a:t>, </a:t>
            </a:r>
            <a:r>
              <a:rPr lang="es-419" sz="900" dirty="0" err="1">
                <a:solidFill>
                  <a:srgbClr val="765996"/>
                </a:solidFill>
                <a:latin typeface="Glacial Indifference"/>
              </a:rPr>
              <a:t>BackEnd</a:t>
            </a:r>
            <a:r>
              <a:rPr lang="es-419" sz="900" dirty="0">
                <a:solidFill>
                  <a:srgbClr val="765996"/>
                </a:solidFill>
                <a:latin typeface="Glacial Indifference"/>
              </a:rPr>
              <a:t> y BD de aplicativo Link Sala de ventas</a:t>
            </a:r>
          </a:p>
          <a:p>
            <a:pPr marL="183306" lvl="1" indent="-91653">
              <a:buFont typeface="Arial"/>
              <a:buChar char="•"/>
            </a:pPr>
            <a:r>
              <a:rPr lang="es-419" sz="900" dirty="0">
                <a:solidFill>
                  <a:srgbClr val="765996"/>
                </a:solidFill>
                <a:latin typeface="Glacial Indifference"/>
              </a:rPr>
              <a:t>Realización de pruebas y gestión de la cobertura de pruebas en </a:t>
            </a:r>
            <a:r>
              <a:rPr lang="es-419" sz="900" dirty="0" err="1">
                <a:solidFill>
                  <a:srgbClr val="765996"/>
                </a:solidFill>
                <a:latin typeface="Glacial Indifference"/>
              </a:rPr>
              <a:t>Sonarqube</a:t>
            </a:r>
            <a:r>
              <a:rPr lang="es-419" sz="900" dirty="0">
                <a:solidFill>
                  <a:srgbClr val="765996"/>
                </a:solidFill>
                <a:latin typeface="Glacial Indifference"/>
              </a:rPr>
              <a:t> del Proyecto</a:t>
            </a:r>
          </a:p>
          <a:p>
            <a:pPr marL="183306" lvl="1" indent="-91653">
              <a:buFont typeface="Arial"/>
              <a:buChar char="•"/>
            </a:pPr>
            <a:r>
              <a:rPr lang="es-419" sz="900" dirty="0">
                <a:solidFill>
                  <a:srgbClr val="765996"/>
                </a:solidFill>
                <a:latin typeface="Glacial Indifference"/>
              </a:rPr>
              <a:t>Despliegues en ambiente QA y Producción</a:t>
            </a:r>
          </a:p>
          <a:p>
            <a:pPr marL="183306" lvl="1" indent="-91653">
              <a:buFont typeface="Arial"/>
              <a:buChar char="•"/>
            </a:pPr>
            <a:r>
              <a:rPr lang="es-419" sz="900" b="1" dirty="0">
                <a:solidFill>
                  <a:srgbClr val="765996"/>
                </a:solidFill>
                <a:latin typeface="Glacial Indifference"/>
              </a:rPr>
              <a:t>Herramientas</a:t>
            </a:r>
            <a:r>
              <a:rPr lang="es-419" sz="900" dirty="0">
                <a:solidFill>
                  <a:srgbClr val="765996"/>
                </a:solidFill>
                <a:latin typeface="Glacial Indifference"/>
              </a:rPr>
              <a:t>: Java, </a:t>
            </a:r>
            <a:r>
              <a:rPr lang="es-419" sz="900" dirty="0" err="1">
                <a:solidFill>
                  <a:srgbClr val="765996"/>
                </a:solidFill>
                <a:latin typeface="Glacial Indifference"/>
              </a:rPr>
              <a:t>Springboot</a:t>
            </a:r>
            <a:r>
              <a:rPr lang="es-419" sz="900" dirty="0">
                <a:solidFill>
                  <a:srgbClr val="765996"/>
                </a:solidFill>
                <a:latin typeface="Glacial Indifference"/>
              </a:rPr>
              <a:t>, </a:t>
            </a:r>
            <a:r>
              <a:rPr lang="es-419" sz="900" dirty="0" err="1">
                <a:solidFill>
                  <a:srgbClr val="765996"/>
                </a:solidFill>
                <a:latin typeface="Glacial Indifference"/>
              </a:rPr>
              <a:t>Gradle</a:t>
            </a:r>
            <a:r>
              <a:rPr lang="es-419" sz="900" dirty="0">
                <a:solidFill>
                  <a:srgbClr val="765996"/>
                </a:solidFill>
                <a:latin typeface="Glacial Indifference"/>
              </a:rPr>
              <a:t>, Karma, </a:t>
            </a:r>
            <a:r>
              <a:rPr lang="es-419" sz="900" dirty="0" err="1">
                <a:solidFill>
                  <a:srgbClr val="765996"/>
                </a:solidFill>
                <a:latin typeface="Glacial Indifference"/>
              </a:rPr>
              <a:t>Jasmin</a:t>
            </a:r>
            <a:r>
              <a:rPr lang="es-419" sz="900" dirty="0">
                <a:solidFill>
                  <a:srgbClr val="765996"/>
                </a:solidFill>
                <a:latin typeface="Glacial Indifference"/>
              </a:rPr>
              <a:t>, Angular 12, </a:t>
            </a:r>
            <a:r>
              <a:rPr lang="es-419" sz="900" dirty="0" err="1">
                <a:solidFill>
                  <a:srgbClr val="765996"/>
                </a:solidFill>
                <a:latin typeface="Glacial Indifference"/>
              </a:rPr>
              <a:t>Javascript</a:t>
            </a:r>
            <a:r>
              <a:rPr lang="es-419" sz="900" dirty="0">
                <a:solidFill>
                  <a:srgbClr val="765996"/>
                </a:solidFill>
                <a:latin typeface="Glacial Indifference"/>
              </a:rPr>
              <a:t>, </a:t>
            </a:r>
            <a:r>
              <a:rPr lang="es-419" sz="900" dirty="0" err="1">
                <a:solidFill>
                  <a:srgbClr val="765996"/>
                </a:solidFill>
                <a:latin typeface="Glacial Indifference"/>
              </a:rPr>
              <a:t>Mockito</a:t>
            </a:r>
            <a:r>
              <a:rPr lang="es-419" sz="900" dirty="0">
                <a:solidFill>
                  <a:srgbClr val="765996"/>
                </a:solidFill>
                <a:latin typeface="Glacial Indifference"/>
              </a:rPr>
              <a:t>, ORACLE, PL/SQL, Microservicios, SOLID, Azure </a:t>
            </a:r>
            <a:r>
              <a:rPr lang="es-419" sz="900" dirty="0" err="1">
                <a:solidFill>
                  <a:srgbClr val="765996"/>
                </a:solidFill>
                <a:latin typeface="Glacial Indifference"/>
              </a:rPr>
              <a:t>Devops</a:t>
            </a:r>
            <a:r>
              <a:rPr lang="es-419" sz="900" dirty="0">
                <a:solidFill>
                  <a:srgbClr val="765996"/>
                </a:solidFill>
                <a:latin typeface="Glacial Indifference"/>
              </a:rPr>
              <a:t>, </a:t>
            </a:r>
            <a:r>
              <a:rPr lang="es-419" sz="900" dirty="0" err="1">
                <a:solidFill>
                  <a:srgbClr val="765996"/>
                </a:solidFill>
                <a:latin typeface="Glacial Indifference"/>
              </a:rPr>
              <a:t>Intellij</a:t>
            </a:r>
            <a:r>
              <a:rPr lang="es-419" sz="900" dirty="0">
                <a:solidFill>
                  <a:srgbClr val="765996"/>
                </a:solidFill>
                <a:latin typeface="Glacial Indifference"/>
              </a:rPr>
              <a:t> </a:t>
            </a:r>
            <a:r>
              <a:rPr lang="es-419" sz="900" dirty="0" err="1">
                <a:solidFill>
                  <a:srgbClr val="765996"/>
                </a:solidFill>
                <a:latin typeface="Glacial Indifference"/>
              </a:rPr>
              <a:t>Community</a:t>
            </a:r>
            <a:r>
              <a:rPr lang="es-419" sz="900" dirty="0">
                <a:solidFill>
                  <a:srgbClr val="765996"/>
                </a:solidFill>
                <a:latin typeface="Glacial Indifference"/>
              </a:rPr>
              <a:t>, HTML, jQuery, JPA, </a:t>
            </a:r>
            <a:r>
              <a:rPr lang="es-419" sz="900" dirty="0" err="1">
                <a:solidFill>
                  <a:srgbClr val="765996"/>
                </a:solidFill>
                <a:latin typeface="Glacial Indifference"/>
              </a:rPr>
              <a:t>CRUDs</a:t>
            </a:r>
            <a:r>
              <a:rPr lang="es-419" sz="900" dirty="0">
                <a:solidFill>
                  <a:srgbClr val="765996"/>
                </a:solidFill>
                <a:latin typeface="Glacial Indifference"/>
              </a:rPr>
              <a:t>, </a:t>
            </a:r>
            <a:r>
              <a:rPr lang="es-419" sz="900" dirty="0" err="1">
                <a:solidFill>
                  <a:srgbClr val="765996"/>
                </a:solidFill>
                <a:latin typeface="Glacial Indifference"/>
              </a:rPr>
              <a:t>json</a:t>
            </a:r>
            <a:r>
              <a:rPr lang="es-419" sz="900" dirty="0">
                <a:solidFill>
                  <a:srgbClr val="765996"/>
                </a:solidFill>
                <a:latin typeface="Glacial Indifference"/>
              </a:rPr>
              <a:t>, CSS, Bootstrap, </a:t>
            </a:r>
            <a:r>
              <a:rPr lang="es-419" sz="900" dirty="0" err="1">
                <a:solidFill>
                  <a:srgbClr val="765996"/>
                </a:solidFill>
                <a:latin typeface="Glacial Indifference"/>
              </a:rPr>
              <a:t>Materialize</a:t>
            </a:r>
            <a:r>
              <a:rPr lang="es-419" sz="900" dirty="0">
                <a:solidFill>
                  <a:srgbClr val="765996"/>
                </a:solidFill>
                <a:latin typeface="Glacial Indifference"/>
              </a:rPr>
              <a:t>.</a:t>
            </a:r>
          </a:p>
        </p:txBody>
      </p:sp>
      <p:sp>
        <p:nvSpPr>
          <p:cNvPr id="30" name="TextBox 8">
            <a:extLst>
              <a:ext uri="{FF2B5EF4-FFF2-40B4-BE49-F238E27FC236}">
                <a16:creationId xmlns:a16="http://schemas.microsoft.com/office/drawing/2014/main" id="{4F1C23BB-361E-15F2-CBFF-B0AF13C67854}"/>
              </a:ext>
            </a:extLst>
          </p:cNvPr>
          <p:cNvSpPr txBox="1"/>
          <p:nvPr/>
        </p:nvSpPr>
        <p:spPr>
          <a:xfrm>
            <a:off x="457841" y="4401668"/>
            <a:ext cx="4496185" cy="1894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554"/>
              </a:lnSpc>
            </a:pPr>
            <a:r>
              <a:rPr lang="es-419" sz="1110" dirty="0" err="1">
                <a:solidFill>
                  <a:srgbClr val="765996"/>
                </a:solidFill>
                <a:latin typeface="Glacial Indifference Bold"/>
              </a:rPr>
              <a:t>Desafio</a:t>
            </a:r>
            <a:r>
              <a:rPr lang="es-419" sz="1110" dirty="0">
                <a:solidFill>
                  <a:srgbClr val="765996"/>
                </a:solidFill>
                <a:latin typeface="Glacial Indifference Bold"/>
              </a:rPr>
              <a:t> de Guerreros, Colombia (Enero 2017 – Marzo 2020)</a:t>
            </a:r>
          </a:p>
        </p:txBody>
      </p:sp>
      <p:sp>
        <p:nvSpPr>
          <p:cNvPr id="31" name="TextBox 9">
            <a:extLst>
              <a:ext uri="{FF2B5EF4-FFF2-40B4-BE49-F238E27FC236}">
                <a16:creationId xmlns:a16="http://schemas.microsoft.com/office/drawing/2014/main" id="{0B3A941C-49DE-6AEB-67ED-B121A1F67F7A}"/>
              </a:ext>
            </a:extLst>
          </p:cNvPr>
          <p:cNvSpPr txBox="1"/>
          <p:nvPr/>
        </p:nvSpPr>
        <p:spPr>
          <a:xfrm>
            <a:off x="451665" y="4621555"/>
            <a:ext cx="6054094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83306" lvl="1" indent="-91653">
              <a:buFont typeface="Arial"/>
              <a:buChar char="•"/>
            </a:pPr>
            <a:r>
              <a:rPr lang="es-419" sz="900" dirty="0">
                <a:solidFill>
                  <a:srgbClr val="765996"/>
                </a:solidFill>
                <a:latin typeface="Glacial Indifference"/>
              </a:rPr>
              <a:t>Desarrollo y mantenimiento de </a:t>
            </a:r>
            <a:r>
              <a:rPr lang="es-419" sz="900" dirty="0" err="1">
                <a:solidFill>
                  <a:srgbClr val="765996"/>
                </a:solidFill>
                <a:latin typeface="Glacial Indifference"/>
              </a:rPr>
              <a:t>FrontEnd</a:t>
            </a:r>
            <a:r>
              <a:rPr lang="es-419" sz="900" dirty="0">
                <a:solidFill>
                  <a:srgbClr val="765996"/>
                </a:solidFill>
                <a:latin typeface="Glacial Indifference"/>
              </a:rPr>
              <a:t>, </a:t>
            </a:r>
            <a:r>
              <a:rPr lang="es-419" sz="900" dirty="0" err="1">
                <a:solidFill>
                  <a:srgbClr val="765996"/>
                </a:solidFill>
                <a:latin typeface="Glacial Indifference"/>
              </a:rPr>
              <a:t>BackEnd</a:t>
            </a:r>
            <a:r>
              <a:rPr lang="es-419" sz="900" dirty="0">
                <a:solidFill>
                  <a:srgbClr val="765996"/>
                </a:solidFill>
                <a:latin typeface="Glacial Indifference"/>
              </a:rPr>
              <a:t> y BD del Software de la empresa</a:t>
            </a:r>
          </a:p>
          <a:p>
            <a:pPr marL="183306" lvl="1" indent="-91653">
              <a:buFont typeface="Arial"/>
              <a:buChar char="•"/>
            </a:pPr>
            <a:r>
              <a:rPr lang="es-419" sz="900" dirty="0">
                <a:solidFill>
                  <a:srgbClr val="765996"/>
                </a:solidFill>
                <a:latin typeface="Glacial Indifference"/>
              </a:rPr>
              <a:t>Desarrollo y mantenimiento de Sitios web oficiales de la empresa</a:t>
            </a:r>
          </a:p>
          <a:p>
            <a:pPr marL="183306" lvl="1" indent="-91653">
              <a:buFont typeface="Arial"/>
              <a:buChar char="•"/>
            </a:pPr>
            <a:r>
              <a:rPr lang="es-419" sz="900" dirty="0">
                <a:solidFill>
                  <a:srgbClr val="765996"/>
                </a:solidFill>
                <a:latin typeface="Glacial Indifference"/>
              </a:rPr>
              <a:t>Renovación de certificados de dominios, monitoreo de Hosting</a:t>
            </a:r>
          </a:p>
          <a:p>
            <a:pPr marL="183306" lvl="1" indent="-91653">
              <a:buFont typeface="Arial"/>
              <a:buChar char="•"/>
            </a:pPr>
            <a:r>
              <a:rPr lang="es-419" sz="900" dirty="0">
                <a:solidFill>
                  <a:srgbClr val="765996"/>
                </a:solidFill>
                <a:latin typeface="Glacial Indifference"/>
              </a:rPr>
              <a:t>Despliegues en ambiente de Pruebas y Producción</a:t>
            </a:r>
          </a:p>
          <a:p>
            <a:pPr marL="183306" lvl="1" indent="-91653">
              <a:buFont typeface="Arial"/>
              <a:buChar char="•"/>
            </a:pPr>
            <a:r>
              <a:rPr lang="es-419" sz="900" b="1" dirty="0">
                <a:solidFill>
                  <a:srgbClr val="765996"/>
                </a:solidFill>
                <a:latin typeface="Glacial Indifference"/>
              </a:rPr>
              <a:t>Herramientas</a:t>
            </a:r>
            <a:r>
              <a:rPr lang="es-419" sz="900" dirty="0">
                <a:solidFill>
                  <a:srgbClr val="765996"/>
                </a:solidFill>
                <a:latin typeface="Glacial Indifference"/>
              </a:rPr>
              <a:t>: Java, </a:t>
            </a:r>
            <a:r>
              <a:rPr lang="es-419" sz="900" dirty="0" err="1">
                <a:solidFill>
                  <a:srgbClr val="765996"/>
                </a:solidFill>
                <a:latin typeface="Glacial Indifference"/>
              </a:rPr>
              <a:t>Springboot</a:t>
            </a:r>
            <a:r>
              <a:rPr lang="es-419" sz="900" dirty="0">
                <a:solidFill>
                  <a:srgbClr val="765996"/>
                </a:solidFill>
                <a:latin typeface="Glacial Indifference"/>
              </a:rPr>
              <a:t>, Spring Framework, MySQL, </a:t>
            </a:r>
            <a:r>
              <a:rPr lang="es-419" sz="900" dirty="0" err="1">
                <a:solidFill>
                  <a:srgbClr val="765996"/>
                </a:solidFill>
                <a:latin typeface="Glacial Indifference"/>
              </a:rPr>
              <a:t>GoDaddy</a:t>
            </a:r>
            <a:r>
              <a:rPr lang="es-419" sz="900" dirty="0">
                <a:solidFill>
                  <a:srgbClr val="765996"/>
                </a:solidFill>
                <a:latin typeface="Glacial Indifference"/>
              </a:rPr>
              <a:t>, Dominios, Certificados de dominio, </a:t>
            </a:r>
            <a:r>
              <a:rPr lang="es-419" sz="900" dirty="0" err="1">
                <a:solidFill>
                  <a:srgbClr val="765996"/>
                </a:solidFill>
                <a:latin typeface="Glacial Indifference"/>
              </a:rPr>
              <a:t>Let’s</a:t>
            </a:r>
            <a:r>
              <a:rPr lang="es-419" sz="900" dirty="0">
                <a:solidFill>
                  <a:srgbClr val="765996"/>
                </a:solidFill>
                <a:latin typeface="Glacial Indifference"/>
              </a:rPr>
              <a:t> </a:t>
            </a:r>
            <a:r>
              <a:rPr lang="es-419" sz="900" dirty="0" err="1">
                <a:solidFill>
                  <a:srgbClr val="765996"/>
                </a:solidFill>
                <a:latin typeface="Glacial Indifference"/>
              </a:rPr>
              <a:t>Encrypt</a:t>
            </a:r>
            <a:r>
              <a:rPr lang="es-419" sz="900" dirty="0">
                <a:solidFill>
                  <a:srgbClr val="765996"/>
                </a:solidFill>
                <a:latin typeface="Glacial Indifference"/>
              </a:rPr>
              <a:t>, Botones de pago: </a:t>
            </a:r>
            <a:r>
              <a:rPr lang="es-419" sz="900" dirty="0" err="1">
                <a:solidFill>
                  <a:srgbClr val="765996"/>
                </a:solidFill>
                <a:latin typeface="Glacial Indifference"/>
              </a:rPr>
              <a:t>Stripe</a:t>
            </a:r>
            <a:r>
              <a:rPr lang="es-419" sz="900" dirty="0">
                <a:solidFill>
                  <a:srgbClr val="765996"/>
                </a:solidFill>
                <a:latin typeface="Glacial Indifference"/>
              </a:rPr>
              <a:t>, </a:t>
            </a:r>
            <a:r>
              <a:rPr lang="es-419" sz="900" dirty="0" err="1">
                <a:solidFill>
                  <a:srgbClr val="765996"/>
                </a:solidFill>
                <a:latin typeface="Glacial Indifference"/>
              </a:rPr>
              <a:t>Payu</a:t>
            </a:r>
            <a:r>
              <a:rPr lang="es-419" sz="900" dirty="0">
                <a:solidFill>
                  <a:srgbClr val="765996"/>
                </a:solidFill>
                <a:latin typeface="Glacial Indifference"/>
              </a:rPr>
              <a:t>, </a:t>
            </a:r>
            <a:r>
              <a:rPr lang="es-419" sz="900" dirty="0" err="1">
                <a:solidFill>
                  <a:srgbClr val="765996"/>
                </a:solidFill>
                <a:latin typeface="Glacial Indifference"/>
              </a:rPr>
              <a:t>Placetopay</a:t>
            </a:r>
            <a:r>
              <a:rPr lang="es-419" sz="900" dirty="0">
                <a:solidFill>
                  <a:srgbClr val="765996"/>
                </a:solidFill>
                <a:latin typeface="Glacial Indifference"/>
              </a:rPr>
              <a:t>, </a:t>
            </a:r>
            <a:r>
              <a:rPr lang="es-419" sz="900" dirty="0" err="1">
                <a:solidFill>
                  <a:srgbClr val="765996"/>
                </a:solidFill>
                <a:latin typeface="Glacial Indifference"/>
              </a:rPr>
              <a:t>Paypal</a:t>
            </a:r>
            <a:r>
              <a:rPr lang="es-419" sz="900" dirty="0">
                <a:solidFill>
                  <a:srgbClr val="765996"/>
                </a:solidFill>
                <a:latin typeface="Glacial Indifference"/>
              </a:rPr>
              <a:t>, Universal </a:t>
            </a:r>
            <a:r>
              <a:rPr lang="es-419" sz="900" dirty="0" err="1">
                <a:solidFill>
                  <a:srgbClr val="765996"/>
                </a:solidFill>
                <a:latin typeface="Glacial Indifference"/>
              </a:rPr>
              <a:t>Payments</a:t>
            </a:r>
            <a:r>
              <a:rPr lang="es-419" sz="900" dirty="0">
                <a:solidFill>
                  <a:srgbClr val="765996"/>
                </a:solidFill>
                <a:latin typeface="Glacial Indifference"/>
              </a:rPr>
              <a:t>, </a:t>
            </a:r>
            <a:r>
              <a:rPr lang="es-419" sz="900" dirty="0" err="1">
                <a:solidFill>
                  <a:srgbClr val="765996"/>
                </a:solidFill>
                <a:latin typeface="Glacial Indifference"/>
              </a:rPr>
              <a:t>Redsys</a:t>
            </a:r>
            <a:r>
              <a:rPr lang="es-419" sz="900" dirty="0">
                <a:solidFill>
                  <a:srgbClr val="765996"/>
                </a:solidFill>
                <a:latin typeface="Glacial Indifference"/>
              </a:rPr>
              <a:t>. XML, HTML, SOAP, PHP, jQuery, </a:t>
            </a:r>
            <a:r>
              <a:rPr lang="es-419" sz="900" dirty="0" err="1">
                <a:solidFill>
                  <a:srgbClr val="765996"/>
                </a:solidFill>
                <a:latin typeface="Glacial Indifference"/>
              </a:rPr>
              <a:t>Materialize</a:t>
            </a:r>
            <a:r>
              <a:rPr lang="es-419" sz="900" dirty="0">
                <a:solidFill>
                  <a:srgbClr val="765996"/>
                </a:solidFill>
                <a:latin typeface="Glacial Indifference"/>
              </a:rPr>
              <a:t>, </a:t>
            </a:r>
            <a:r>
              <a:rPr lang="es-419" sz="900" dirty="0" err="1">
                <a:solidFill>
                  <a:srgbClr val="765996"/>
                </a:solidFill>
                <a:latin typeface="Glacial Indifference"/>
              </a:rPr>
              <a:t>AngularJs</a:t>
            </a:r>
            <a:r>
              <a:rPr lang="es-419" sz="900" dirty="0">
                <a:solidFill>
                  <a:srgbClr val="765996"/>
                </a:solidFill>
                <a:latin typeface="Glacial Indifference"/>
              </a:rPr>
              <a:t>, </a:t>
            </a:r>
            <a:r>
              <a:rPr lang="es-419" sz="900" dirty="0" err="1">
                <a:solidFill>
                  <a:srgbClr val="765996"/>
                </a:solidFill>
                <a:latin typeface="Glacial Indifference"/>
              </a:rPr>
              <a:t>Bootsrap</a:t>
            </a:r>
            <a:r>
              <a:rPr lang="es-419" sz="900" dirty="0">
                <a:solidFill>
                  <a:srgbClr val="765996"/>
                </a:solidFill>
                <a:latin typeface="Glacial Indifference"/>
              </a:rPr>
              <a:t>, </a:t>
            </a:r>
            <a:r>
              <a:rPr lang="es-419" sz="900" dirty="0" err="1">
                <a:solidFill>
                  <a:srgbClr val="765996"/>
                </a:solidFill>
                <a:latin typeface="Glacial Indifference"/>
              </a:rPr>
              <a:t>json</a:t>
            </a:r>
            <a:r>
              <a:rPr lang="es-419" sz="900" dirty="0">
                <a:solidFill>
                  <a:srgbClr val="765996"/>
                </a:solidFill>
                <a:latin typeface="Glacial Indifference"/>
              </a:rPr>
              <a:t>, Amazon AWS (RDS, S3, EC2, IAM, </a:t>
            </a:r>
            <a:r>
              <a:rPr lang="es-419" sz="900" dirty="0" err="1">
                <a:solidFill>
                  <a:srgbClr val="765996"/>
                </a:solidFill>
                <a:latin typeface="Glacial Indifference"/>
              </a:rPr>
              <a:t>Aws</a:t>
            </a:r>
            <a:r>
              <a:rPr lang="es-419" sz="900" dirty="0">
                <a:solidFill>
                  <a:srgbClr val="765996"/>
                </a:solidFill>
                <a:latin typeface="Glacial Indifference"/>
              </a:rPr>
              <a:t> CLI, Marketplace, </a:t>
            </a:r>
            <a:r>
              <a:rPr lang="es-419" sz="900" dirty="0" err="1">
                <a:solidFill>
                  <a:srgbClr val="765996"/>
                </a:solidFill>
                <a:latin typeface="Glacial Indifference"/>
              </a:rPr>
              <a:t>Route</a:t>
            </a:r>
            <a:r>
              <a:rPr lang="es-419" sz="900" dirty="0">
                <a:solidFill>
                  <a:srgbClr val="765996"/>
                </a:solidFill>
                <a:latin typeface="Glacial Indifference"/>
              </a:rPr>
              <a:t> 53), CSS, SOLID, </a:t>
            </a:r>
            <a:r>
              <a:rPr lang="es-419" sz="900" dirty="0" err="1">
                <a:solidFill>
                  <a:srgbClr val="765996"/>
                </a:solidFill>
                <a:latin typeface="Glacial Indifference"/>
              </a:rPr>
              <a:t>CRUDs</a:t>
            </a:r>
            <a:r>
              <a:rPr lang="es-419" sz="900" dirty="0">
                <a:solidFill>
                  <a:srgbClr val="765996"/>
                </a:solidFill>
                <a:latin typeface="Glacial Indifference"/>
              </a:rPr>
              <a:t>, JPA.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id="{D2FEBE4F-DCA8-FEDE-94B7-054095B04C27}"/>
              </a:ext>
            </a:extLst>
          </p:cNvPr>
          <p:cNvSpPr txBox="1"/>
          <p:nvPr/>
        </p:nvSpPr>
        <p:spPr>
          <a:xfrm>
            <a:off x="469385" y="5819816"/>
            <a:ext cx="6356865" cy="1894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554"/>
              </a:lnSpc>
            </a:pPr>
            <a:r>
              <a:rPr lang="es-419" sz="1110" dirty="0">
                <a:solidFill>
                  <a:srgbClr val="765996"/>
                </a:solidFill>
                <a:latin typeface="Glacial Indifference Bold"/>
              </a:rPr>
              <a:t>SENA – UDEA – Sección de Dermatología, Colombia (Marzo 2016 – Diciembre 2016)</a:t>
            </a:r>
          </a:p>
        </p:txBody>
      </p:sp>
      <p:sp>
        <p:nvSpPr>
          <p:cNvPr id="35" name="TextBox 9">
            <a:extLst>
              <a:ext uri="{FF2B5EF4-FFF2-40B4-BE49-F238E27FC236}">
                <a16:creationId xmlns:a16="http://schemas.microsoft.com/office/drawing/2014/main" id="{ECF749F4-A9E5-BAB8-CF48-0A15C4DB76C7}"/>
              </a:ext>
            </a:extLst>
          </p:cNvPr>
          <p:cNvSpPr txBox="1"/>
          <p:nvPr/>
        </p:nvSpPr>
        <p:spPr>
          <a:xfrm>
            <a:off x="463209" y="6039703"/>
            <a:ext cx="6054094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83306" lvl="1" indent="-91653">
              <a:buFont typeface="Arial"/>
              <a:buChar char="•"/>
            </a:pPr>
            <a:r>
              <a:rPr lang="es-419" sz="900" dirty="0">
                <a:solidFill>
                  <a:srgbClr val="765996"/>
                </a:solidFill>
                <a:latin typeface="Glacial Indifference"/>
              </a:rPr>
              <a:t>Análisis y toma de requerimientos del cliente del Proyecto </a:t>
            </a:r>
            <a:r>
              <a:rPr lang="es-419" sz="900" dirty="0" err="1">
                <a:solidFill>
                  <a:srgbClr val="765996"/>
                </a:solidFill>
                <a:latin typeface="Glacial Indifference"/>
              </a:rPr>
              <a:t>Dermaquality</a:t>
            </a:r>
            <a:endParaRPr lang="es-419" sz="900" dirty="0">
              <a:solidFill>
                <a:srgbClr val="765996"/>
              </a:solidFill>
              <a:latin typeface="Glacial Indifference"/>
            </a:endParaRPr>
          </a:p>
          <a:p>
            <a:pPr marL="183306" lvl="1" indent="-91653">
              <a:buFont typeface="Arial"/>
              <a:buChar char="•"/>
            </a:pPr>
            <a:r>
              <a:rPr lang="es-419" sz="900" dirty="0">
                <a:solidFill>
                  <a:srgbClr val="765996"/>
                </a:solidFill>
                <a:latin typeface="Glacial Indifference"/>
              </a:rPr>
              <a:t>Entregas periódicas del proyecto</a:t>
            </a:r>
          </a:p>
          <a:p>
            <a:pPr marL="183306" lvl="1" indent="-91653">
              <a:buFont typeface="Arial"/>
              <a:buChar char="•"/>
            </a:pPr>
            <a:r>
              <a:rPr lang="es-419" sz="900" dirty="0">
                <a:solidFill>
                  <a:srgbClr val="765996"/>
                </a:solidFill>
                <a:latin typeface="Glacial Indifference"/>
              </a:rPr>
              <a:t>Desarrollo del proyecto para el área de investigación (</a:t>
            </a:r>
            <a:r>
              <a:rPr lang="es-419" sz="900" dirty="0" err="1">
                <a:solidFill>
                  <a:srgbClr val="765996"/>
                </a:solidFill>
                <a:latin typeface="Glacial Indifference"/>
              </a:rPr>
              <a:t>FrontEnd</a:t>
            </a:r>
            <a:r>
              <a:rPr lang="es-419" sz="900" dirty="0">
                <a:solidFill>
                  <a:srgbClr val="765996"/>
                </a:solidFill>
                <a:latin typeface="Glacial Indifference"/>
              </a:rPr>
              <a:t>, </a:t>
            </a:r>
            <a:r>
              <a:rPr lang="es-419" sz="900" dirty="0" err="1">
                <a:solidFill>
                  <a:srgbClr val="765996"/>
                </a:solidFill>
                <a:latin typeface="Glacial Indifference"/>
              </a:rPr>
              <a:t>BackEnd</a:t>
            </a:r>
            <a:r>
              <a:rPr lang="es-419" sz="900" dirty="0">
                <a:solidFill>
                  <a:srgbClr val="765996"/>
                </a:solidFill>
                <a:latin typeface="Glacial Indifference"/>
              </a:rPr>
              <a:t> y base datos)</a:t>
            </a:r>
          </a:p>
          <a:p>
            <a:pPr marL="183306" lvl="1" indent="-91653">
              <a:buFont typeface="Arial"/>
              <a:buChar char="•"/>
            </a:pPr>
            <a:r>
              <a:rPr lang="es-419" sz="900" dirty="0">
                <a:solidFill>
                  <a:srgbClr val="765996"/>
                </a:solidFill>
                <a:latin typeface="Glacial Indifference"/>
              </a:rPr>
              <a:t>Entrega de primera versión y certificación ante el SENA como exponente del proyecto </a:t>
            </a:r>
            <a:r>
              <a:rPr lang="es-419" sz="900" dirty="0" err="1">
                <a:solidFill>
                  <a:srgbClr val="765996"/>
                </a:solidFill>
                <a:latin typeface="Glacial Indifference"/>
              </a:rPr>
              <a:t>Demarquality</a:t>
            </a:r>
            <a:r>
              <a:rPr lang="es-419" sz="900" dirty="0">
                <a:solidFill>
                  <a:srgbClr val="765996"/>
                </a:solidFill>
                <a:latin typeface="Glacial Indifference"/>
              </a:rPr>
              <a:t> en feria SENNOVA.</a:t>
            </a:r>
          </a:p>
          <a:p>
            <a:pPr marL="183306" lvl="1" indent="-91653">
              <a:buFont typeface="Arial"/>
              <a:buChar char="•"/>
            </a:pPr>
            <a:r>
              <a:rPr lang="es-419" sz="900" b="1" dirty="0">
                <a:solidFill>
                  <a:srgbClr val="765996"/>
                </a:solidFill>
                <a:latin typeface="Glacial Indifference"/>
              </a:rPr>
              <a:t>Herramientas</a:t>
            </a:r>
            <a:r>
              <a:rPr lang="es-419" sz="900" dirty="0">
                <a:solidFill>
                  <a:srgbClr val="765996"/>
                </a:solidFill>
                <a:latin typeface="Glacial Indifference"/>
              </a:rPr>
              <a:t>: PHP, MySQL, jQuery, </a:t>
            </a:r>
            <a:r>
              <a:rPr lang="es-419" sz="900" dirty="0" err="1">
                <a:solidFill>
                  <a:srgbClr val="765996"/>
                </a:solidFill>
                <a:latin typeface="Glacial Indifference"/>
              </a:rPr>
              <a:t>json</a:t>
            </a:r>
            <a:r>
              <a:rPr lang="es-419" sz="900" dirty="0">
                <a:solidFill>
                  <a:srgbClr val="765996"/>
                </a:solidFill>
                <a:latin typeface="Glacial Indifference"/>
              </a:rPr>
              <a:t>, servicios de hosting para despliegue, Generadores de código, Programación orientada a objetos, Bootstrap, CSS, SOLID, </a:t>
            </a:r>
            <a:r>
              <a:rPr lang="es-419" sz="900" dirty="0" err="1">
                <a:solidFill>
                  <a:srgbClr val="765996"/>
                </a:solidFill>
                <a:latin typeface="Glacial Indifference"/>
              </a:rPr>
              <a:t>CRUDs</a:t>
            </a:r>
            <a:r>
              <a:rPr lang="es-419" sz="900" dirty="0">
                <a:solidFill>
                  <a:srgbClr val="765996"/>
                </a:solidFill>
                <a:latin typeface="Glacial Indifference"/>
              </a:rPr>
              <a:t>.</a:t>
            </a:r>
          </a:p>
        </p:txBody>
      </p:sp>
      <p:sp>
        <p:nvSpPr>
          <p:cNvPr id="36" name="TextBox 21">
            <a:extLst>
              <a:ext uri="{FF2B5EF4-FFF2-40B4-BE49-F238E27FC236}">
                <a16:creationId xmlns:a16="http://schemas.microsoft.com/office/drawing/2014/main" id="{9E8D218C-42F3-F421-D918-0D21CEFC34A7}"/>
              </a:ext>
            </a:extLst>
          </p:cNvPr>
          <p:cNvSpPr txBox="1"/>
          <p:nvPr/>
        </p:nvSpPr>
        <p:spPr>
          <a:xfrm>
            <a:off x="506248" y="8876378"/>
            <a:ext cx="2884026" cy="1949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54"/>
              </a:lnSpc>
            </a:pPr>
            <a:r>
              <a:rPr lang="en-US" sz="1110" dirty="0">
                <a:solidFill>
                  <a:schemeClr val="bg1">
                    <a:lumMod val="65000"/>
                  </a:schemeClr>
                </a:solidFill>
                <a:latin typeface="Glacial Indifference Bold"/>
              </a:rPr>
              <a:t>UNIVERSIDAD EAFIT</a:t>
            </a:r>
            <a:endParaRPr lang="es-419" sz="1110" dirty="0">
              <a:solidFill>
                <a:schemeClr val="bg1">
                  <a:lumMod val="65000"/>
                </a:schemeClr>
              </a:solidFill>
              <a:latin typeface="Glacial Indifference Bold"/>
            </a:endParaRPr>
          </a:p>
        </p:txBody>
      </p:sp>
      <p:sp>
        <p:nvSpPr>
          <p:cNvPr id="37" name="TextBox 22">
            <a:extLst>
              <a:ext uri="{FF2B5EF4-FFF2-40B4-BE49-F238E27FC236}">
                <a16:creationId xmlns:a16="http://schemas.microsoft.com/office/drawing/2014/main" id="{50F1215F-E009-75B2-8AED-315B76B15FE9}"/>
              </a:ext>
            </a:extLst>
          </p:cNvPr>
          <p:cNvSpPr txBox="1"/>
          <p:nvPr/>
        </p:nvSpPr>
        <p:spPr>
          <a:xfrm>
            <a:off x="500060" y="9090360"/>
            <a:ext cx="4909609" cy="154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271"/>
              </a:lnSpc>
            </a:pPr>
            <a:r>
              <a:rPr lang="es-419" sz="908" spc="137" dirty="0">
                <a:solidFill>
                  <a:schemeClr val="bg1">
                    <a:lumMod val="65000"/>
                  </a:schemeClr>
                </a:solidFill>
                <a:latin typeface="Glacial Indifference"/>
              </a:rPr>
              <a:t>INGENIERIA DE SISTEMAS (2001)</a:t>
            </a:r>
          </a:p>
        </p:txBody>
      </p:sp>
      <p:sp>
        <p:nvSpPr>
          <p:cNvPr id="39" name="TextBox 17">
            <a:extLst>
              <a:ext uri="{FF2B5EF4-FFF2-40B4-BE49-F238E27FC236}">
                <a16:creationId xmlns:a16="http://schemas.microsoft.com/office/drawing/2014/main" id="{5BC1F8DC-26DB-01F0-0741-DB8FB57A087A}"/>
              </a:ext>
            </a:extLst>
          </p:cNvPr>
          <p:cNvSpPr txBox="1"/>
          <p:nvPr/>
        </p:nvSpPr>
        <p:spPr>
          <a:xfrm>
            <a:off x="512424" y="7262859"/>
            <a:ext cx="4338802" cy="1894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554"/>
              </a:lnSpc>
            </a:pPr>
            <a:r>
              <a:rPr lang="en-US" sz="1110" dirty="0">
                <a:solidFill>
                  <a:srgbClr val="765996"/>
                </a:solidFill>
                <a:latin typeface="Glacial Indifference Bold"/>
              </a:rPr>
              <a:t>TATA CONSULTANCY SERVICES</a:t>
            </a:r>
            <a:endParaRPr lang="es-419" sz="1110" dirty="0">
              <a:solidFill>
                <a:srgbClr val="765996"/>
              </a:solidFill>
              <a:latin typeface="Glacial Indifference Bold"/>
            </a:endParaRPr>
          </a:p>
        </p:txBody>
      </p:sp>
      <p:sp>
        <p:nvSpPr>
          <p:cNvPr id="40" name="TextBox 19">
            <a:extLst>
              <a:ext uri="{FF2B5EF4-FFF2-40B4-BE49-F238E27FC236}">
                <a16:creationId xmlns:a16="http://schemas.microsoft.com/office/drawing/2014/main" id="{1A0C6BB6-BE04-697E-E5E0-1D8CD76542AB}"/>
              </a:ext>
            </a:extLst>
          </p:cNvPr>
          <p:cNvSpPr txBox="1"/>
          <p:nvPr/>
        </p:nvSpPr>
        <p:spPr>
          <a:xfrm>
            <a:off x="518600" y="7473644"/>
            <a:ext cx="5317050" cy="154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271"/>
              </a:lnSpc>
            </a:pPr>
            <a:r>
              <a:rPr lang="en-US" sz="908" spc="137" dirty="0">
                <a:solidFill>
                  <a:srgbClr val="765996"/>
                </a:solidFill>
                <a:latin typeface="Glacial Indifference"/>
              </a:rPr>
              <a:t>M</a:t>
            </a:r>
            <a:r>
              <a:rPr lang="es-419" sz="908" spc="137" dirty="0">
                <a:solidFill>
                  <a:srgbClr val="765996"/>
                </a:solidFill>
                <a:latin typeface="Glacial Indifference"/>
              </a:rPr>
              <a:t>EJORA CONTINUA DEL CONOCIMIENTO TECNICO Y DEL IDIOMA INGLES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404b1967-6507-45ab-8a6d-7374a3f478be}" enabled="0" method="" siteId="{404b1967-6507-45ab-8a6d-7374a3f478b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899</Words>
  <Application>Microsoft Office PowerPoint</Application>
  <PresentationFormat>Custom</PresentationFormat>
  <Paragraphs>74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Glacial Indifference</vt:lpstr>
      <vt:lpstr>Arial</vt:lpstr>
      <vt:lpstr>Calibri</vt:lpstr>
      <vt:lpstr>Glacial Indifference Bold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 TCS</dc:title>
  <dc:creator>Cristian Jimenez Duarte</dc:creator>
  <cp:lastModifiedBy>Cristian Jimenez Duarte</cp:lastModifiedBy>
  <cp:revision>3</cp:revision>
  <cp:lastPrinted>2024-06-06T14:00:24Z</cp:lastPrinted>
  <dcterms:created xsi:type="dcterms:W3CDTF">2006-08-16T00:00:00Z</dcterms:created>
  <dcterms:modified xsi:type="dcterms:W3CDTF">2024-06-18T13:58:40Z</dcterms:modified>
  <dc:identifier>DAF2CenfKgM</dc:identifier>
</cp:coreProperties>
</file>