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99FF"/>
    <a:srgbClr val="FFCCFF"/>
    <a:srgbClr val="F7D8FC"/>
    <a:srgbClr val="99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147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74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30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77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44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04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06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63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48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2B4C-DA28-410A-BE00-4AED541FE898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77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7573" y="809297"/>
            <a:ext cx="9144000" cy="1292280"/>
          </a:xfrm>
        </p:spPr>
        <p:txBody>
          <a:bodyPr/>
          <a:lstStyle/>
          <a:p>
            <a:r>
              <a:rPr lang="es-MX" dirty="0" smtClean="0"/>
              <a:t>EQUIPO JC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85070" y="2552723"/>
            <a:ext cx="4969005" cy="1655762"/>
          </a:xfrm>
        </p:spPr>
        <p:txBody>
          <a:bodyPr>
            <a:normAutofit fontScale="25000" lnSpcReduction="20000"/>
          </a:bodyPr>
          <a:lstStyle/>
          <a:p>
            <a:r>
              <a:rPr lang="es-MX" sz="9600" dirty="0" smtClean="0">
                <a:solidFill>
                  <a:srgbClr val="FF0000"/>
                </a:solidFill>
              </a:rPr>
              <a:t>William Bustamante Bernal</a:t>
            </a:r>
            <a:endParaRPr lang="es-MX" sz="9600" dirty="0">
              <a:solidFill>
                <a:srgbClr val="FF0000"/>
              </a:solidFill>
            </a:endParaRPr>
          </a:p>
          <a:p>
            <a:r>
              <a:rPr lang="es-MX" sz="9600" dirty="0" err="1" smtClean="0">
                <a:solidFill>
                  <a:srgbClr val="FF0000"/>
                </a:solidFill>
              </a:rPr>
              <a:t>Llanes</a:t>
            </a:r>
            <a:r>
              <a:rPr lang="es-MX" sz="9600" dirty="0" smtClean="0">
                <a:solidFill>
                  <a:srgbClr val="FF0000"/>
                </a:solidFill>
              </a:rPr>
              <a:t> Peraza Cristian</a:t>
            </a:r>
          </a:p>
          <a:p>
            <a:pPr algn="l"/>
            <a:r>
              <a:rPr lang="es-MX" sz="9600" dirty="0">
                <a:solidFill>
                  <a:srgbClr val="FF0000"/>
                </a:solidFill>
              </a:rPr>
              <a:t>	</a:t>
            </a:r>
            <a:r>
              <a:rPr lang="es-MX" sz="9600" dirty="0" err="1" smtClean="0">
                <a:solidFill>
                  <a:srgbClr val="FF0000"/>
                </a:solidFill>
              </a:rPr>
              <a:t>Hommey</a:t>
            </a:r>
            <a:r>
              <a:rPr lang="es-MX" sz="9600" dirty="0" smtClean="0">
                <a:solidFill>
                  <a:srgbClr val="FF0000"/>
                </a:solidFill>
              </a:rPr>
              <a:t> </a:t>
            </a:r>
            <a:r>
              <a:rPr lang="es-MX" sz="9600" dirty="0" err="1" smtClean="0">
                <a:solidFill>
                  <a:srgbClr val="FF0000"/>
                </a:solidFill>
              </a:rPr>
              <a:t>Josue</a:t>
            </a:r>
            <a:r>
              <a:rPr lang="es-MX" sz="9600" dirty="0" smtClean="0">
                <a:solidFill>
                  <a:srgbClr val="FF0000"/>
                </a:solidFill>
              </a:rPr>
              <a:t> Ochoa Sauceda</a:t>
            </a:r>
          </a:p>
          <a:p>
            <a:r>
              <a:rPr lang="es-MX" sz="9600" dirty="0" smtClean="0">
                <a:solidFill>
                  <a:srgbClr val="FF0000"/>
                </a:solidFill>
              </a:rPr>
              <a:t>Joseph </a:t>
            </a:r>
            <a:r>
              <a:rPr lang="es-MX" sz="9600" dirty="0" err="1" smtClean="0">
                <a:solidFill>
                  <a:srgbClr val="FF0000"/>
                </a:solidFill>
              </a:rPr>
              <a:t>Eloir</a:t>
            </a:r>
            <a:r>
              <a:rPr lang="es-MX" sz="9600" dirty="0" smtClean="0">
                <a:solidFill>
                  <a:srgbClr val="FF0000"/>
                </a:solidFill>
              </a:rPr>
              <a:t> Meza Castañeda</a:t>
            </a:r>
          </a:p>
          <a:p>
            <a:r>
              <a:rPr lang="es-MX" sz="9600" dirty="0" smtClean="0">
                <a:solidFill>
                  <a:srgbClr val="FF0000"/>
                </a:solidFill>
              </a:rPr>
              <a:t>Zamora Nava </a:t>
            </a:r>
            <a:r>
              <a:rPr lang="es-MX" sz="9600" dirty="0" err="1" smtClean="0">
                <a:solidFill>
                  <a:srgbClr val="FF0000"/>
                </a:solidFill>
              </a:rPr>
              <a:t>Jose</a:t>
            </a:r>
            <a:r>
              <a:rPr lang="es-MX" sz="9600" dirty="0" smtClean="0">
                <a:solidFill>
                  <a:srgbClr val="FF0000"/>
                </a:solidFill>
              </a:rPr>
              <a:t> Luis</a:t>
            </a:r>
          </a:p>
          <a:p>
            <a:endParaRPr lang="es-MX" sz="2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8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29409"/>
              </p:ext>
            </p:extLst>
          </p:nvPr>
        </p:nvGraphicFramePr>
        <p:xfrm>
          <a:off x="620110" y="84083"/>
          <a:ext cx="11256580" cy="6495393"/>
        </p:xfrm>
        <a:graphic>
          <a:graphicData uri="http://schemas.openxmlformats.org/drawingml/2006/table">
            <a:tbl>
              <a:tblPr/>
              <a:tblGrid>
                <a:gridCol w="11256580">
                  <a:extLst>
                    <a:ext uri="{9D8B030D-6E8A-4147-A177-3AD203B41FA5}">
                      <a16:colId xmlns:a16="http://schemas.microsoft.com/office/drawing/2014/main" val="264955146"/>
                    </a:ext>
                  </a:extLst>
                </a:gridCol>
              </a:tblGrid>
              <a:tr h="6495393">
                <a:tc>
                  <a:txBody>
                    <a:bodyPr/>
                    <a:lstStyle/>
                    <a:p>
                      <a:endParaRPr lang="es-MX" u="sng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685828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774141"/>
              </p:ext>
            </p:extLst>
          </p:nvPr>
        </p:nvGraphicFramePr>
        <p:xfrm>
          <a:off x="620110" y="84083"/>
          <a:ext cx="2151994" cy="4708633"/>
        </p:xfrm>
        <a:graphic>
          <a:graphicData uri="http://schemas.openxmlformats.org/drawingml/2006/table">
            <a:tbl>
              <a:tblPr/>
              <a:tblGrid>
                <a:gridCol w="2151994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3">
                <a:tc>
                  <a:txBody>
                    <a:bodyPr/>
                    <a:lstStyle/>
                    <a:p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04131"/>
              </p:ext>
            </p:extLst>
          </p:nvPr>
        </p:nvGraphicFramePr>
        <p:xfrm>
          <a:off x="2772104" y="84081"/>
          <a:ext cx="2225566" cy="4708635"/>
        </p:xfrm>
        <a:graphic>
          <a:graphicData uri="http://schemas.openxmlformats.org/drawingml/2006/table">
            <a:tbl>
              <a:tblPr/>
              <a:tblGrid>
                <a:gridCol w="2225566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06995"/>
              </p:ext>
            </p:extLst>
          </p:nvPr>
        </p:nvGraphicFramePr>
        <p:xfrm>
          <a:off x="4997670" y="84082"/>
          <a:ext cx="2286000" cy="4708633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09684"/>
              </p:ext>
            </p:extLst>
          </p:nvPr>
        </p:nvGraphicFramePr>
        <p:xfrm>
          <a:off x="9574924" y="84082"/>
          <a:ext cx="2301766" cy="4708633"/>
        </p:xfrm>
        <a:graphic>
          <a:graphicData uri="http://schemas.openxmlformats.org/drawingml/2006/table">
            <a:tbl>
              <a:tblPr/>
              <a:tblGrid>
                <a:gridCol w="2301766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53196"/>
              </p:ext>
            </p:extLst>
          </p:nvPr>
        </p:nvGraphicFramePr>
        <p:xfrm>
          <a:off x="7288924" y="84082"/>
          <a:ext cx="2286000" cy="4708633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06561"/>
              </p:ext>
            </p:extLst>
          </p:nvPr>
        </p:nvGraphicFramePr>
        <p:xfrm>
          <a:off x="2785241" y="94593"/>
          <a:ext cx="2207173" cy="2385848"/>
        </p:xfrm>
        <a:graphic>
          <a:graphicData uri="http://schemas.openxmlformats.org/drawingml/2006/table">
            <a:tbl>
              <a:tblPr/>
              <a:tblGrid>
                <a:gridCol w="2207173">
                  <a:extLst>
                    <a:ext uri="{9D8B030D-6E8A-4147-A177-3AD203B41FA5}">
                      <a16:colId xmlns:a16="http://schemas.microsoft.com/office/drawing/2014/main" val="4257527571"/>
                    </a:ext>
                  </a:extLst>
                </a:gridCol>
              </a:tblGrid>
              <a:tr h="238584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636118354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7921"/>
              </p:ext>
            </p:extLst>
          </p:nvPr>
        </p:nvGraphicFramePr>
        <p:xfrm>
          <a:off x="7304690" y="105103"/>
          <a:ext cx="2280744" cy="2322787"/>
        </p:xfrm>
        <a:graphic>
          <a:graphicData uri="http://schemas.openxmlformats.org/drawingml/2006/table">
            <a:tbl>
              <a:tblPr/>
              <a:tblGrid>
                <a:gridCol w="2280744">
                  <a:extLst>
                    <a:ext uri="{9D8B030D-6E8A-4147-A177-3AD203B41FA5}">
                      <a16:colId xmlns:a16="http://schemas.microsoft.com/office/drawing/2014/main" val="754328644"/>
                    </a:ext>
                  </a:extLst>
                </a:gridCol>
              </a:tblGrid>
              <a:tr h="23227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281261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52233"/>
              </p:ext>
            </p:extLst>
          </p:nvPr>
        </p:nvGraphicFramePr>
        <p:xfrm>
          <a:off x="630621" y="4813738"/>
          <a:ext cx="5549462" cy="1765738"/>
        </p:xfrm>
        <a:graphic>
          <a:graphicData uri="http://schemas.openxmlformats.org/drawingml/2006/table">
            <a:tbl>
              <a:tblPr/>
              <a:tblGrid>
                <a:gridCol w="5549462">
                  <a:extLst>
                    <a:ext uri="{9D8B030D-6E8A-4147-A177-3AD203B41FA5}">
                      <a16:colId xmlns:a16="http://schemas.microsoft.com/office/drawing/2014/main" val="2968133188"/>
                    </a:ext>
                  </a:extLst>
                </a:gridCol>
              </a:tblGrid>
              <a:tr h="17657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416468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729155" y="63061"/>
            <a:ext cx="1933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PROBLEMA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938956" y="63059"/>
            <a:ext cx="189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SOLUCION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198352" y="63059"/>
            <a:ext cx="19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PROPOSICION</a:t>
            </a:r>
            <a:r>
              <a:rPr lang="es-MX" sz="1600" dirty="0" smtClean="0">
                <a:solidFill>
                  <a:srgbClr val="FF66CC"/>
                </a:solidFill>
              </a:rPr>
              <a:t> </a:t>
            </a:r>
            <a:r>
              <a:rPr lang="es-MX" sz="1600" dirty="0" smtClean="0">
                <a:solidFill>
                  <a:srgbClr val="FF0000"/>
                </a:solidFill>
              </a:rPr>
              <a:t>DE VALOR UNICA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567450" y="93837"/>
            <a:ext cx="172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VENTAJA ESPECIAL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837684" y="84081"/>
            <a:ext cx="17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SEGMENTO DE CLIENTES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977057" y="2427890"/>
            <a:ext cx="185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METRICAS CLAVE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987863" y="2397112"/>
            <a:ext cx="172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rgbClr val="FF0000"/>
                </a:solidFill>
              </a:rPr>
              <a:t>CANALES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62304" y="4798706"/>
            <a:ext cx="3210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rgbClr val="FF0000"/>
                </a:solidFill>
              </a:rPr>
              <a:t>ESTRUCTURAS DE COSTES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6135415" y="4792715"/>
            <a:ext cx="246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rgbClr val="FF0000"/>
                </a:solidFill>
              </a:rPr>
              <a:t>FLUJO DE INGRESOS</a:t>
            </a:r>
            <a:endParaRPr lang="es-MX" sz="1600" dirty="0">
              <a:solidFill>
                <a:srgbClr val="FF0000"/>
              </a:solidFill>
            </a:endParaRP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265215"/>
              </p:ext>
            </p:extLst>
          </p:nvPr>
        </p:nvGraphicFramePr>
        <p:xfrm>
          <a:off x="1534510" y="704193"/>
          <a:ext cx="1082566" cy="1177159"/>
        </p:xfrm>
        <a:graphic>
          <a:graphicData uri="http://schemas.openxmlformats.org/drawingml/2006/table">
            <a:tbl>
              <a:tblPr/>
              <a:tblGrid>
                <a:gridCol w="1082566">
                  <a:extLst>
                    <a:ext uri="{9D8B030D-6E8A-4147-A177-3AD203B41FA5}">
                      <a16:colId xmlns:a16="http://schemas.microsoft.com/office/drawing/2014/main" val="3064903518"/>
                    </a:ext>
                  </a:extLst>
                </a:gridCol>
              </a:tblGrid>
              <a:tr h="117715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Problemas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en encontrar una casa o departamento accesible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7D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522333"/>
                  </a:ext>
                </a:extLst>
              </a:tr>
            </a:tbl>
          </a:graphicData>
        </a:graphic>
      </p:graphicFrame>
      <p:sp>
        <p:nvSpPr>
          <p:cNvPr id="24" name="CuadroTexto 23"/>
          <p:cNvSpPr txBox="1"/>
          <p:nvPr/>
        </p:nvSpPr>
        <p:spPr>
          <a:xfrm>
            <a:off x="788276" y="3159508"/>
            <a:ext cx="146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50" dirty="0" smtClean="0">
                <a:solidFill>
                  <a:srgbClr val="FF0000"/>
                </a:solidFill>
              </a:rPr>
              <a:t>Alternativas</a:t>
            </a:r>
            <a:endParaRPr lang="es-MX" sz="1350" dirty="0">
              <a:solidFill>
                <a:srgbClr val="FF000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114097" y="2102069"/>
            <a:ext cx="1282916" cy="646331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 logras vender o rentar tu inmueble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265674" y="3548617"/>
            <a:ext cx="1305748" cy="830997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Acudir directamente a nuestra pagina de bienes raíces JC </a:t>
            </a:r>
            <a:endParaRPr lang="es-MX" sz="1200" dirty="0"/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11983"/>
              </p:ext>
            </p:extLst>
          </p:nvPr>
        </p:nvGraphicFramePr>
        <p:xfrm>
          <a:off x="3271344" y="704193"/>
          <a:ext cx="1463566" cy="1554480"/>
        </p:xfrm>
        <a:graphic>
          <a:graphicData uri="http://schemas.openxmlformats.org/drawingml/2006/table">
            <a:tbl>
              <a:tblPr/>
              <a:tblGrid>
                <a:gridCol w="1463566">
                  <a:extLst>
                    <a:ext uri="{9D8B030D-6E8A-4147-A177-3AD203B41FA5}">
                      <a16:colId xmlns:a16="http://schemas.microsoft.com/office/drawing/2014/main" val="2475781573"/>
                    </a:ext>
                  </a:extLst>
                </a:gridCol>
              </a:tblGrid>
              <a:tr h="898634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Una</a:t>
                      </a:r>
                      <a:r>
                        <a:rPr lang="es-MX" sz="1200" baseline="0" dirty="0" smtClean="0"/>
                        <a:t> aplicación para móviles en donde con solo entrar y publicar una casa o departamento le recomienda a mucha gente la publicación </a:t>
                      </a:r>
                      <a:endParaRPr lang="es-MX" sz="12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7D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62372"/>
                  </a:ext>
                </a:extLst>
              </a:tr>
            </a:tbl>
          </a:graphicData>
        </a:graphic>
      </p:graphicFrame>
      <p:sp>
        <p:nvSpPr>
          <p:cNvPr id="28" name="CuadroTexto 27"/>
          <p:cNvSpPr txBox="1"/>
          <p:nvPr/>
        </p:nvSpPr>
        <p:spPr>
          <a:xfrm>
            <a:off x="5327101" y="1594237"/>
            <a:ext cx="1658337" cy="276999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407497" y="707080"/>
            <a:ext cx="1998277" cy="1200329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s-MX" sz="1200" dirty="0" smtClean="0"/>
              <a:t>Una ventaja seria que publica tu casa para encontrar un comprador rápidamente.</a:t>
            </a:r>
            <a:endParaRPr lang="es-MX" sz="1200" dirty="0"/>
          </a:p>
          <a:p>
            <a:r>
              <a:rPr lang="es-MX" sz="1200" dirty="0" smtClean="0"/>
              <a:t>Otra ventaja seria encontrar una casa rápidamente.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9973662" y="1066120"/>
            <a:ext cx="1430719" cy="276999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0147737" y="2728865"/>
            <a:ext cx="137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FF0000"/>
                </a:solidFill>
              </a:rPr>
              <a:t>Early adopters</a:t>
            </a:r>
            <a:endParaRPr lang="es-MX" sz="1400" dirty="0">
              <a:solidFill>
                <a:srgbClr val="FF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0114897" y="3207791"/>
            <a:ext cx="1329556" cy="1384995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Personas mayores de edad que buscan una casa o un departamento</a:t>
            </a:r>
          </a:p>
          <a:p>
            <a:r>
              <a:rPr lang="es-MX" sz="1200" dirty="0" smtClean="0"/>
              <a:t>Personas que quieren invertir en bienes raíces.</a:t>
            </a:r>
            <a:endParaRPr lang="es-MX" sz="12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7606865" y="2917593"/>
            <a:ext cx="1723696" cy="646331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Una aplicación para móviles ios y Android con itunes y play store</a:t>
            </a:r>
            <a:endParaRPr lang="es-MX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247693" y="3233851"/>
            <a:ext cx="1460940" cy="1200329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La aplicación mas segura para buscar casas.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Pierdes </a:t>
            </a:r>
            <a:r>
              <a:rPr lang="es-MX" sz="1200" dirty="0" smtClean="0"/>
              <a:t>Menos tiempo para vender casas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951183" y="5191625"/>
            <a:ext cx="2475189" cy="830997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Marketing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Programadores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305222" y="5159391"/>
            <a:ext cx="3100552" cy="1015663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Un flujo de ingresos serian los anuncios dentro de la aplicación.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Otro seria una suscripción para que los usuarios tengan varias ventajas para publicar una casa o un departamento.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9018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176</Words>
  <Application>Microsoft Office PowerPoint</Application>
  <PresentationFormat>Panorámica</PresentationFormat>
  <Paragraphs>32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EQUIPO JC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CC1</dc:creator>
  <cp:lastModifiedBy>CC1</cp:lastModifiedBy>
  <cp:revision>16</cp:revision>
  <dcterms:created xsi:type="dcterms:W3CDTF">2024-03-06T01:38:54Z</dcterms:created>
  <dcterms:modified xsi:type="dcterms:W3CDTF">2024-03-13T02:11:19Z</dcterms:modified>
</cp:coreProperties>
</file>