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59" r:id="rId4"/>
    <p:sldId id="266" r:id="rId5"/>
    <p:sldId id="267" r:id="rId6"/>
    <p:sldId id="268" r:id="rId7"/>
    <p:sldId id="261" r:id="rId8"/>
    <p:sldId id="270" r:id="rId9"/>
    <p:sldId id="273" r:id="rId10"/>
    <p:sldId id="274" r:id="rId11"/>
    <p:sldId id="264" r:id="rId12"/>
    <p:sldId id="265" r:id="rId13"/>
    <p:sldId id="271" r:id="rId14"/>
    <p:sldId id="256" r:id="rId15"/>
    <p:sldId id="262" r:id="rId16"/>
    <p:sldId id="263" r:id="rId17"/>
    <p:sldId id="257" r:id="rId18"/>
    <p:sldId id="269" r:id="rId19"/>
    <p:sldId id="272" r:id="rId20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>
      <p:cViewPr>
        <p:scale>
          <a:sx n="134" d="100"/>
          <a:sy n="134" d="100"/>
        </p:scale>
        <p:origin x="-113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6659-5451-F99C-5E42-DCE2FEC64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AE8DB-EC0C-983D-C835-58606022A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8D313-6C42-38F4-7BA2-B674ABEB9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17E0-949F-044C-AB55-DD3461FE0ECD}" type="datetimeFigureOut">
              <a:rPr lang="en-ES" smtClean="0"/>
              <a:t>5/12/24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BDC15-A0E4-9045-C3FD-2C869524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8C08-4216-009E-BAC7-E472C2CD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C457-3405-994A-B2CC-D8B3C539947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7989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58AD-E63C-9B67-4289-12618044B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1C416-365D-91A6-117B-72D0387BE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A1593-6C48-B1D8-5EE2-D2DB1CB3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17E0-949F-044C-AB55-DD3461FE0ECD}" type="datetimeFigureOut">
              <a:rPr lang="en-ES" smtClean="0"/>
              <a:t>5/12/24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6C5E8-D357-549F-90E8-AB258F2B5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FF7F3-C1C0-F93E-E506-B75E64DD6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C457-3405-994A-B2CC-D8B3C539947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0874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5042B0-2546-977A-B5A3-40AFFAD73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9B7D3-7E54-62E9-0788-947CE20CA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109AD-2536-76B2-1E5C-8101068D2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17E0-949F-044C-AB55-DD3461FE0ECD}" type="datetimeFigureOut">
              <a:rPr lang="en-ES" smtClean="0"/>
              <a:t>5/12/24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F0457-80D2-2848-301C-22A4FA92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527B6-BD8F-6762-1E41-CAA8A586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C457-3405-994A-B2CC-D8B3C539947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86953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592F5-ED34-B92E-53A2-4563278A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0CAE6-F937-1BDC-333A-73DE7138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DCC2E-E3B5-23F4-C576-F799A970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17E0-949F-044C-AB55-DD3461FE0ECD}" type="datetimeFigureOut">
              <a:rPr lang="en-ES" smtClean="0"/>
              <a:t>5/12/24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8390E-5DAC-1C06-A54C-6F1F23A7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37471-AD94-53B9-389E-72EA0BEA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C457-3405-994A-B2CC-D8B3C539947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533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31AA-A2D0-BE1F-B7E7-AE9F0199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E542E-76DA-92EA-FEA4-D68FE3C22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45D5A-BC97-B939-725B-BB909761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17E0-949F-044C-AB55-DD3461FE0ECD}" type="datetimeFigureOut">
              <a:rPr lang="en-ES" smtClean="0"/>
              <a:t>5/12/24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9795C-733C-8A28-4E17-1B0A2541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F52F7-7DA3-A30E-733D-1A337AA7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C457-3405-994A-B2CC-D8B3C539947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26396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573B1-AC5F-CDC6-74E7-170BB465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91D13-3966-C2BC-8822-AA9A9E58A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514D9-2E89-6881-BB09-3B4594207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F50FE-AFE9-6E44-D5BD-A2D81F4C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17E0-949F-044C-AB55-DD3461FE0ECD}" type="datetimeFigureOut">
              <a:rPr lang="en-ES" smtClean="0"/>
              <a:t>5/12/24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D1116-509C-95AE-8C59-1682C65D8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2B866-98B8-CDA4-0797-8DDB3001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C457-3405-994A-B2CC-D8B3C539947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63020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0F35C-B529-63F3-13F5-55D5359C1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CEA91-5E0D-B12B-52F4-B467A1AAA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79FC9-7ACB-F739-7A60-BCD5629F6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00FAD-033D-2286-2300-A323B8986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C821D-86D0-6B41-DD48-C9A3B516D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9647D-166B-C9DD-7B13-88FB415E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17E0-949F-044C-AB55-DD3461FE0ECD}" type="datetimeFigureOut">
              <a:rPr lang="en-ES" smtClean="0"/>
              <a:t>5/12/24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B280A-9331-014D-A3DD-79311135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8DA58-AEB3-A26D-223F-4E8CAA5D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C457-3405-994A-B2CC-D8B3C539947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0348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D203-73A3-D64F-32FC-D8BB924B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D6483-0DEB-F805-3E9B-D944E66A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17E0-949F-044C-AB55-DD3461FE0ECD}" type="datetimeFigureOut">
              <a:rPr lang="en-ES" smtClean="0"/>
              <a:t>5/12/24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6456B-A0FF-2731-AB2A-BC2782887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F651F-C2DB-0BB5-B651-3E278BDE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C457-3405-994A-B2CC-D8B3C539947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1868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3340B-3A2E-F387-9D33-8DAA5C88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17E0-949F-044C-AB55-DD3461FE0ECD}" type="datetimeFigureOut">
              <a:rPr lang="en-ES" smtClean="0"/>
              <a:t>5/12/24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0E56C-03C2-5F15-D52D-DFEF87AD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81FB4-F739-DCBB-AA6F-68408BD0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C457-3405-994A-B2CC-D8B3C539947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7796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D38F-DF00-3AC9-FC81-304CA94F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3E252-38B0-4298-CAD3-B8C66F8B9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1A376-D3EB-84DE-6574-C550AEE49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C110E-19D3-72C7-FC91-CF55EB24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17E0-949F-044C-AB55-DD3461FE0ECD}" type="datetimeFigureOut">
              <a:rPr lang="en-ES" smtClean="0"/>
              <a:t>5/12/24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54943-ED77-60BF-CAC2-BED00435C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4BF7E-B890-9338-C8E6-32B61FCE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C457-3405-994A-B2CC-D8B3C539947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1117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4B027-0027-A840-9B47-8919B0129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B4632D-C30B-3487-92B1-EEA43BFBC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06E2E-D8FB-7ADA-FD5D-2154EFF6F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FD6A3-4750-36D3-3ACD-A67A7C319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17E0-949F-044C-AB55-DD3461FE0ECD}" type="datetimeFigureOut">
              <a:rPr lang="en-ES" smtClean="0"/>
              <a:t>5/12/24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E38AA-DF5C-2A98-8798-4EAFB4DB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594EF-87DB-67CF-01D1-20603ABB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C457-3405-994A-B2CC-D8B3C539947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8147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3A2E37-FCDF-CE35-9DD2-335CAF7B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5FD89-AF4E-1149-C3CC-B6E5A7B9F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CB587-C89E-FABF-90D2-DFB0A7E00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617E0-949F-044C-AB55-DD3461FE0ECD}" type="datetimeFigureOut">
              <a:rPr lang="en-ES" smtClean="0"/>
              <a:t>5/12/24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B97B4-8048-009C-B2D4-B66E721D9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42491-676D-9E81-92CB-6B92F3214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0C457-3405-994A-B2CC-D8B3C539947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5439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22DAD-C1AA-1E7C-296E-2628A55D8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4395" cy="4842495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 the replicability of sports and exercise science research: assessing the prevalence of publication bias and studies with underpowered designs by a </a:t>
            </a:r>
            <a:r>
              <a:rPr lang="en-US" sz="30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</a:t>
            </a:r>
            <a:r>
              <a:rPr lang="en-ES" sz="3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</a:t>
            </a:r>
            <a:r>
              <a:rPr lang="en-US" sz="3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</a:t>
            </a:r>
            <a:r>
              <a:rPr lang="en-ES" sz="3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urve </a:t>
            </a:r>
            <a:r>
              <a:rPr lang="en-US" sz="3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analysis</a:t>
            </a:r>
            <a:br>
              <a:rPr lang="en-US" sz="3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en-U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en-U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br>
              <a:rPr lang="en-U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ES" sz="2800" dirty="0">
                <a:latin typeface="Calibri" panose="020F0502020204030204" pitchFamily="34" charset="0"/>
                <a:cs typeface="Calibri" panose="020F0502020204030204" pitchFamily="34" charset="0"/>
              </a:rPr>
              <a:t>Cristian Mesquida</a:t>
            </a:r>
            <a:br>
              <a:rPr lang="en-E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ES" sz="2800" dirty="0">
                <a:latin typeface="Calibri" panose="020F0502020204030204" pitchFamily="34" charset="0"/>
                <a:cs typeface="Calibri" panose="020F0502020204030204" pitchFamily="34" charset="0"/>
              </a:rPr>
              <a:t>PhD researcher </a:t>
            </a:r>
            <a:br>
              <a:rPr lang="en-E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NLRN Pre-Symposium for Young Meta Scientists </a:t>
            </a:r>
            <a:b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Groningen (2024)</a:t>
            </a:r>
            <a:br>
              <a:rPr lang="en-GB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ES" sz="2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endParaRPr lang="en-E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14CDCB0-3B22-3D4C-22D5-72BE665DA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3" y="5710141"/>
            <a:ext cx="3771860" cy="8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52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98A41AF-AFD1-6741-398F-507BD1253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526" y="777081"/>
            <a:ext cx="8846872" cy="4351338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36AE17-B5A5-B9D9-99CE-04E930E1B58D}"/>
              </a:ext>
            </a:extLst>
          </p:cNvPr>
          <p:cNvCxnSpPr>
            <a:cxnSpLocks/>
          </p:cNvCxnSpPr>
          <p:nvPr/>
        </p:nvCxnSpPr>
        <p:spPr>
          <a:xfrm>
            <a:off x="7096125" y="2762250"/>
            <a:ext cx="152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D6E034-728A-83E3-88FE-847DE9B45E4E}"/>
              </a:ext>
            </a:extLst>
          </p:cNvPr>
          <p:cNvCxnSpPr>
            <a:cxnSpLocks/>
          </p:cNvCxnSpPr>
          <p:nvPr/>
        </p:nvCxnSpPr>
        <p:spPr>
          <a:xfrm>
            <a:off x="8086725" y="3114675"/>
            <a:ext cx="32385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128A30-67B0-49B5-5340-4C797A5DF0A3}"/>
              </a:ext>
            </a:extLst>
          </p:cNvPr>
          <p:cNvCxnSpPr>
            <a:cxnSpLocks/>
          </p:cNvCxnSpPr>
          <p:nvPr/>
        </p:nvCxnSpPr>
        <p:spPr>
          <a:xfrm>
            <a:off x="9086850" y="3248025"/>
            <a:ext cx="485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440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6BBA-E76C-4DAD-BCA3-B74B7F6ED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862" y="418306"/>
            <a:ext cx="10515600" cy="981870"/>
          </a:xfrm>
        </p:spPr>
        <p:txBody>
          <a:bodyPr/>
          <a:lstStyle/>
          <a:p>
            <a:r>
              <a:rPr lang="en-ES" b="1" dirty="0"/>
              <a:t>z-curve method </a:t>
            </a:r>
            <a:r>
              <a:rPr lang="en-GB" sz="2800" dirty="0">
                <a:effectLst/>
                <a:latin typeface="+mn-lt"/>
                <a:ea typeface="Times New Roman" panose="02020603050405020304" pitchFamily="18" charset="0"/>
              </a:rPr>
              <a:t>(</a:t>
            </a:r>
            <a:r>
              <a:rPr lang="en-GB" sz="2800" dirty="0" err="1">
                <a:effectLst/>
                <a:latin typeface="+mn-lt"/>
                <a:ea typeface="Times New Roman" panose="02020603050405020304" pitchFamily="18" charset="0"/>
              </a:rPr>
              <a:t>Bartoš</a:t>
            </a:r>
            <a:r>
              <a:rPr lang="en-GB" sz="2800" dirty="0">
                <a:effectLst/>
                <a:latin typeface="+mn-lt"/>
                <a:ea typeface="Times New Roman" panose="02020603050405020304" pitchFamily="18" charset="0"/>
              </a:rPr>
              <a:t> &amp; </a:t>
            </a:r>
            <a:r>
              <a:rPr lang="en-GB" sz="2800" dirty="0" err="1">
                <a:effectLst/>
                <a:latin typeface="+mn-lt"/>
                <a:ea typeface="Times New Roman" panose="02020603050405020304" pitchFamily="18" charset="0"/>
              </a:rPr>
              <a:t>Schimmack</a:t>
            </a:r>
            <a:r>
              <a:rPr lang="en-GB" sz="2800" dirty="0">
                <a:effectLst/>
                <a:latin typeface="+mn-lt"/>
                <a:ea typeface="Times New Roman" panose="02020603050405020304" pitchFamily="18" charset="0"/>
              </a:rPr>
              <a:t>, 2020)</a:t>
            </a:r>
            <a:r>
              <a:rPr lang="en-ES" sz="2800" dirty="0">
                <a:effectLst/>
                <a:latin typeface="+mn-lt"/>
              </a:rPr>
              <a:t> </a:t>
            </a:r>
            <a:endParaRPr lang="en-ES" sz="28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1F4D3-280F-E57C-6C11-764374468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862" y="1982787"/>
            <a:ext cx="11344275" cy="4351338"/>
          </a:xfrm>
        </p:spPr>
        <p:txBody>
          <a:bodyPr>
            <a:normAutofit fontScale="92500"/>
          </a:bodyPr>
          <a:lstStyle/>
          <a:p>
            <a:r>
              <a:rPr lang="en-ES" dirty="0"/>
              <a:t>It transforms (significant and non-significant) </a:t>
            </a:r>
            <a:r>
              <a:rPr lang="en-ES" i="1" dirty="0"/>
              <a:t>p</a:t>
            </a:r>
            <a:r>
              <a:rPr lang="en-ES" dirty="0"/>
              <a:t>-values into absolute z-scores</a:t>
            </a:r>
          </a:p>
          <a:p>
            <a:pPr marL="0" indent="0">
              <a:buNone/>
            </a:pPr>
            <a:endParaRPr lang="en-ES" dirty="0"/>
          </a:p>
          <a:p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compares the expected and observed distribution of z-scores </a:t>
            </a:r>
            <a:endParaRPr lang="en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endParaRPr lang="en-ES" dirty="0"/>
          </a:p>
          <a:p>
            <a:pPr marL="0" indent="0">
              <a:buNone/>
            </a:pPr>
            <a:endParaRPr lang="en-ES" dirty="0"/>
          </a:p>
          <a:p>
            <a:pPr marL="0" indent="0" algn="r">
              <a:buNone/>
            </a:pPr>
            <a:r>
              <a:rPr lang="en-GB" sz="2800" dirty="0">
                <a:effectLst/>
                <a:latin typeface="+mn-lt"/>
                <a:ea typeface="Times New Roman" panose="02020603050405020304" pitchFamily="18" charset="0"/>
              </a:rPr>
              <a:t>(</a:t>
            </a:r>
            <a:r>
              <a:rPr lang="en-GB" sz="2800" dirty="0" err="1">
                <a:effectLst/>
                <a:latin typeface="+mn-lt"/>
                <a:ea typeface="Times New Roman" panose="02020603050405020304" pitchFamily="18" charset="0"/>
              </a:rPr>
              <a:t>Bartoš</a:t>
            </a:r>
            <a:r>
              <a:rPr lang="en-GB" sz="2800" dirty="0">
                <a:effectLst/>
                <a:latin typeface="+mn-lt"/>
                <a:ea typeface="Times New Roman" panose="02020603050405020304" pitchFamily="18" charset="0"/>
              </a:rPr>
              <a:t> &amp; </a:t>
            </a:r>
            <a:r>
              <a:rPr lang="en-GB" sz="2800" dirty="0" err="1">
                <a:effectLst/>
                <a:latin typeface="+mn-lt"/>
                <a:ea typeface="Times New Roman" panose="02020603050405020304" pitchFamily="18" charset="0"/>
              </a:rPr>
              <a:t>Schimmack</a:t>
            </a:r>
            <a:r>
              <a:rPr lang="en-GB" sz="2800" dirty="0">
                <a:effectLst/>
                <a:latin typeface="+mn-lt"/>
                <a:ea typeface="Times New Roman" panose="02020603050405020304" pitchFamily="18" charset="0"/>
              </a:rPr>
              <a:t>, 2020)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226545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5474F-E147-5AF9-0E8A-6654989DC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011"/>
            <a:ext cx="10515600" cy="25320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ES" dirty="0"/>
          </a:p>
          <a:p>
            <a:pPr marL="0" indent="0" algn="ctr">
              <a:buNone/>
            </a:pPr>
            <a:r>
              <a:rPr lang="en-ES" dirty="0"/>
              <a:t>“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a literature suffering from selection bias and studies with underpowered designs is </a:t>
            </a:r>
            <a:r>
              <a:rPr lang="en-ES" sz="2800" dirty="0">
                <a:effectLst/>
                <a:ea typeface="Times New Roman" panose="02020603050405020304" pitchFamily="18" charset="0"/>
              </a:rPr>
              <a:t>more likely to contain 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a </a:t>
            </a:r>
            <a:r>
              <a:rPr lang="en-ES" sz="2800" dirty="0">
                <a:effectLst/>
                <a:ea typeface="Times New Roman" panose="02020603050405020304" pitchFamily="18" charset="0"/>
              </a:rPr>
              <a:t>disproportionately large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r proportion </a:t>
            </a:r>
            <a:r>
              <a:rPr lang="en-ES" sz="2800" dirty="0">
                <a:effectLst/>
                <a:ea typeface="Times New Roman" panose="02020603050405020304" pitchFamily="18" charset="0"/>
              </a:rPr>
              <a:t>of </a:t>
            </a:r>
            <a:r>
              <a:rPr lang="en-ES" sz="2800" i="1" dirty="0">
                <a:effectLst/>
                <a:ea typeface="Times New Roman" panose="02020603050405020304" pitchFamily="18" charset="0"/>
              </a:rPr>
              <a:t>p</a:t>
            </a:r>
            <a:r>
              <a:rPr lang="en-US" sz="2800" i="1" dirty="0">
                <a:effectLst/>
                <a:ea typeface="Times New Roman" panose="02020603050405020304" pitchFamily="18" charset="0"/>
              </a:rPr>
              <a:t>-</a:t>
            </a:r>
            <a:r>
              <a:rPr lang="en-ES" sz="2800" dirty="0">
                <a:effectLst/>
                <a:ea typeface="Times New Roman" panose="02020603050405020304" pitchFamily="18" charset="0"/>
              </a:rPr>
              <a:t>values between 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0</a:t>
            </a:r>
            <a:r>
              <a:rPr lang="en-ES" sz="2800" dirty="0">
                <a:effectLst/>
                <a:ea typeface="Times New Roman" panose="02020603050405020304" pitchFamily="18" charset="0"/>
              </a:rPr>
              <a:t>.01 and 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0</a:t>
            </a:r>
            <a:r>
              <a:rPr lang="en-ES" sz="2800" dirty="0">
                <a:effectLst/>
                <a:ea typeface="Times New Roman" panose="02020603050405020304" pitchFamily="18" charset="0"/>
              </a:rPr>
              <a:t>.05 relative 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to </a:t>
            </a:r>
            <a:r>
              <a:rPr lang="en-ES" sz="2800" dirty="0">
                <a:effectLst/>
                <a:ea typeface="Times New Roman" panose="02020603050405020304" pitchFamily="18" charset="0"/>
              </a:rPr>
              <a:t>non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-</a:t>
            </a:r>
            <a:r>
              <a:rPr lang="en-ES" sz="2800" dirty="0">
                <a:effectLst/>
                <a:ea typeface="Times New Roman" panose="02020603050405020304" pitchFamily="18" charset="0"/>
              </a:rPr>
              <a:t>significant values (</a:t>
            </a:r>
            <a:r>
              <a:rPr lang="en-ES" sz="2800" i="1" dirty="0">
                <a:effectLst/>
                <a:ea typeface="Times New Roman" panose="02020603050405020304" pitchFamily="18" charset="0"/>
              </a:rPr>
              <a:t>p </a:t>
            </a:r>
            <a:r>
              <a:rPr lang="en-ES" sz="2800" dirty="0">
                <a:effectLst/>
                <a:ea typeface="Times New Roman" panose="02020603050405020304" pitchFamily="18" charset="0"/>
              </a:rPr>
              <a:t>&gt; 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0</a:t>
            </a:r>
            <a:r>
              <a:rPr lang="en-ES" sz="2800" dirty="0">
                <a:effectLst/>
                <a:ea typeface="Times New Roman" panose="02020603050405020304" pitchFamily="18" charset="0"/>
              </a:rPr>
              <a:t>.05)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and </a:t>
            </a:r>
            <a:r>
              <a:rPr lang="en-ES" sz="2800" dirty="0">
                <a:effectLst/>
                <a:ea typeface="Times New Roman" panose="02020603050405020304" pitchFamily="18" charset="0"/>
              </a:rPr>
              <a:t>“highly” significant values (</a:t>
            </a:r>
            <a:r>
              <a:rPr lang="en-ES" sz="2800" i="1" dirty="0">
                <a:effectLst/>
                <a:ea typeface="Times New Roman" panose="02020603050405020304" pitchFamily="18" charset="0"/>
              </a:rPr>
              <a:t>p </a:t>
            </a:r>
            <a:r>
              <a:rPr lang="en-ES" sz="2800" dirty="0">
                <a:effectLst/>
                <a:ea typeface="Times New Roman" panose="02020603050405020304" pitchFamily="18" charset="0"/>
              </a:rPr>
              <a:t>&lt; 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0</a:t>
            </a:r>
            <a:r>
              <a:rPr lang="en-ES" sz="2800" dirty="0">
                <a:effectLst/>
                <a:ea typeface="Times New Roman" panose="02020603050405020304" pitchFamily="18" charset="0"/>
              </a:rPr>
              <a:t>.001)</a:t>
            </a:r>
            <a:r>
              <a:rPr lang="en-US" dirty="0">
                <a:ea typeface="Times New Roman" panose="02020603050405020304" pitchFamily="18" charset="0"/>
              </a:rPr>
              <a:t>”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 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076375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63FF6-CC4B-189D-4903-471C73809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ES" b="1" dirty="0">
                <a:latin typeface="Calibri" panose="020F0502020204030204" pitchFamily="34" charset="0"/>
                <a:cs typeface="Calibri" panose="020F0502020204030204" pitchFamily="34" charset="0"/>
              </a:rPr>
              <a:t>Observed Discovery Rate</a:t>
            </a:r>
            <a:r>
              <a:rPr lang="en-ES" dirty="0">
                <a:latin typeface="Calibri" panose="020F0502020204030204" pitchFamily="34" charset="0"/>
                <a:cs typeface="Calibri" panose="020F0502020204030204" pitchFamily="34" charset="0"/>
              </a:rPr>
              <a:t>: proportion of studies supporting the hypothesis (i.e., </a:t>
            </a:r>
            <a:r>
              <a:rPr lang="en-ES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ES" dirty="0">
                <a:latin typeface="Calibri" panose="020F0502020204030204" pitchFamily="34" charset="0"/>
                <a:cs typeface="Calibri" panose="020F0502020204030204" pitchFamily="34" charset="0"/>
              </a:rPr>
              <a:t> &lt; 0.05)</a:t>
            </a:r>
          </a:p>
          <a:p>
            <a:r>
              <a:rPr lang="en-ES" b="1" dirty="0">
                <a:latin typeface="Calibri" panose="020F0502020204030204" pitchFamily="34" charset="0"/>
                <a:cs typeface="Calibri" panose="020F0502020204030204" pitchFamily="34" charset="0"/>
              </a:rPr>
              <a:t>Expected Discovery Rate</a:t>
            </a:r>
            <a:r>
              <a:rPr lang="en-ES" dirty="0">
                <a:latin typeface="Calibri" panose="020F0502020204030204" pitchFamily="34" charset="0"/>
                <a:cs typeface="Calibri" panose="020F0502020204030204" pitchFamily="34" charset="0"/>
              </a:rPr>
              <a:t>: average power of studies reporting significant and nonsignificant results</a:t>
            </a:r>
          </a:p>
          <a:p>
            <a:r>
              <a:rPr lang="en-ES" b="1" dirty="0">
                <a:latin typeface="Calibri" panose="020F0502020204030204" pitchFamily="34" charset="0"/>
                <a:cs typeface="Calibri" panose="020F0502020204030204" pitchFamily="34" charset="0"/>
              </a:rPr>
              <a:t>Expected Replication Rate</a:t>
            </a:r>
            <a:r>
              <a:rPr lang="en-ES" dirty="0">
                <a:latin typeface="Calibri" panose="020F0502020204030204" pitchFamily="34" charset="0"/>
                <a:cs typeface="Calibri" panose="020F0502020204030204" pitchFamily="34" charset="0"/>
              </a:rPr>
              <a:t>: average power of studies reporting a significant result</a:t>
            </a:r>
          </a:p>
          <a:p>
            <a:r>
              <a:rPr lang="en-ES" b="1" dirty="0">
                <a:latin typeface="Calibri" panose="020F0502020204030204" pitchFamily="34" charset="0"/>
                <a:cs typeface="Calibri" panose="020F0502020204030204" pitchFamily="34" charset="0"/>
              </a:rPr>
              <a:t>Maximum False Discovery Rate</a:t>
            </a:r>
            <a:r>
              <a:rPr lang="en-E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E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worst-case scenario with the highest possible proportion of type I errors</a:t>
            </a:r>
            <a:r>
              <a:rPr lang="en-E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59046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2EFF94-F282-A999-E8B0-5663E324C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7" y="526256"/>
            <a:ext cx="5805487" cy="580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44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B92B-B497-A021-7151-B434B43D2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b="1" dirty="0"/>
              <a:t>Study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323C7-3C5B-FCDE-E90B-7FC59C612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350 articles published across 10 journals</a:t>
            </a:r>
          </a:p>
          <a:p>
            <a:r>
              <a:rPr lang="en-ES" dirty="0"/>
              <a:t>Experimental or quasi-experimental studies</a:t>
            </a:r>
          </a:p>
          <a:p>
            <a:r>
              <a:rPr lang="en-ES" dirty="0"/>
              <a:t>Use a t-test or ANOVA</a:t>
            </a:r>
          </a:p>
          <a:p>
            <a:r>
              <a:rPr lang="en-ES" dirty="0"/>
              <a:t>Test a hypothesis</a:t>
            </a:r>
          </a:p>
          <a:p>
            <a:r>
              <a:rPr lang="en-ES" dirty="0"/>
              <a:t>Select the </a:t>
            </a:r>
            <a:r>
              <a:rPr lang="en-ES" i="1" dirty="0"/>
              <a:t>p</a:t>
            </a:r>
            <a:r>
              <a:rPr lang="en-ES" dirty="0"/>
              <a:t>-value central to hypothesis</a:t>
            </a:r>
          </a:p>
        </p:txBody>
      </p:sp>
    </p:spTree>
    <p:extLst>
      <p:ext uri="{BB962C8B-B14F-4D97-AF65-F5344CB8AC3E}">
        <p14:creationId xmlns:p14="http://schemas.microsoft.com/office/powerpoint/2010/main" val="226348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594C-4649-6495-48B5-E9AC63CA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81 indepdenent </a:t>
            </a:r>
            <a:r>
              <a:rPr lang="en-ES" i="1" dirty="0"/>
              <a:t>p</a:t>
            </a:r>
            <a:r>
              <a:rPr lang="en-ES" dirty="0"/>
              <a:t>-values were excluded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09C5B-B8F6-5188-478B-4088D886F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S" dirty="0"/>
              <a:t>Test a hypothesis of no difference with a classic hypothesis test</a:t>
            </a:r>
          </a:p>
          <a:p>
            <a:endParaRPr lang="en-ES" dirty="0"/>
          </a:p>
          <a:p>
            <a:r>
              <a:rPr lang="en-ES" dirty="0"/>
              <a:t>Claim hypothesis was supported when obtaining an effect in the other direction</a:t>
            </a:r>
          </a:p>
          <a:p>
            <a:endParaRPr lang="en-ES" dirty="0"/>
          </a:p>
          <a:p>
            <a:r>
              <a:rPr lang="en-ES" dirty="0"/>
              <a:t>Report an inexact p-value (e.g., </a:t>
            </a:r>
            <a:r>
              <a:rPr lang="en-ES" i="1" dirty="0"/>
              <a:t>p</a:t>
            </a:r>
            <a:r>
              <a:rPr lang="en-ES" dirty="0"/>
              <a:t> &lt; 0.05) and could not be recomouted</a:t>
            </a:r>
          </a:p>
        </p:txBody>
      </p:sp>
    </p:spTree>
    <p:extLst>
      <p:ext uri="{BB962C8B-B14F-4D97-AF65-F5344CB8AC3E}">
        <p14:creationId xmlns:p14="http://schemas.microsoft.com/office/powerpoint/2010/main" val="2892806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072F76-D4F4-FEA5-1EB2-280E98E8B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532" y="1339055"/>
            <a:ext cx="4771231" cy="47712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02F7B0-91A0-46EC-FC7E-532CB6F56145}"/>
              </a:ext>
            </a:extLst>
          </p:cNvPr>
          <p:cNvSpPr txBox="1"/>
          <p:nvPr/>
        </p:nvSpPr>
        <p:spPr>
          <a:xfrm>
            <a:off x="5443538" y="1664770"/>
            <a:ext cx="65008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>
                <a:latin typeface="Calibri" panose="020F0502020204030204" pitchFamily="34" charset="0"/>
                <a:cs typeface="Calibri" panose="020F0502020204030204" pitchFamily="34" charset="0"/>
              </a:rPr>
              <a:t>- Proportion of hypotheses supported = 0.67</a:t>
            </a:r>
          </a:p>
          <a:p>
            <a:endParaRPr lang="en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ES" dirty="0">
                <a:latin typeface="Calibri" panose="020F0502020204030204" pitchFamily="34" charset="0"/>
                <a:cs typeface="Calibri" panose="020F0502020204030204" pitchFamily="34" charset="0"/>
              </a:rPr>
              <a:t>- Strong evidence of publication bias: 0.67 &gt; 0.31</a:t>
            </a:r>
          </a:p>
          <a:p>
            <a:endParaRPr lang="en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ES" dirty="0">
                <a:latin typeface="Calibri" panose="020F0502020204030204" pitchFamily="34" charset="0"/>
                <a:cs typeface="Calibri" panose="020F0502020204030204" pitchFamily="34" charset="0"/>
              </a:rPr>
              <a:t>- Average power = 11%</a:t>
            </a:r>
          </a:p>
          <a:p>
            <a:endParaRPr lang="en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ES" dirty="0">
                <a:latin typeface="Calibri" panose="020F0502020204030204" pitchFamily="34" charset="0"/>
                <a:cs typeface="Calibri" panose="020F0502020204030204" pitchFamily="34" charset="0"/>
              </a:rPr>
              <a:t>- Average power of studies support hypothesis (i.e., p &lt; 0.05) = 50%</a:t>
            </a:r>
          </a:p>
          <a:p>
            <a:endParaRPr lang="en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ES" dirty="0">
                <a:latin typeface="Calibri" panose="020F0502020204030204" pitchFamily="34" charset="0"/>
                <a:cs typeface="Calibri" panose="020F0502020204030204" pitchFamily="34" charset="0"/>
              </a:rPr>
              <a:t>-Maximum false discovery risk = 0. 42 95% </a:t>
            </a:r>
            <a:r>
              <a:rPr lang="en-US" sz="1800" dirty="0">
                <a:solidFill>
                  <a:srgbClr val="20202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CI [0.12; 1] </a:t>
            </a:r>
          </a:p>
          <a:p>
            <a:endParaRPr lang="en-US" dirty="0">
              <a:solidFill>
                <a:srgbClr val="20202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20202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High heterogeneity in power</a:t>
            </a:r>
            <a:endParaRPr lang="en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7164E-4484-9134-BB94-8E8A3743361C}"/>
              </a:ext>
            </a:extLst>
          </p:cNvPr>
          <p:cNvSpPr txBox="1"/>
          <p:nvPr/>
        </p:nvSpPr>
        <p:spPr>
          <a:xfrm>
            <a:off x="457200" y="300038"/>
            <a:ext cx="18627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4400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125384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EA80691-7824-4364-E7A6-53ADEE91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38" y="282574"/>
            <a:ext cx="10515600" cy="1325563"/>
          </a:xfrm>
        </p:spPr>
        <p:txBody>
          <a:bodyPr/>
          <a:lstStyle/>
          <a:p>
            <a:r>
              <a:rPr lang="en-ES" dirty="0"/>
              <a:t>So what are the (statistical) consequences?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75AF62-82DD-2103-90A4-4EEBEACD6A4E}"/>
              </a:ext>
            </a:extLst>
          </p:cNvPr>
          <p:cNvSpPr/>
          <p:nvPr/>
        </p:nvSpPr>
        <p:spPr>
          <a:xfrm>
            <a:off x="3650455" y="1990964"/>
            <a:ext cx="3400425" cy="12430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ES" dirty="0"/>
              <a:t>- Inflated type I error rate</a:t>
            </a:r>
          </a:p>
          <a:p>
            <a:r>
              <a:rPr lang="en-ES" dirty="0"/>
              <a:t>- Inflated type II error rate</a:t>
            </a:r>
          </a:p>
          <a:p>
            <a:r>
              <a:rPr lang="en-ES" dirty="0"/>
              <a:t>- Inflated effect sizes 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B3067FBD-B0DD-DF00-C451-0797DB6B1E02}"/>
              </a:ext>
            </a:extLst>
          </p:cNvPr>
          <p:cNvSpPr/>
          <p:nvPr/>
        </p:nvSpPr>
        <p:spPr>
          <a:xfrm>
            <a:off x="5157787" y="3378160"/>
            <a:ext cx="192880" cy="8165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BC3F4B-E632-8E0D-D9C6-BCDB9FDDE494}"/>
              </a:ext>
            </a:extLst>
          </p:cNvPr>
          <p:cNvSpPr/>
          <p:nvPr/>
        </p:nvSpPr>
        <p:spPr>
          <a:xfrm>
            <a:off x="3650455" y="4443652"/>
            <a:ext cx="3400425" cy="816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Low replicability</a:t>
            </a:r>
          </a:p>
        </p:txBody>
      </p:sp>
    </p:spTree>
    <p:extLst>
      <p:ext uri="{BB962C8B-B14F-4D97-AF65-F5344CB8AC3E}">
        <p14:creationId xmlns:p14="http://schemas.microsoft.com/office/powerpoint/2010/main" val="1769170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995D-51A5-41BE-87AE-19C53246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13" y="75476"/>
            <a:ext cx="10515600" cy="1110388"/>
          </a:xfrm>
        </p:spPr>
        <p:txBody>
          <a:bodyPr/>
          <a:lstStyle/>
          <a:p>
            <a:r>
              <a:rPr lang="en-ES" dirty="0"/>
              <a:t>What are the (practical) consequences?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64F742-E9E1-8BA7-F4DB-84A7676A4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713" y="1253330"/>
            <a:ext cx="6834187" cy="48550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A1BE74-7EBF-F907-6F81-A12FF5135D31}"/>
              </a:ext>
            </a:extLst>
          </p:cNvPr>
          <p:cNvSpPr txBox="1"/>
          <p:nvPr/>
        </p:nvSpPr>
        <p:spPr>
          <a:xfrm>
            <a:off x="7521420" y="2138976"/>
            <a:ext cx="4175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dirty="0"/>
              <a:t>- 56% replication rate with significance criterion</a:t>
            </a:r>
          </a:p>
          <a:p>
            <a:r>
              <a:rPr lang="en-ES" dirty="0"/>
              <a:t>- 36% effect sizes were not compatible</a:t>
            </a:r>
          </a:p>
          <a:p>
            <a:r>
              <a:rPr lang="en-ES" dirty="0"/>
              <a:t>- 88% effect sizes were overestimated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ADAC0-5345-98E9-3D0A-C128E729A48F}"/>
              </a:ext>
            </a:extLst>
          </p:cNvPr>
          <p:cNvSpPr txBox="1"/>
          <p:nvPr/>
        </p:nvSpPr>
        <p:spPr>
          <a:xfrm>
            <a:off x="8926358" y="6196014"/>
            <a:ext cx="2218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Murphy et al., (2024) </a:t>
            </a:r>
          </a:p>
        </p:txBody>
      </p:sp>
    </p:spTree>
    <p:extLst>
      <p:ext uri="{BB962C8B-B14F-4D97-AF65-F5344CB8AC3E}">
        <p14:creationId xmlns:p14="http://schemas.microsoft.com/office/powerpoint/2010/main" val="343478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7DE20-FBC9-B61E-58B4-0386BB791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107" y="933527"/>
            <a:ext cx="10829693" cy="489856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E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</a:t>
            </a:r>
            <a:r>
              <a:rPr lang="en-E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etween </a:t>
            </a:r>
            <a:r>
              <a:rPr lang="en-E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70%</a:t>
            </a:r>
            <a:r>
              <a:rPr lang="en-E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and </a:t>
            </a:r>
            <a:r>
              <a:rPr lang="en-E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82% </a:t>
            </a:r>
            <a:r>
              <a:rPr lang="en-E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of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studies </a:t>
            </a:r>
            <a:r>
              <a:rPr lang="en-E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reported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</a:t>
            </a:r>
            <a:r>
              <a:rPr lang="en-E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statistically significant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that would fully or partially support the hypothesis tested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</a:t>
            </a:r>
            <a:r>
              <a:rPr lang="en-GB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Büttner</a:t>
            </a:r>
            <a:r>
              <a:rPr lang="en-GB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et al., 2020; Twomey et al., 2021)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Are these estimates high?­ </a:t>
            </a:r>
          </a:p>
          <a:p>
            <a:pPr marL="0" indent="0" algn="ctr"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Well, the answer is that it depends</a:t>
            </a:r>
            <a:endParaRPr lang="en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08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0C8AFD-3C31-DC9A-D925-2108DC779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324" y="1850901"/>
            <a:ext cx="4867352" cy="3887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769B65-D5E7-015F-B7EB-F848B6D486E9}"/>
              </a:ext>
            </a:extLst>
          </p:cNvPr>
          <p:cNvSpPr txBox="1"/>
          <p:nvPr/>
        </p:nvSpPr>
        <p:spPr>
          <a:xfrm>
            <a:off x="195262" y="5922569"/>
            <a:ext cx="115681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ES" sz="2300" b="1" dirty="0"/>
              <a:t>So to observe a 70% of studies supporting their hypotheses we need an average power of 70% (at least)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5A1A28-04AD-56FC-C3D3-71B1E519F729}"/>
              </a:ext>
            </a:extLst>
          </p:cNvPr>
          <p:cNvSpPr txBox="1"/>
          <p:nvPr/>
        </p:nvSpPr>
        <p:spPr>
          <a:xfrm>
            <a:off x="471487" y="489155"/>
            <a:ext cx="904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4141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Proportion of supported hypothesis  = α</a:t>
            </a:r>
            <a:r>
              <a:rPr lang="en-US" sz="1800" i="1" dirty="0">
                <a:solidFill>
                  <a:srgbClr val="14141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14141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× (1 − % </a:t>
            </a:r>
            <a:r>
              <a:rPr lang="en-US" i="1" dirty="0">
                <a:solidFill>
                  <a:srgbClr val="14141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true hypotheses</a:t>
            </a:r>
            <a:r>
              <a:rPr lang="en-US" sz="1800" dirty="0">
                <a:solidFill>
                  <a:srgbClr val="14141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+ power × % </a:t>
            </a:r>
            <a:r>
              <a:rPr lang="en-US" i="1" dirty="0">
                <a:solidFill>
                  <a:srgbClr val="14141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true hypotheses</a:t>
            </a:r>
            <a:endParaRPr lang="en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1FDD4-03DE-94AC-9F41-C139627BA0D1}"/>
              </a:ext>
            </a:extLst>
          </p:cNvPr>
          <p:cNvSpPr txBox="1"/>
          <p:nvPr/>
        </p:nvSpPr>
        <p:spPr>
          <a:xfrm>
            <a:off x="471487" y="1223889"/>
            <a:ext cx="4390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So if 70% studies support their hypotheses….</a:t>
            </a:r>
          </a:p>
        </p:txBody>
      </p:sp>
    </p:spTree>
    <p:extLst>
      <p:ext uri="{BB962C8B-B14F-4D97-AF65-F5344CB8AC3E}">
        <p14:creationId xmlns:p14="http://schemas.microsoft.com/office/powerpoint/2010/main" val="201084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7442D-F210-CE89-9997-45737E5E3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12" y="568323"/>
            <a:ext cx="10515600" cy="974727"/>
          </a:xfrm>
        </p:spPr>
        <p:txBody>
          <a:bodyPr/>
          <a:lstStyle/>
          <a:p>
            <a:pPr marL="0" indent="0">
              <a:buNone/>
            </a:pPr>
            <a:r>
              <a:rPr lang="en-ES" b="1" dirty="0"/>
              <a:t>So what is the average power in sports and exercise research?</a:t>
            </a:r>
          </a:p>
          <a:p>
            <a:pPr marL="0" indent="0">
              <a:buNone/>
            </a:pPr>
            <a:endParaRPr lang="en-E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9A4D23-CECB-8EAF-5FD0-645D05B05705}"/>
              </a:ext>
            </a:extLst>
          </p:cNvPr>
          <p:cNvSpPr txBox="1"/>
          <p:nvPr/>
        </p:nvSpPr>
        <p:spPr>
          <a:xfrm>
            <a:off x="714375" y="1714500"/>
            <a:ext cx="74903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- We do not known</a:t>
            </a:r>
          </a:p>
          <a:p>
            <a:endParaRPr lang="en-ES" dirty="0"/>
          </a:p>
          <a:p>
            <a:r>
              <a:rPr lang="en-ES" dirty="0"/>
              <a:t>- Typical sample size in sports and exercise science is ∼ 25 participants</a:t>
            </a:r>
          </a:p>
          <a:p>
            <a:endParaRPr lang="en-ES" dirty="0"/>
          </a:p>
          <a:p>
            <a:r>
              <a:rPr lang="en-ES" dirty="0"/>
              <a:t>- Within-subject designs can achieve high power even with small sample sizes </a:t>
            </a:r>
          </a:p>
          <a:p>
            <a:endParaRPr lang="en-ES" dirty="0"/>
          </a:p>
          <a:p>
            <a:r>
              <a:rPr lang="en-ES" dirty="0"/>
              <a:t>- Most studies use within-subject desgins</a:t>
            </a:r>
          </a:p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10954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E8B3-8328-70E6-9798-7641D5802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Two-tailed paired </a:t>
            </a:r>
            <a:r>
              <a:rPr lang="en-ES" i="1" dirty="0"/>
              <a:t>t</a:t>
            </a:r>
            <a:r>
              <a:rPr lang="en-ES" dirty="0"/>
              <a:t>-test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313EA5-8410-495B-A877-9591EDF4D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875" y="1690688"/>
            <a:ext cx="91567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36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859A-CBD3-1E43-7456-4B9DB01C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Two-tailed unpaired </a:t>
            </a:r>
            <a:r>
              <a:rPr lang="en-ES" i="1" dirty="0"/>
              <a:t>t</a:t>
            </a:r>
            <a:r>
              <a:rPr lang="en-ES" dirty="0"/>
              <a:t>-test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B2C111-A58A-E877-B0CC-F180A64BF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150" y="1929607"/>
            <a:ext cx="9131300" cy="3886200"/>
          </a:xfrm>
        </p:spPr>
      </p:pic>
    </p:spTree>
    <p:extLst>
      <p:ext uri="{BB962C8B-B14F-4D97-AF65-F5344CB8AC3E}">
        <p14:creationId xmlns:p14="http://schemas.microsoft.com/office/powerpoint/2010/main" val="298282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8C1E0-0209-3FA4-483F-91300BD4A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5313"/>
            <a:ext cx="10515600" cy="2220913"/>
          </a:xfrm>
        </p:spPr>
        <p:txBody>
          <a:bodyPr>
            <a:normAutofit fontScale="90000"/>
          </a:bodyPr>
          <a:lstStyle/>
          <a:p>
            <a:pPr algn="ctr"/>
            <a:r>
              <a:rPr lang="en-ES" dirty="0"/>
              <a:t>If power is (much) smaller than the proportion of studies that support the hypothesis, then there is an excess of significant results</a:t>
            </a:r>
          </a:p>
        </p:txBody>
      </p:sp>
    </p:spTree>
    <p:extLst>
      <p:ext uri="{BB962C8B-B14F-4D97-AF65-F5344CB8AC3E}">
        <p14:creationId xmlns:p14="http://schemas.microsoft.com/office/powerpoint/2010/main" val="107251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0132-767E-BE38-6990-EBC0580BE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62" y="194468"/>
            <a:ext cx="10515600" cy="991396"/>
          </a:xfrm>
        </p:spPr>
        <p:txBody>
          <a:bodyPr/>
          <a:lstStyle/>
          <a:p>
            <a:r>
              <a:rPr lang="en-ES" b="1" dirty="0"/>
              <a:t>The “troubling trio”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36A26A-11E8-7D8A-9714-A5CDEF5C2407}"/>
              </a:ext>
            </a:extLst>
          </p:cNvPr>
          <p:cNvSpPr/>
          <p:nvPr/>
        </p:nvSpPr>
        <p:spPr>
          <a:xfrm>
            <a:off x="4143375" y="1562100"/>
            <a:ext cx="3614737" cy="1385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ES" sz="2800" dirty="0"/>
              <a:t>- Publication bias</a:t>
            </a:r>
          </a:p>
          <a:p>
            <a:r>
              <a:rPr lang="en-ES" sz="2800" i="1" dirty="0"/>
              <a:t>- p</a:t>
            </a:r>
            <a:r>
              <a:rPr lang="en-ES" sz="2800" dirty="0"/>
              <a:t>-hacking</a:t>
            </a:r>
          </a:p>
          <a:p>
            <a:r>
              <a:rPr lang="en-ES" sz="2800" dirty="0"/>
              <a:t>- Small sample sizes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47AA1199-C2AA-03E1-D1DF-226BA68C6917}"/>
              </a:ext>
            </a:extLst>
          </p:cNvPr>
          <p:cNvSpPr/>
          <p:nvPr/>
        </p:nvSpPr>
        <p:spPr>
          <a:xfrm>
            <a:off x="5745955" y="2971806"/>
            <a:ext cx="357187" cy="7969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8CA8DD-7BBC-450F-7382-ED0501456FE6}"/>
              </a:ext>
            </a:extLst>
          </p:cNvPr>
          <p:cNvSpPr/>
          <p:nvPr/>
        </p:nvSpPr>
        <p:spPr>
          <a:xfrm>
            <a:off x="4143375" y="3776671"/>
            <a:ext cx="3614736" cy="796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2800" dirty="0"/>
              <a:t>Inflated type I error rate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197348-673F-DD7B-9EF1-7737EED5AF86}"/>
              </a:ext>
            </a:extLst>
          </p:cNvPr>
          <p:cNvSpPr/>
          <p:nvPr/>
        </p:nvSpPr>
        <p:spPr>
          <a:xfrm>
            <a:off x="4167185" y="5519745"/>
            <a:ext cx="3614735" cy="9913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sz="2800" dirty="0"/>
              <a:t>Proportion of supported hypotheses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85DE4431-13F5-2D46-2822-4ED39F72A55D}"/>
              </a:ext>
            </a:extLst>
          </p:cNvPr>
          <p:cNvSpPr/>
          <p:nvPr/>
        </p:nvSpPr>
        <p:spPr>
          <a:xfrm>
            <a:off x="5738813" y="4597413"/>
            <a:ext cx="357187" cy="7969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92070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8018-56CB-11A3-4D3C-792FBE5D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ES" dirty="0"/>
              <a:t>Why publication bias (and p-hacking) are problematic especially with small sample sizes?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4735D77-FE1C-034E-0241-9620672BA1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ES" dirty="0"/>
                  <a:t>Sampling error: small sample sizes suffer from larger effect size variability</a:t>
                </a:r>
              </a:p>
              <a:p>
                <a:r>
                  <a:rPr lang="en-ES" dirty="0"/>
                  <a:t>Minimal detectable effect size: </a:t>
                </a:r>
                <a:r>
                  <a:rPr lang="en-ES" i="1" dirty="0"/>
                  <a:t>d</a:t>
                </a:r>
                <a:r>
                  <a:rPr lang="en-ES" i="1" baseline="-25000" dirty="0"/>
                  <a:t>crit</a:t>
                </a:r>
                <a:r>
                  <a:rPr lang="en-ES" dirty="0"/>
                  <a:t>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s-ES" b="0" i="1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ES" i="1" baseline="-25000" dirty="0" smtClean="0"/>
                      <m:t>crit</m:t>
                    </m:r>
                    <m:r>
                      <a:rPr lang="es-ES" b="0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E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E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num>
                          <m:den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E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num>
                          <m:den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ES" dirty="0"/>
              </a:p>
              <a:p>
                <a:r>
                  <a:rPr lang="en-ES" dirty="0"/>
                  <a:t>Assuming alpha level = 0.05, (one-tailed unpaired </a:t>
                </a:r>
                <a:r>
                  <a:rPr lang="en-ES" i="1" dirty="0"/>
                  <a:t>t</a:t>
                </a:r>
                <a:r>
                  <a:rPr lang="en-ES" dirty="0"/>
                  <a:t>-test):</a:t>
                </a:r>
              </a:p>
              <a:p>
                <a:pPr marL="0" indent="0">
                  <a:buNone/>
                </a:pPr>
                <a:r>
                  <a:rPr lang="en-ES" dirty="0"/>
                  <a:t> - For study with N = 26, </a:t>
                </a:r>
                <a:r>
                  <a:rPr lang="en-ES" i="1" dirty="0"/>
                  <a:t>d</a:t>
                </a:r>
                <a:r>
                  <a:rPr lang="en-ES" i="1" baseline="-25000" dirty="0"/>
                  <a:t>crit </a:t>
                </a:r>
                <a:r>
                  <a:rPr lang="en-ES" dirty="0"/>
                  <a:t>= 0.65</a:t>
                </a:r>
              </a:p>
              <a:p>
                <a:pPr marL="0" indent="0">
                  <a:buNone/>
                </a:pPr>
                <a:r>
                  <a:rPr lang="en-ES" dirty="0"/>
                  <a:t> - For study with N = 100, </a:t>
                </a:r>
                <a:r>
                  <a:rPr lang="en-ES" i="1" dirty="0"/>
                  <a:t>d</a:t>
                </a:r>
                <a:r>
                  <a:rPr lang="en-ES" i="1" baseline="-25000" dirty="0"/>
                  <a:t>crit </a:t>
                </a:r>
                <a:r>
                  <a:rPr lang="en-ES" dirty="0"/>
                  <a:t>= 0.33</a:t>
                </a:r>
              </a:p>
              <a:p>
                <a:pPr marL="0" indent="0">
                  <a:buNone/>
                </a:pPr>
                <a:r>
                  <a:rPr lang="en-ES" dirty="0"/>
                  <a:t> - For study with N = 278, </a:t>
                </a:r>
                <a:r>
                  <a:rPr lang="en-ES" i="1" dirty="0"/>
                  <a:t>d</a:t>
                </a:r>
                <a:r>
                  <a:rPr lang="en-ES" i="1" baseline="-25000" dirty="0"/>
                  <a:t>crit </a:t>
                </a:r>
                <a:r>
                  <a:rPr lang="en-ES" dirty="0"/>
                  <a:t>= 0.20</a:t>
                </a:r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4735D77-FE1C-034E-0241-9620672BA1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76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693</Words>
  <Application>Microsoft Macintosh PowerPoint</Application>
  <PresentationFormat>Widescreen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On the replicability of sports and exercise science research: assessing the prevalence of publication bias and studies with underpowered designs by a z-curve analysis    Cristian Mesquida PhD researcher  NLRN Pre-Symposium for Young Meta Scientists  Groningen (2024)  </vt:lpstr>
      <vt:lpstr>PowerPoint Presentation</vt:lpstr>
      <vt:lpstr>PowerPoint Presentation</vt:lpstr>
      <vt:lpstr>PowerPoint Presentation</vt:lpstr>
      <vt:lpstr>Two-tailed paired t-test</vt:lpstr>
      <vt:lpstr>Two-tailed unpaired t-test</vt:lpstr>
      <vt:lpstr>If power is (much) smaller than the proportion of studies that support the hypothesis, then there is an excess of significant results</vt:lpstr>
      <vt:lpstr>The “troubling trio”</vt:lpstr>
      <vt:lpstr>Why publication bias (and p-hacking) are problematic especially with small sample sizes?</vt:lpstr>
      <vt:lpstr>PowerPoint Presentation</vt:lpstr>
      <vt:lpstr>z-curve method (Bartoš &amp; Schimmack, 2020) </vt:lpstr>
      <vt:lpstr>PowerPoint Presentation</vt:lpstr>
      <vt:lpstr>PowerPoint Presentation</vt:lpstr>
      <vt:lpstr>PowerPoint Presentation</vt:lpstr>
      <vt:lpstr>Study protocol</vt:lpstr>
      <vt:lpstr>81 indepdenent p-values were excluded</vt:lpstr>
      <vt:lpstr>PowerPoint Presentation</vt:lpstr>
      <vt:lpstr>So what are the (statistical) consequences?</vt:lpstr>
      <vt:lpstr>What are the (practical) consequences?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replicability of sports and exercise science research: assessing the prevalence of publication bias and studies with underpowered designs by a z-curve analysis </dc:title>
  <dc:creator>Microsoft Office User</dc:creator>
  <cp:lastModifiedBy>Microsoft Office User</cp:lastModifiedBy>
  <cp:revision>7</cp:revision>
  <dcterms:created xsi:type="dcterms:W3CDTF">2024-12-05T06:56:34Z</dcterms:created>
  <dcterms:modified xsi:type="dcterms:W3CDTF">2024-12-05T15:10:03Z</dcterms:modified>
</cp:coreProperties>
</file>