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aleway ExtraBold"/>
      <p:bold r:id="rId49"/>
      <p:boldItalic r:id="rId50"/>
    </p:embeddedFont>
    <p:embeddedFont>
      <p:font typeface="Raleway Medium"/>
      <p:regular r:id="rId51"/>
      <p:bold r:id="rId52"/>
      <p:italic r:id="rId53"/>
      <p:boldItalic r:id="rId54"/>
    </p:embeddedFont>
    <p:embeddedFont>
      <p:font typeface="PT Sans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E207B2-2408-4863-B646-AB7D4BB73D18}">
  <a:tblStyle styleId="{FBE207B2-2408-4863-B646-AB7D4BB73D1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alewayExtraBo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Medium-regular.fntdata"/><Relationship Id="rId50" Type="http://schemas.openxmlformats.org/officeDocument/2006/relationships/font" Target="fonts/RalewayExtraBold-boldItalic.fntdata"/><Relationship Id="rId53" Type="http://schemas.openxmlformats.org/officeDocument/2006/relationships/font" Target="fonts/RalewayMedium-italic.fntdata"/><Relationship Id="rId52" Type="http://schemas.openxmlformats.org/officeDocument/2006/relationships/font" Target="fonts/RalewayMedium-bold.fntdata"/><Relationship Id="rId11" Type="http://schemas.openxmlformats.org/officeDocument/2006/relationships/slide" Target="slides/slide4.xml"/><Relationship Id="rId55" Type="http://schemas.openxmlformats.org/officeDocument/2006/relationships/font" Target="fonts/PTSans-regular.fntdata"/><Relationship Id="rId10" Type="http://schemas.openxmlformats.org/officeDocument/2006/relationships/slide" Target="slides/slide3.xml"/><Relationship Id="rId54" Type="http://schemas.openxmlformats.org/officeDocument/2006/relationships/font" Target="fonts/RalewayMedium-boldItalic.fntdata"/><Relationship Id="rId13" Type="http://schemas.openxmlformats.org/officeDocument/2006/relationships/slide" Target="slides/slide6.xml"/><Relationship Id="rId57" Type="http://schemas.openxmlformats.org/officeDocument/2006/relationships/font" Target="fonts/PTSans-italic.fntdata"/><Relationship Id="rId12" Type="http://schemas.openxmlformats.org/officeDocument/2006/relationships/slide" Target="slides/slide5.xml"/><Relationship Id="rId56" Type="http://schemas.openxmlformats.org/officeDocument/2006/relationships/font" Target="fonts/PTSans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PT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b7dcc15c7_4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ab7dcc15c7_4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b7dcc15c7_4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ab7dcc15c7_4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b7dcc15c7_4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ab7dcc15c7_4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b7dcc15c7_4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ab7dcc15c7_4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b7dcc15c7_4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ab7dcc15c7_4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b7dcc15c7_4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ab7dcc15c7_4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b7dcc15c7_4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ab7dcc15c7_4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b7dcc15c7_4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ab7dcc15c7_4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b7dcc15c7_4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ab7dcc15c7_4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b7dcc15c7_4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ab7dcc15c7_4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b7dcc15c7_4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ab7dcc15c7_4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b7dcc15c7_4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ab7dcc15c7_4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b7dcc15c7_4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ab7dcc15c7_4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b7dcc15c7_4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ab7dcc15c7_4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b7dcc15c7_4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ab7dcc15c7_4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b7dcc15c7_4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ab7dcc15c7_4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b7dcc15c7_4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ab7dcc15c7_4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b7dcc15c7_4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ab7dcc15c7_4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b7dcc15c7_4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ab7dcc15c7_4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b7dcc15c7_4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ab7dcc15c7_4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b7dcc15c7_4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ab7dcc15c7_4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b7dcc15c7_4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2ab7dcc15c7_4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b7dcc15c7_4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ab7dcc15c7_4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b7dcc15c7_4_3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ab7dcc15c7_4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b7dcc15c7_4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2ab7dcc15c7_4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b7dcc15c7_4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ab7dcc15c7_4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b7dcc15c7_4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ab7dcc15c7_4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b7dcc15c7_4_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ab7dcc15c7_4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b7dcc15c7_4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ab7dcc15c7_4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b7dcc15c7_4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ab7dcc15c7_4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ab7dcc15c7_4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2ab7dcc15c7_4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b7dcc15c7_4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ab7dcc15c7_4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b7dcc15c7_4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ab7dcc15c7_4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b7dcc15c7_4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ab7dcc15c7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b7dcc15c7_4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ab7dcc15c7_4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b7dcc15c7_4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ab7dcc15c7_4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b7dcc15c7_4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ab7dcc15c7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1506650"/>
            <a:ext cx="66516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3449750"/>
            <a:ext cx="3926400" cy="41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2" type="title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" name="Google Shape;59;p15"/>
          <p:cNvSpPr txBox="1"/>
          <p:nvPr>
            <p:ph idx="3" type="title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15"/>
          <p:cNvSpPr txBox="1"/>
          <p:nvPr>
            <p:ph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5" type="title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5"/>
          <p:cNvSpPr txBox="1"/>
          <p:nvPr>
            <p:ph idx="6" type="title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5"/>
          <p:cNvSpPr txBox="1"/>
          <p:nvPr>
            <p:ph idx="7" type="title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8" type="subTitle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9" type="subTitle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3" type="subTitle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4" type="subTitle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5" type="subTitle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0" name="Google Shape;70;p15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71" name="Google Shape;71;p15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75" name="Google Shape;75;p15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6" name="Google Shape;76;p1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858063" y="2350044"/>
            <a:ext cx="3572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6"/>
          <p:cNvSpPr txBox="1"/>
          <p:nvPr>
            <p:ph idx="2" type="title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6"/>
          <p:cNvSpPr/>
          <p:nvPr>
            <p:ph idx="3" type="pic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1" name="Google Shape;81;p16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82" name="Google Shape;82;p16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2" type="subTitle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3" type="subTitle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4" type="subTitle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5" name="Google Shape;95;p17"/>
          <p:cNvGrpSpPr/>
          <p:nvPr/>
        </p:nvGrpSpPr>
        <p:grpSpPr>
          <a:xfrm>
            <a:off x="0" y="4661988"/>
            <a:ext cx="9144000" cy="481512"/>
            <a:chOff x="0" y="4661988"/>
            <a:chExt cx="9144000" cy="481512"/>
          </a:xfrm>
        </p:grpSpPr>
        <p:sp>
          <p:nvSpPr>
            <p:cNvPr id="96" name="Google Shape;96;p17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" name="Google Shape;99;p17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713225" y="2785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subTitle"/>
          </p:nvPr>
        </p:nvSpPr>
        <p:spPr>
          <a:xfrm>
            <a:off x="3231361" y="2785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3" type="subTitle"/>
          </p:nvPr>
        </p:nvSpPr>
        <p:spPr>
          <a:xfrm>
            <a:off x="5749496" y="2785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713225" y="2202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3231357" y="2202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6" type="subTitle"/>
          </p:nvPr>
        </p:nvSpPr>
        <p:spPr>
          <a:xfrm>
            <a:off x="5749488" y="2202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8" name="Google Shape;108;p18"/>
          <p:cNvGrpSpPr/>
          <p:nvPr/>
        </p:nvGrpSpPr>
        <p:grpSpPr>
          <a:xfrm>
            <a:off x="8795925" y="2411700"/>
            <a:ext cx="364500" cy="2731800"/>
            <a:chOff x="8795925" y="2411700"/>
            <a:chExt cx="364500" cy="2731800"/>
          </a:xfrm>
        </p:grpSpPr>
        <p:sp>
          <p:nvSpPr>
            <p:cNvPr id="109" name="Google Shape;109;p18"/>
            <p:cNvSpPr/>
            <p:nvPr/>
          </p:nvSpPr>
          <p:spPr>
            <a:xfrm flipH="1" rot="10800000">
              <a:off x="8795925" y="4286400"/>
              <a:ext cx="3645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 rot="10800000">
              <a:off x="8795925" y="3429300"/>
              <a:ext cx="3645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flipH="1" rot="10800000">
              <a:off x="8795925" y="2572200"/>
              <a:ext cx="3645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8795925" y="2411700"/>
              <a:ext cx="364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" name="Google Shape;113;p1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2" type="title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4" type="title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5" type="subTitle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21" name="Google Shape;121;p19"/>
          <p:cNvGrpSpPr/>
          <p:nvPr/>
        </p:nvGrpSpPr>
        <p:grpSpPr>
          <a:xfrm>
            <a:off x="3847050" y="378431"/>
            <a:ext cx="1449900" cy="4386057"/>
            <a:chOff x="3847050" y="378431"/>
            <a:chExt cx="1449900" cy="4386057"/>
          </a:xfrm>
        </p:grpSpPr>
        <p:sp>
          <p:nvSpPr>
            <p:cNvPr id="122" name="Google Shape;122;p19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6" name="Google Shape;126;p20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127" name="Google Shape;127;p20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128" name="Google Shape;128;p20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" name="Google Shape;131;p20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2" name="Google Shape;132;p20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6" name="Google Shape;136;p21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137" name="Google Shape;137;p21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" name="Google Shape;140;p21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4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47" name="Google Shape;147;p24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156" name="Google Shape;156;p25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1" name="Google Shape;161;p2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2" type="title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4" type="title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5" type="subTitle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69" name="Google Shape;169;p26"/>
          <p:cNvGrpSpPr/>
          <p:nvPr/>
        </p:nvGrpSpPr>
        <p:grpSpPr>
          <a:xfrm>
            <a:off x="3847050" y="378431"/>
            <a:ext cx="1449900" cy="4386057"/>
            <a:chOff x="3847050" y="378431"/>
            <a:chExt cx="1449900" cy="4386057"/>
          </a:xfrm>
        </p:grpSpPr>
        <p:sp>
          <p:nvSpPr>
            <p:cNvPr id="170" name="Google Shape;170;p26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7468800" y="2138"/>
            <a:ext cx="1675200" cy="5139225"/>
            <a:chOff x="7468800" y="0"/>
            <a:chExt cx="1675200" cy="5139225"/>
          </a:xfrm>
        </p:grpSpPr>
        <p:grpSp>
          <p:nvGrpSpPr>
            <p:cNvPr id="177" name="Google Shape;177;p27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178" name="Google Shape;178;p27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 flipH="1" rot="10800000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 flipH="1" rot="10800000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 flipH="1" rot="10800000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84" name="Google Shape;184;p27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5" name="Google Shape;185;p27"/>
          <p:cNvSpPr txBox="1"/>
          <p:nvPr>
            <p:ph type="ctrTitle"/>
          </p:nvPr>
        </p:nvSpPr>
        <p:spPr>
          <a:xfrm>
            <a:off x="713225" y="1303995"/>
            <a:ext cx="6651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/>
              <a:t>Sales Data Analysis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783250" y="2290392"/>
            <a:ext cx="1117500" cy="41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"/>
              <a:t>Group 22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713225" y="77301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5256897" y="2350044"/>
            <a:ext cx="3572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"/>
              <a:t>Designing System</a:t>
            </a:r>
            <a:endParaRPr/>
          </a:p>
        </p:txBody>
      </p:sp>
      <p:sp>
        <p:nvSpPr>
          <p:cNvPr id="260" name="Google Shape;260;p36"/>
          <p:cNvSpPr txBox="1"/>
          <p:nvPr>
            <p:ph idx="2" type="title"/>
          </p:nvPr>
        </p:nvSpPr>
        <p:spPr>
          <a:xfrm>
            <a:off x="5362268" y="924863"/>
            <a:ext cx="95400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"/>
              <a:t>04</a:t>
            </a:r>
            <a:endParaRPr/>
          </a:p>
        </p:txBody>
      </p:sp>
      <p:pic>
        <p:nvPicPr>
          <p:cNvPr id="261" name="Google Shape;261;p3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4709" r="4701" t="0"/>
          <a:stretch/>
        </p:blipFill>
        <p:spPr>
          <a:xfrm>
            <a:off x="1113818" y="539500"/>
            <a:ext cx="3681920" cy="40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/>
          <p:nvPr/>
        </p:nvSpPr>
        <p:spPr>
          <a:xfrm>
            <a:off x="5362267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Data Preprocessing</a:t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720000" y="1483901"/>
            <a:ext cx="77040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Before conducting data analysis, it is essential to check for missing and duplicated data and handle them. 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Raleway Medium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is no value returned for duplicated values and missing values.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720000" y="1112200"/>
            <a:ext cx="5996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Checking for missing and duplicated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38"/>
          <p:cNvGraphicFramePr/>
          <p:nvPr/>
        </p:nvGraphicFramePr>
        <p:xfrm>
          <a:off x="719998" y="237440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{FBE207B2-2408-4863-B646-AB7D4BB73D18}</a:tableStyleId>
              </a:tblPr>
              <a:tblGrid>
                <a:gridCol w="233575"/>
                <a:gridCol w="1562100"/>
                <a:gridCol w="692775"/>
                <a:gridCol w="1042950"/>
                <a:gridCol w="1231875"/>
                <a:gridCol w="1291775"/>
                <a:gridCol w="1820325"/>
              </a:tblGrid>
              <a:tr h="27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feature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dtype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total_count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unique_count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missing_count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missing_percentage</a:t>
                      </a:r>
                      <a:endParaRPr sz="1400" u="none" cap="none" strike="noStrike"/>
                    </a:p>
                  </a:txBody>
                  <a:tcPr marT="39325" marB="39325" marR="78625" marL="7862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invoice_no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customer_id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gender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3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age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int64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52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4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category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8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5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quantity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int64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5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6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price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float64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40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payment_method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3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8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invoice_date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797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  <a:tr h="2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shopping_mall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99457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0.00</a:t>
                      </a:r>
                      <a:endParaRPr sz="1400" u="none" cap="none" strike="noStrike"/>
                    </a:p>
                  </a:txBody>
                  <a:tcPr marT="21850" marB="21850" marR="43675" marL="43675" anchor="ctr"/>
                </a:tc>
              </a:tr>
            </a:tbl>
          </a:graphicData>
        </a:graphic>
      </p:graphicFrame>
      <p:sp>
        <p:nvSpPr>
          <p:cNvPr id="275" name="Google Shape;275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Data Preprocessing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720000" y="1428925"/>
            <a:ext cx="7704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Before conducting data analysis, it is essential to check for missing and duplicated data and handle them. 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Raleway Medium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is no value returned for duplicated values and missing values.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720000" y="1112200"/>
            <a:ext cx="5996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Checking for missing and duplicated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Data Preprocessing</a:t>
            </a:r>
            <a:endParaRPr/>
          </a:p>
        </p:txBody>
      </p:sp>
      <p:sp>
        <p:nvSpPr>
          <p:cNvPr id="283" name="Google Shape;283;p39"/>
          <p:cNvSpPr txBox="1"/>
          <p:nvPr>
            <p:ph idx="2" type="subTitle"/>
          </p:nvPr>
        </p:nvSpPr>
        <p:spPr>
          <a:xfrm>
            <a:off x="720000" y="1418725"/>
            <a:ext cx="74886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400"/>
              <a:t>The data type of "invoice_date" is incorrect. We’re going to change the data type of this variable to datetime format.</a:t>
            </a:r>
            <a:endParaRPr sz="14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400"/>
              <a:t>No missing data is present.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400"/>
              <a:t>There are no unusual expressions such as ? - */ . null, minus price,age,quantity etc.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400"/>
              <a:t>Each customer is unique, it means that each customer have visited the shopping mall only once.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400"/>
              <a:t>ach invoice is unique, reflecting the purchase of only one product per invoice.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Font typeface="Arial"/>
              <a:buChar char="•"/>
            </a:pPr>
            <a:r>
              <a:rPr lang="vi" sz="1400"/>
              <a:t>"invoice_no" and "customer_id" serve as indexes and represent each row, but we already have index in this case so we can drop it.</a:t>
            </a:r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720000" y="1112200"/>
            <a:ext cx="5996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Change data type</a:t>
            </a:r>
            <a:endParaRPr b="0" i="0" sz="1800" u="none" cap="none" strike="noStrike">
              <a:solidFill>
                <a:srgbClr val="0E1D35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720000" y="539500"/>
            <a:ext cx="82045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290" name="Google Shape;290;p40"/>
          <p:cNvSpPr txBox="1"/>
          <p:nvPr>
            <p:ph idx="2" type="subTitle"/>
          </p:nvPr>
        </p:nvSpPr>
        <p:spPr>
          <a:xfrm>
            <a:off x="720000" y="1484925"/>
            <a:ext cx="67662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vi" sz="1500"/>
              <a:t>What is the distribution of shopping based on gender?</a:t>
            </a:r>
            <a:endParaRPr sz="13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vi" sz="1500"/>
              <a:t>Which gender has the higher number of product sales?</a:t>
            </a:r>
            <a:endParaRPr sz="13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vi" sz="1500"/>
              <a:t>Which gender contributed more to the overall revenue?</a:t>
            </a:r>
            <a:endParaRPr sz="15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AutoNum type="arabicPeriod"/>
            </a:pPr>
            <a:r>
              <a:rPr lang="vi" sz="1500"/>
              <a:t>Distribution of purchase categories relative to other columns?</a:t>
            </a:r>
            <a:endParaRPr sz="1500"/>
          </a:p>
        </p:txBody>
      </p:sp>
      <p:sp>
        <p:nvSpPr>
          <p:cNvPr id="291" name="Google Shape;291;p40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Gender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Gender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8058" l="6086" r="1333" t="3554"/>
          <a:stretch/>
        </p:blipFill>
        <p:spPr>
          <a:xfrm>
            <a:off x="1122450" y="2176925"/>
            <a:ext cx="6919873" cy="2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730400" y="1483800"/>
            <a:ext cx="7704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 have generated more revenue from women.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 have sold more products to women.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Gender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64" y="2076874"/>
            <a:ext cx="5546676" cy="296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/>
        </p:nvSpPr>
        <p:spPr>
          <a:xfrm>
            <a:off x="720013" y="1483800"/>
            <a:ext cx="77040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On average, revenue per product indicates that men generate slightly more revenue than women.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13" name="Google Shape;313;p43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Gender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720000" y="1598800"/>
            <a:ext cx="38520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ratio of products sold to women, when analyzed by category and gender, seems consistent with the ratio of products sold to men.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all categories, women have bought 1.5 times more products than men.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625" y="1214875"/>
            <a:ext cx="3738425" cy="3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Age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720000" y="1511643"/>
            <a:ext cx="7443763" cy="1721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What is the distribution of shopping based on age?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Which age category has the highest number of product sales?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Which age category contributed more to the overall revenue?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How do the purchase categories distribute concerning other columns?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28" name="Google Shape;328;p45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Age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720000" y="1511643"/>
            <a:ext cx="2601101" cy="2519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Raleway Medium"/>
              <a:buNone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Based on the data, the middle age group experienced the highest quantity of products sold, whereas young people had the lowest quantity of products sold.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1100" y="1388854"/>
            <a:ext cx="5632701" cy="309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Table of contents</a:t>
            </a:r>
            <a:endParaRPr/>
          </a:p>
        </p:txBody>
      </p:sp>
      <p:sp>
        <p:nvSpPr>
          <p:cNvPr id="193" name="Google Shape;193;p28"/>
          <p:cNvSpPr txBox="1"/>
          <p:nvPr>
            <p:ph idx="2" type="title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01</a:t>
            </a:r>
            <a:endParaRPr/>
          </a:p>
        </p:txBody>
      </p:sp>
      <p:sp>
        <p:nvSpPr>
          <p:cNvPr id="194" name="Google Shape;194;p28"/>
          <p:cNvSpPr txBox="1"/>
          <p:nvPr>
            <p:ph idx="3" type="title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04</a:t>
            </a:r>
            <a:endParaRPr/>
          </a:p>
        </p:txBody>
      </p:sp>
      <p:sp>
        <p:nvSpPr>
          <p:cNvPr id="195" name="Google Shape;195;p28"/>
          <p:cNvSpPr txBox="1"/>
          <p:nvPr>
            <p:ph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02</a:t>
            </a:r>
            <a:endParaRPr/>
          </a:p>
        </p:txBody>
      </p:sp>
      <p:sp>
        <p:nvSpPr>
          <p:cNvPr id="196" name="Google Shape;196;p28"/>
          <p:cNvSpPr txBox="1"/>
          <p:nvPr>
            <p:ph idx="5" type="title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05</a:t>
            </a:r>
            <a:endParaRPr/>
          </a:p>
        </p:txBody>
      </p:sp>
      <p:sp>
        <p:nvSpPr>
          <p:cNvPr id="197" name="Google Shape;197;p28"/>
          <p:cNvSpPr txBox="1"/>
          <p:nvPr>
            <p:ph idx="6" type="title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03</a:t>
            </a:r>
            <a:endParaRPr/>
          </a:p>
        </p:txBody>
      </p:sp>
      <p:sp>
        <p:nvSpPr>
          <p:cNvPr id="198" name="Google Shape;198;p28"/>
          <p:cNvSpPr txBox="1"/>
          <p:nvPr>
            <p:ph idx="7" type="title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06</a:t>
            </a:r>
            <a:endParaRPr/>
          </a:p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1607100" y="1615672"/>
            <a:ext cx="2731538" cy="73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200" name="Google Shape;200;p28"/>
          <p:cNvSpPr txBox="1"/>
          <p:nvPr>
            <p:ph idx="8" type="subTitle"/>
          </p:nvPr>
        </p:nvSpPr>
        <p:spPr>
          <a:xfrm>
            <a:off x="1607100" y="2706034"/>
            <a:ext cx="2532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"/>
              <a:t>Problem Description</a:t>
            </a:r>
            <a:endParaRPr/>
          </a:p>
        </p:txBody>
      </p:sp>
      <p:sp>
        <p:nvSpPr>
          <p:cNvPr id="201" name="Google Shape;201;p28"/>
          <p:cNvSpPr txBox="1"/>
          <p:nvPr>
            <p:ph idx="9" type="subTitle"/>
          </p:nvPr>
        </p:nvSpPr>
        <p:spPr>
          <a:xfrm>
            <a:off x="1607100" y="3796397"/>
            <a:ext cx="2532000" cy="73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"/>
              <a:t>Dataset</a:t>
            </a:r>
            <a:endParaRPr/>
          </a:p>
        </p:txBody>
      </p:sp>
      <p:sp>
        <p:nvSpPr>
          <p:cNvPr id="202" name="Google Shape;202;p28"/>
          <p:cNvSpPr txBox="1"/>
          <p:nvPr>
            <p:ph idx="13" type="subTitle"/>
          </p:nvPr>
        </p:nvSpPr>
        <p:spPr>
          <a:xfrm>
            <a:off x="5459100" y="1615671"/>
            <a:ext cx="2532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"/>
              <a:t>Designing System</a:t>
            </a:r>
            <a:endParaRPr/>
          </a:p>
        </p:txBody>
      </p:sp>
      <p:sp>
        <p:nvSpPr>
          <p:cNvPr id="203" name="Google Shape;203;p28"/>
          <p:cNvSpPr txBox="1"/>
          <p:nvPr>
            <p:ph idx="14" type="subTitle"/>
          </p:nvPr>
        </p:nvSpPr>
        <p:spPr>
          <a:xfrm>
            <a:off x="5459100" y="2706035"/>
            <a:ext cx="2532000" cy="73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"/>
              <a:t>Achievements</a:t>
            </a:r>
            <a:endParaRPr/>
          </a:p>
        </p:txBody>
      </p:sp>
      <p:sp>
        <p:nvSpPr>
          <p:cNvPr id="204" name="Google Shape;204;p28"/>
          <p:cNvSpPr txBox="1"/>
          <p:nvPr>
            <p:ph idx="15" type="subTitle"/>
          </p:nvPr>
        </p:nvSpPr>
        <p:spPr>
          <a:xfrm>
            <a:off x="5459099" y="3796397"/>
            <a:ext cx="2722875" cy="73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Age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720000" y="1511643"/>
            <a:ext cx="2659622" cy="2014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Raleway Medium"/>
              <a:buNone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Average spending is the same and has not changed according to any age category.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522" y="1420975"/>
            <a:ext cx="5659278" cy="31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44" name="Google Shape;344;p47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Age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720000" y="1422075"/>
            <a:ext cx="34368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Middle-aged individuals have purchased an equivalent quantity of products as elderly individuals.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all categories, middle-aged individuals purchased 1.5 times more products than young people.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150" y="1422075"/>
            <a:ext cx="3488875" cy="36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52" name="Google Shape;352;p48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Payment Method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719999" y="1533594"/>
            <a:ext cx="7268199" cy="873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Does the payment method have a relation with other columns?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How is the distribution of the payment method?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59" name="Google Shape;359;p49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Payment Method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719999" y="1483805"/>
            <a:ext cx="7494971" cy="653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Raleway Medium"/>
              <a:buNone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terms of payment distribution, cash payments contribute the highest revenue and sales volume, followed by credit card payments, and finally, debit card payments.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764" y="2137456"/>
            <a:ext cx="5991439" cy="289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67" name="Google Shape;367;p50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Payment Method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720000" y="1483800"/>
            <a:ext cx="7093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Raleway Medium"/>
              <a:buNone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appears to be no correlation between the </a:t>
            </a:r>
            <a:r>
              <a:rPr b="1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age_group </a:t>
            </a: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variable and </a:t>
            </a:r>
            <a:r>
              <a:rPr b="1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chosen payment method</a:t>
            </a: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2415375"/>
            <a:ext cx="7692825" cy="26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75" name="Google Shape;375;p51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Payment Method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719999" y="1483805"/>
            <a:ext cx="3303361" cy="1178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Raleway Medium"/>
              <a:buNone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Across all product categories, the volume of cash payments is 2.2 times greater than payments made with a bank card.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51"/>
          <p:cNvGraphicFramePr/>
          <p:nvPr/>
        </p:nvGraphicFramePr>
        <p:xfrm>
          <a:off x="4023360" y="257175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{FBE207B2-2408-4863-B646-AB7D4BB73D18}</a:tableStyleId>
              </a:tblPr>
              <a:tblGrid>
                <a:gridCol w="208825"/>
                <a:gridCol w="2155700"/>
                <a:gridCol w="21557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Category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Cash/Card ratio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Books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2.21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Clothing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2.20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Cosmetics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2.15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3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Food &amp; Beverage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2.21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4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Shoes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2.25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5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Souvenir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2.11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6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Technology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2.25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7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Toys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2.33</a:t>
                      </a:r>
                      <a:endParaRPr sz="1400" u="none" cap="none" strike="noStrike"/>
                    </a:p>
                  </a:txBody>
                  <a:tcPr marT="25400" marB="254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83" name="Google Shape;383;p52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Date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2"/>
          <p:cNvSpPr txBox="1"/>
          <p:nvPr/>
        </p:nvSpPr>
        <p:spPr>
          <a:xfrm>
            <a:off x="719999" y="1483805"/>
            <a:ext cx="6748819" cy="371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annual discrepancy remains constant, with a daily difference of 100 TL, a monthly difference of 60 TL, and a weekly difference of 40 TL.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200" y="2061226"/>
            <a:ext cx="5095600" cy="29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Date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720000" y="1483805"/>
            <a:ext cx="6748819" cy="668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annual discrepancy remains constant, with a daily difference of 100 TL, a monthly difference of 60 TL, and a weekly difference of 40 TL.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683" y="2070005"/>
            <a:ext cx="4892634" cy="29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</a:t>
            </a:r>
            <a:endParaRPr/>
          </a:p>
        </p:txBody>
      </p:sp>
      <p:sp>
        <p:nvSpPr>
          <p:cNvPr id="399" name="Google Shape;399;p54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Date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720000" y="1483805"/>
            <a:ext cx="6748819" cy="668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annual discrepancy remains constant, with a daily difference of 100 TL, a monthly difference of 60 TL, and a weekly difference of 40 TL.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683" y="2101793"/>
            <a:ext cx="4892634" cy="293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Exploratory Data Analysis </a:t>
            </a:r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Date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720000" y="1483805"/>
            <a:ext cx="6748819" cy="668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annual discrepancy remains constant, with a daily difference of 100 TL, a monthly difference of 60 TL, and a weekly difference of 40 TL.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683" y="2106962"/>
            <a:ext cx="4892634" cy="292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5256897" y="2350044"/>
            <a:ext cx="3572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210" name="Google Shape;210;p29"/>
          <p:cNvSpPr txBox="1"/>
          <p:nvPr>
            <p:ph idx="2" type="title"/>
          </p:nvPr>
        </p:nvSpPr>
        <p:spPr>
          <a:xfrm>
            <a:off x="5362268" y="924863"/>
            <a:ext cx="95400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"/>
              <a:t>01</a:t>
            </a:r>
            <a:endParaRPr/>
          </a:p>
        </p:txBody>
      </p:sp>
      <p:pic>
        <p:nvPicPr>
          <p:cNvPr id="211" name="Google Shape;211;p2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4709" r="4701" t="0"/>
          <a:stretch/>
        </p:blipFill>
        <p:spPr>
          <a:xfrm>
            <a:off x="1113818" y="539500"/>
            <a:ext cx="3681920" cy="40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/>
          <p:nvPr/>
        </p:nvSpPr>
        <p:spPr>
          <a:xfrm>
            <a:off x="5362267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>
            <p:ph type="title"/>
          </p:nvPr>
        </p:nvSpPr>
        <p:spPr>
          <a:xfrm>
            <a:off x="5256897" y="2350044"/>
            <a:ext cx="3796616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"/>
              <a:t>Achievements</a:t>
            </a:r>
            <a:endParaRPr/>
          </a:p>
        </p:txBody>
      </p:sp>
      <p:sp>
        <p:nvSpPr>
          <p:cNvPr id="415" name="Google Shape;415;p56"/>
          <p:cNvSpPr txBox="1"/>
          <p:nvPr>
            <p:ph idx="2" type="title"/>
          </p:nvPr>
        </p:nvSpPr>
        <p:spPr>
          <a:xfrm>
            <a:off x="5362268" y="924863"/>
            <a:ext cx="95400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"/>
              <a:t>05</a:t>
            </a:r>
            <a:endParaRPr/>
          </a:p>
        </p:txBody>
      </p:sp>
      <p:pic>
        <p:nvPicPr>
          <p:cNvPr id="416" name="Google Shape;416;p5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4709" r="4701" t="0"/>
          <a:stretch/>
        </p:blipFill>
        <p:spPr>
          <a:xfrm>
            <a:off x="1113818" y="539500"/>
            <a:ext cx="3681920" cy="40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6"/>
          <p:cNvSpPr/>
          <p:nvPr/>
        </p:nvSpPr>
        <p:spPr>
          <a:xfrm>
            <a:off x="5362267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Insights</a:t>
            </a:r>
            <a:endParaRPr/>
          </a:p>
        </p:txBody>
      </p:sp>
      <p:sp>
        <p:nvSpPr>
          <p:cNvPr id="423" name="Google Shape;423;p57"/>
          <p:cNvSpPr txBox="1"/>
          <p:nvPr/>
        </p:nvSpPr>
        <p:spPr>
          <a:xfrm>
            <a:off x="720000" y="1167205"/>
            <a:ext cx="8102132" cy="3505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rgbClr val="151D2E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Key demographics:</a:t>
            </a:r>
            <a:endParaRPr/>
          </a:p>
          <a:p>
            <a:pPr indent="-285749" lvl="8" marL="57308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Gender Distribution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We generate more revenue from women, and they also purchase more products than men. However, the average revenue per product is slightly higher for men.</a:t>
            </a:r>
            <a:endParaRPr/>
          </a:p>
          <a:p>
            <a:pPr indent="-285749" lvl="3" marL="57308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Age Distribution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The highest quantity of products sold is within the middle age group, while young people contribute the least to the overall sales volume. Moreover, middle-aged individuals consistently purchase 1.5 times more products across all categories compared to young people.</a:t>
            </a:r>
            <a:endParaRPr/>
          </a:p>
          <a:p>
            <a:pPr indent="-285750" lvl="3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rgbClr val="151D2E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Purchasing Patterns:</a:t>
            </a:r>
            <a:endParaRPr/>
          </a:p>
          <a:p>
            <a:pPr indent="-285749" lvl="4" marL="57308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Monthly Revenue Peaks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The periods generating the most average revenue are mid-month (around days 15 and 16) and end of the month (around day 28).</a:t>
            </a:r>
            <a:endParaRPr/>
          </a:p>
          <a:p>
            <a:pPr indent="-285749" lvl="4" marL="573088" marR="0" rtl="0" algn="l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Category Revenue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The highest revenue is observed in the categories of technology, clothing, and shoes.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Insights</a:t>
            </a:r>
            <a:endParaRPr/>
          </a:p>
        </p:txBody>
      </p:sp>
      <p:sp>
        <p:nvSpPr>
          <p:cNvPr id="429" name="Google Shape;429;p58"/>
          <p:cNvSpPr txBox="1"/>
          <p:nvPr/>
        </p:nvSpPr>
        <p:spPr>
          <a:xfrm>
            <a:off x="720000" y="1167205"/>
            <a:ext cx="8102132" cy="3436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rgbClr val="151D2E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Product Sales Ratios:</a:t>
            </a:r>
            <a:endParaRPr/>
          </a:p>
          <a:p>
            <a:pPr indent="-285749" lvl="8" marL="57308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Gender-Based Product Sales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Although the ratio of products sold to women compared to men seems consistent across categories, women have purchased 1.5 times more products than men in all categories.</a:t>
            </a:r>
            <a:endParaRPr/>
          </a:p>
          <a:p>
            <a:pPr indent="-285749" lvl="8" marL="57308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Age-Based Product Sales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Middle-aged individuals consistently buy 1.5 times more products in all categories compared to young people.</a:t>
            </a:r>
            <a:endParaRPr/>
          </a:p>
          <a:p>
            <a:pPr indent="-285750" lvl="3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rgbClr val="151D2E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Payment Methods:</a:t>
            </a:r>
            <a:endParaRPr/>
          </a:p>
          <a:p>
            <a:pPr indent="-285749" lvl="4" marL="57308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Payment Method Distribution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Cash payments contribute the highest revenue and sales volume, followed by credit card payments and debit card payments.</a:t>
            </a:r>
            <a:endParaRPr/>
          </a:p>
          <a:p>
            <a:pPr indent="-285749" lvl="4" marL="573088" marR="0" rtl="0" algn="l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Age Group and Payment Method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No significant relationship is observed between the age group variable and the chosen payment method.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>
          <a:xfrm>
            <a:off x="719999" y="539500"/>
            <a:ext cx="8233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Insights</a:t>
            </a:r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720000" y="1167205"/>
            <a:ext cx="8102132" cy="3436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400" u="none" cap="none" strike="noStrike">
                <a:solidFill>
                  <a:srgbClr val="151D2E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Customer Value Segmentation:</a:t>
            </a:r>
            <a:endParaRPr/>
          </a:p>
          <a:p>
            <a:pPr indent="-285749" lvl="8" marL="57308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Most Valuable Customers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Middle-aged women emerge as the most valuable customers, consistently contributing higher revenue.</a:t>
            </a:r>
            <a:endParaRPr/>
          </a:p>
          <a:p>
            <a:pPr indent="-285749" lvl="8" marL="573088" marR="0" rtl="0" algn="l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Least Valuable Customers</a:t>
            </a:r>
            <a:r>
              <a:rPr b="0" i="0" lang="vi" sz="1400" u="none" cap="none" strike="noStrike">
                <a:solidFill>
                  <a:srgbClr val="151D2E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Conversely, young men appear to be the least valuable customers, contributing less to overall sales.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719999" y="539500"/>
            <a:ext cx="823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Strategic Recommendations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1" name="Google Shape;441;p60"/>
          <p:cNvSpPr txBox="1"/>
          <p:nvPr/>
        </p:nvSpPr>
        <p:spPr>
          <a:xfrm>
            <a:off x="720000" y="1167206"/>
            <a:ext cx="81021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Targeted Campaigns for Middle-Aged Women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Young Men Engagement Campaigns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Loyalty Program Enhancements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Payment Method Promotion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Communication of Consistent Pricing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Referral Program for Women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/>
          <p:nvPr>
            <p:ph type="title"/>
          </p:nvPr>
        </p:nvSpPr>
        <p:spPr>
          <a:xfrm>
            <a:off x="5256897" y="2350044"/>
            <a:ext cx="3534678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"/>
              <a:t>Conclusion</a:t>
            </a:r>
            <a:endParaRPr/>
          </a:p>
        </p:txBody>
      </p:sp>
      <p:sp>
        <p:nvSpPr>
          <p:cNvPr id="447" name="Google Shape;447;p61"/>
          <p:cNvSpPr txBox="1"/>
          <p:nvPr>
            <p:ph idx="2" type="title"/>
          </p:nvPr>
        </p:nvSpPr>
        <p:spPr>
          <a:xfrm>
            <a:off x="5362268" y="924863"/>
            <a:ext cx="99567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"/>
              <a:t>06</a:t>
            </a:r>
            <a:endParaRPr/>
          </a:p>
        </p:txBody>
      </p:sp>
      <p:pic>
        <p:nvPicPr>
          <p:cNvPr id="448" name="Google Shape;448;p6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4709" r="4701" t="0"/>
          <a:stretch/>
        </p:blipFill>
        <p:spPr>
          <a:xfrm>
            <a:off x="1113818" y="539500"/>
            <a:ext cx="3681920" cy="40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1"/>
          <p:cNvSpPr/>
          <p:nvPr/>
        </p:nvSpPr>
        <p:spPr>
          <a:xfrm>
            <a:off x="5362267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719999" y="539500"/>
            <a:ext cx="823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55" name="Google Shape;455;p62"/>
          <p:cNvSpPr txBox="1"/>
          <p:nvPr/>
        </p:nvSpPr>
        <p:spPr>
          <a:xfrm>
            <a:off x="720000" y="1167206"/>
            <a:ext cx="81021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are much more that can be done such as customer segmentation to define segments customer and adjust our strategies accordingly. 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 originally planned to conduct RFM (Recency, Frequency, Monetary) Analysis.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RFM helps create segments of ’important customers’. Those customers are the ones most likely to have the highest return on marketing investments. 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Specifically, the analysis can help improve targeting, reduce costs, and increase return on advertising investments. 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Raleway Medium"/>
              <a:buChar char="•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However, this could not be done due to our data having only 1 customer per invoice, making the frequency of each customer being 1. This makes our RFM misleading since we cannot correctly define customers that are ’important’.</a:t>
            </a:r>
            <a:endParaRPr b="0" i="0" sz="16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/>
          <p:nvPr>
            <p:ph idx="2" type="title"/>
          </p:nvPr>
        </p:nvSpPr>
        <p:spPr>
          <a:xfrm>
            <a:off x="1199700" y="662691"/>
            <a:ext cx="6744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"/>
              <a:t>Thank you for listening!</a:t>
            </a:r>
            <a:endParaRPr/>
          </a:p>
        </p:txBody>
      </p:sp>
      <p:grpSp>
        <p:nvGrpSpPr>
          <p:cNvPr id="461" name="Google Shape;461;p63"/>
          <p:cNvGrpSpPr/>
          <p:nvPr/>
        </p:nvGrpSpPr>
        <p:grpSpPr>
          <a:xfrm>
            <a:off x="0" y="0"/>
            <a:ext cx="1199700" cy="5149225"/>
            <a:chOff x="0" y="0"/>
            <a:chExt cx="1199700" cy="5149225"/>
          </a:xfrm>
        </p:grpSpPr>
        <p:sp>
          <p:nvSpPr>
            <p:cNvPr id="462" name="Google Shape;462;p63"/>
            <p:cNvSpPr/>
            <p:nvPr/>
          </p:nvSpPr>
          <p:spPr>
            <a:xfrm>
              <a:off x="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3" name="Google Shape;463;p63"/>
            <p:cNvSpPr/>
            <p:nvPr/>
          </p:nvSpPr>
          <p:spPr>
            <a:xfrm>
              <a:off x="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4" name="Google Shape;464;p63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5" name="Google Shape;465;p63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6" name="Google Shape;466;p63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7" name="Google Shape;467;p63"/>
            <p:cNvSpPr/>
            <p:nvPr/>
          </p:nvSpPr>
          <p:spPr>
            <a:xfrm>
              <a:off x="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8" name="Google Shape;468;p63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9" name="Google Shape;469;p63"/>
          <p:cNvGrpSpPr/>
          <p:nvPr/>
        </p:nvGrpSpPr>
        <p:grpSpPr>
          <a:xfrm>
            <a:off x="7944300" y="0"/>
            <a:ext cx="1199700" cy="5149225"/>
            <a:chOff x="7944300" y="0"/>
            <a:chExt cx="1199700" cy="5149225"/>
          </a:xfrm>
        </p:grpSpPr>
        <p:sp>
          <p:nvSpPr>
            <p:cNvPr id="470" name="Google Shape;470;p63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63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2" name="Google Shape;472;p63"/>
            <p:cNvSpPr/>
            <p:nvPr/>
          </p:nvSpPr>
          <p:spPr>
            <a:xfrm>
              <a:off x="794430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3" name="Google Shape;473;p63"/>
            <p:cNvSpPr/>
            <p:nvPr/>
          </p:nvSpPr>
          <p:spPr>
            <a:xfrm>
              <a:off x="794430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63"/>
            <p:cNvSpPr/>
            <p:nvPr/>
          </p:nvSpPr>
          <p:spPr>
            <a:xfrm>
              <a:off x="794430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5" name="Google Shape;475;p63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p63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7" name="Google Shape;477;p63"/>
          <p:cNvSpPr txBox="1"/>
          <p:nvPr/>
        </p:nvSpPr>
        <p:spPr>
          <a:xfrm>
            <a:off x="1612455" y="1431591"/>
            <a:ext cx="6178234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Team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3"/>
          <p:cNvSpPr txBox="1"/>
          <p:nvPr/>
        </p:nvSpPr>
        <p:spPr>
          <a:xfrm>
            <a:off x="1612455" y="1735431"/>
            <a:ext cx="7268199" cy="1498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Nguyễn Trung Trực 20214936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Lê Trung Kiên 20214907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Nguyễn Thế An 20210006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Đỗ Đình Kiên 20214906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3"/>
          <p:cNvSpPr txBox="1"/>
          <p:nvPr/>
        </p:nvSpPr>
        <p:spPr>
          <a:xfrm>
            <a:off x="1612455" y="3213805"/>
            <a:ext cx="6178234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3"/>
          <p:cNvSpPr txBox="1"/>
          <p:nvPr/>
        </p:nvSpPr>
        <p:spPr>
          <a:xfrm>
            <a:off x="1612456" y="3517645"/>
            <a:ext cx="5919090" cy="10616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Dataset: </a:t>
            </a:r>
            <a:r>
              <a:rPr b="0" i="1" lang="vi" sz="16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https://www.kaggle.com/datasets/mehmettahiraslan/customer-shopping-dataset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218" name="Google Shape;218;p30"/>
          <p:cNvSpPr txBox="1"/>
          <p:nvPr>
            <p:ph idx="2" type="subTitle"/>
          </p:nvPr>
        </p:nvSpPr>
        <p:spPr>
          <a:xfrm>
            <a:off x="719999" y="1112200"/>
            <a:ext cx="8189915" cy="20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600"/>
              <a:t>Data analysts strive to comprehend an organization's data and ensure its accessibility for informed business decision-making.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600"/>
              <a:t>Assume that all the data are purchased from a single shopping mall, and our manager is asking for specific reports and presentations.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Font typeface="Arial"/>
              <a:buChar char="•"/>
            </a:pPr>
            <a:r>
              <a:rPr lang="vi" sz="1600"/>
              <a:t>For instance, this includes monthly income, annual income, sales figures within specific age brackets, and sales amounts categorized by different product categories...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5256897" y="2350044"/>
            <a:ext cx="3572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"/>
              <a:t>Problem Description</a:t>
            </a:r>
            <a:endParaRPr/>
          </a:p>
        </p:txBody>
      </p:sp>
      <p:sp>
        <p:nvSpPr>
          <p:cNvPr id="224" name="Google Shape;224;p31"/>
          <p:cNvSpPr txBox="1"/>
          <p:nvPr>
            <p:ph idx="2" type="title"/>
          </p:nvPr>
        </p:nvSpPr>
        <p:spPr>
          <a:xfrm>
            <a:off x="5362268" y="924863"/>
            <a:ext cx="95400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"/>
              <a:t>02</a:t>
            </a:r>
            <a:endParaRPr/>
          </a:p>
        </p:txBody>
      </p:sp>
      <p:pic>
        <p:nvPicPr>
          <p:cNvPr id="225" name="Google Shape;225;p3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4709" r="4701" t="0"/>
          <a:stretch/>
        </p:blipFill>
        <p:spPr>
          <a:xfrm>
            <a:off x="1113818" y="539500"/>
            <a:ext cx="3681920" cy="40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5362267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Problem Description</a:t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838" y="1230250"/>
            <a:ext cx="5992326" cy="33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5256897" y="2350044"/>
            <a:ext cx="3572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"/>
              <a:t>Dataset</a:t>
            </a:r>
            <a:endParaRPr/>
          </a:p>
        </p:txBody>
      </p:sp>
      <p:sp>
        <p:nvSpPr>
          <p:cNvPr id="238" name="Google Shape;238;p33"/>
          <p:cNvSpPr txBox="1"/>
          <p:nvPr>
            <p:ph idx="2" type="title"/>
          </p:nvPr>
        </p:nvSpPr>
        <p:spPr>
          <a:xfrm>
            <a:off x="5362268" y="924863"/>
            <a:ext cx="95400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"/>
              <a:t>03</a:t>
            </a:r>
            <a:endParaRPr/>
          </a:p>
        </p:txBody>
      </p:sp>
      <p:pic>
        <p:nvPicPr>
          <p:cNvPr id="239" name="Google Shape;239;p3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4709" r="4701" t="0"/>
          <a:stretch/>
        </p:blipFill>
        <p:spPr>
          <a:xfrm>
            <a:off x="1113818" y="539500"/>
            <a:ext cx="3681920" cy="40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/>
          <p:nvPr/>
        </p:nvSpPr>
        <p:spPr>
          <a:xfrm>
            <a:off x="5362267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Dataset </a:t>
            </a:r>
            <a:endParaRPr/>
          </a:p>
        </p:txBody>
      </p:sp>
      <p:sp>
        <p:nvSpPr>
          <p:cNvPr id="246" name="Google Shape;246;p34"/>
          <p:cNvSpPr txBox="1"/>
          <p:nvPr>
            <p:ph idx="2" type="subTitle"/>
          </p:nvPr>
        </p:nvSpPr>
        <p:spPr>
          <a:xfrm>
            <a:off x="720000" y="1228955"/>
            <a:ext cx="7846099" cy="337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600"/>
              <a:t>Our dataset contains shopping information from </a:t>
            </a:r>
            <a:r>
              <a:rPr b="1" lang="vi" sz="1600">
                <a:latin typeface="Raleway"/>
                <a:ea typeface="Raleway"/>
                <a:cs typeface="Raleway"/>
                <a:sym typeface="Raleway"/>
              </a:rPr>
              <a:t>10 different shopping malls</a:t>
            </a:r>
            <a:r>
              <a:rPr lang="vi" sz="1600"/>
              <a:t> between </a:t>
            </a:r>
            <a:r>
              <a:rPr b="1" lang="vi" sz="1600">
                <a:latin typeface="Raleway"/>
                <a:ea typeface="Raleway"/>
                <a:cs typeface="Raleway"/>
                <a:sym typeface="Raleway"/>
              </a:rPr>
              <a:t>2021 and 2023</a:t>
            </a:r>
            <a:r>
              <a:rPr lang="vi" sz="1600"/>
              <a:t>. </a:t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vi" sz="1600"/>
              <a:t>We have gathered data from </a:t>
            </a:r>
            <a:r>
              <a:rPr b="1" lang="vi" sz="1600">
                <a:latin typeface="Raleway"/>
                <a:ea typeface="Raleway"/>
                <a:cs typeface="Raleway"/>
                <a:sym typeface="Raleway"/>
              </a:rPr>
              <a:t>various age groups</a:t>
            </a:r>
            <a:r>
              <a:rPr lang="vi" sz="1600"/>
              <a:t> and </a:t>
            </a:r>
            <a:r>
              <a:rPr b="1" lang="vi" sz="1600">
                <a:latin typeface="Raleway"/>
                <a:ea typeface="Raleway"/>
                <a:cs typeface="Raleway"/>
                <a:sym typeface="Raleway"/>
              </a:rPr>
              <a:t>genders</a:t>
            </a:r>
            <a:r>
              <a:rPr lang="vi" sz="1600"/>
              <a:t> to provide a comprehensive view of </a:t>
            </a:r>
            <a:r>
              <a:rPr b="1" lang="vi" sz="1600">
                <a:latin typeface="Raleway"/>
                <a:ea typeface="Raleway"/>
                <a:cs typeface="Raleway"/>
                <a:sym typeface="Raleway"/>
              </a:rPr>
              <a:t>shopping habits</a:t>
            </a:r>
            <a:r>
              <a:rPr lang="vi" sz="1600"/>
              <a:t> in </a:t>
            </a:r>
            <a:r>
              <a:rPr b="1" lang="vi" sz="1600">
                <a:latin typeface="Raleway"/>
                <a:ea typeface="Raleway"/>
                <a:cs typeface="Raleway"/>
                <a:sym typeface="Raleway"/>
              </a:rPr>
              <a:t>Istanbul</a:t>
            </a:r>
            <a:r>
              <a:rPr lang="vi" sz="1600"/>
              <a:t>. </a:t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Font typeface="Arial"/>
              <a:buChar char="•"/>
            </a:pPr>
            <a:r>
              <a:rPr lang="vi" sz="1600"/>
              <a:t>The dataset includes essential information such as invoice numbers, customer IDs, age, gender, payment methods, product categories, quantity, price, order dates, and shopping mall locations.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"/>
              <a:t>Dataset </a:t>
            </a:r>
            <a:endParaRPr/>
          </a:p>
        </p:txBody>
      </p:sp>
      <p:sp>
        <p:nvSpPr>
          <p:cNvPr id="252" name="Google Shape;252;p35"/>
          <p:cNvSpPr txBox="1"/>
          <p:nvPr>
            <p:ph idx="2" type="subTitle"/>
          </p:nvPr>
        </p:nvSpPr>
        <p:spPr>
          <a:xfrm>
            <a:off x="720000" y="1419148"/>
            <a:ext cx="4283597" cy="3306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vi" sz="1400"/>
              <a:t>invoice_no: </a:t>
            </a:r>
            <a:r>
              <a:rPr lang="vi" sz="1400"/>
              <a:t>Invoice number. Nominal. A combination of the letter 'I' and a 6-digit integer uniquely assigned to each operation.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vi" sz="1400"/>
              <a:t>customer_id: </a:t>
            </a:r>
            <a:r>
              <a:rPr lang="vi" sz="1400"/>
              <a:t>Customer number. Nominal. A combination of the letter 'C' and a 6-digit integer uniquely assigned to each operation.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vi" sz="1400"/>
              <a:t>gender: </a:t>
            </a:r>
            <a:r>
              <a:rPr lang="vi" sz="1400"/>
              <a:t>String variable of the customer's gender.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vi" sz="1400"/>
              <a:t>age: </a:t>
            </a:r>
            <a:r>
              <a:rPr lang="vi" sz="1400"/>
              <a:t>Positive Integer variable of the customers age.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Font typeface="Arial"/>
              <a:buChar char="•"/>
            </a:pPr>
            <a:r>
              <a:rPr b="1" lang="vi" sz="1400"/>
              <a:t>category: </a:t>
            </a:r>
            <a:r>
              <a:rPr lang="vi" sz="1400"/>
              <a:t>String variable of the category of the purchased product.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5182273" y="1419148"/>
            <a:ext cx="3742272" cy="324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quantity: </a:t>
            </a: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quantities of each product (item) per transaction. Numeric.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price: </a:t>
            </a: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Unit price. Numeric. Product price per unit in Turkish Liras (TL).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payment_method: </a:t>
            </a: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String variable of the payment method (cash, credit card or debit card) used for the transaction.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invoice_date: </a:t>
            </a: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Invoice date. The day when a transaction was generated.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shopping_mall: </a:t>
            </a:r>
            <a:r>
              <a:rPr b="0" i="0" lang="vi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String variable of the name of the shopping mall where the transaction was made.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720000" y="1112200"/>
            <a:ext cx="3852000" cy="371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b="0" i="0" lang="vi" sz="1800" u="none" cap="none" strike="noStrike">
                <a:solidFill>
                  <a:srgbClr val="0E1D3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Content Attribute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C3C3C3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