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48" r:id="rId3"/>
    <p:sldMasterId id="2147483658" r:id="rId4"/>
    <p:sldMasterId id="2147483660" r:id="rId5"/>
  </p:sldMasterIdLst>
  <p:notesMasterIdLst>
    <p:notesMasterId r:id="rId11"/>
  </p:notesMasterIdLst>
  <p:handoutMasterIdLst>
    <p:handoutMasterId r:id="rId12"/>
  </p:handoutMasterIdLst>
  <p:sldIdLst>
    <p:sldId id="256" r:id="rId6"/>
    <p:sldId id="261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A"/>
    <a:srgbClr val="4472C4"/>
    <a:srgbClr val="0195F9"/>
    <a:srgbClr val="000000"/>
    <a:srgbClr val="EA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D76F766-8AF6-4FB1-88A8-9DDAF9BE48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0BA0C5-7F8E-4E46-953F-EB828E7C2A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410E-5E75-4BD1-81BF-9ADBC224BFEC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6F77E4-93BC-4A09-89AD-A5425B8F29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11BCC0-AE9F-46C7-AFAE-0FA74BCCBB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BDAC1-D757-4404-ABBD-B213BE8CEC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3997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805F0-BF28-4CEC-BFD1-383C0E0014D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41D9F-4846-4F98-9037-443E1A167D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075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16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C869272C-5417-466E-99D3-F91F1FBA346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8675" y="1255713"/>
            <a:ext cx="5200650" cy="4030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Título</a:t>
            </a:r>
          </a:p>
        </p:txBody>
      </p:sp>
    </p:spTree>
    <p:extLst>
      <p:ext uri="{BB962C8B-B14F-4D97-AF65-F5344CB8AC3E}">
        <p14:creationId xmlns:p14="http://schemas.microsoft.com/office/powerpoint/2010/main" val="315606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BB54D954-F8B6-41DF-8B3D-73A09879B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47664"/>
            <a:ext cx="10515600" cy="8262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header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9F5ABF36-B682-4297-8E76-19EC1B76FF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5750" y="1255714"/>
            <a:ext cx="10515600" cy="354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Título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E27D356-A553-4C71-8FD8-652EE4FF58CB}"/>
              </a:ext>
            </a:extLst>
          </p:cNvPr>
          <p:cNvSpPr txBox="1"/>
          <p:nvPr userDrawn="1"/>
        </p:nvSpPr>
        <p:spPr>
          <a:xfrm>
            <a:off x="11649075" y="6410325"/>
            <a:ext cx="638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8E91CCF-3735-42F3-87D3-3EADCB26BA63}" type="slidenum">
              <a:rPr lang="pt-BR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‹nº›</a:t>
            </a:fld>
            <a:endParaRPr lang="pt-BR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67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ABE0F19-5587-4B9F-A7CF-07F07D843D04}"/>
              </a:ext>
            </a:extLst>
          </p:cNvPr>
          <p:cNvSpPr/>
          <p:nvPr userDrawn="1"/>
        </p:nvSpPr>
        <p:spPr>
          <a:xfrm>
            <a:off x="322217" y="6322423"/>
            <a:ext cx="11460480" cy="426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26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C3AA-A9D2-4237-B926-4BCC6F0E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5175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A4E62-394D-45E3-82A9-D28DF2D5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46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ip | Plataforma de comunicação automatizada">
            <a:extLst>
              <a:ext uri="{FF2B5EF4-FFF2-40B4-BE49-F238E27FC236}">
                <a16:creationId xmlns:a16="http://schemas.microsoft.com/office/drawing/2014/main" id="{15FF5AF5-F34F-4ABC-849A-2C0901FC90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033588"/>
            <a:ext cx="73914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82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edia.licdn.com/dms/image/v2/D4D3DAQFVDQ9XEWEhyQ/image-scale_191_1128/image-scale_191_1128/0/1687183398633/blip_br_cover?e=1749434400&amp;v=beta&amp;t=5dYijJT7RffmGqvb5rqsoD9gbDXX6SIyOE1ChiKzFvw">
            <a:extLst>
              <a:ext uri="{FF2B5EF4-FFF2-40B4-BE49-F238E27FC236}">
                <a16:creationId xmlns:a16="http://schemas.microsoft.com/office/drawing/2014/main" id="{3D509B7A-2FC3-4D51-A215-792FF355656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98"/>
          <a:stretch/>
        </p:blipFill>
        <p:spPr bwMode="auto">
          <a:xfrm>
            <a:off x="0" y="5038725"/>
            <a:ext cx="1246505" cy="1819275"/>
          </a:xfrm>
          <a:prstGeom prst="rect">
            <a:avLst/>
          </a:prstGeom>
          <a:solidFill>
            <a:srgbClr val="000000"/>
          </a:solidFill>
        </p:spPr>
      </p:pic>
      <p:pic>
        <p:nvPicPr>
          <p:cNvPr id="8" name="Picture 2" descr="https://media.licdn.com/dms/image/v2/D4D3DAQFVDQ9XEWEhyQ/image-scale_191_1128/image-scale_191_1128/0/1687183398633/blip_br_cover?e=1749434400&amp;v=beta&amp;t=5dYijJT7RffmGqvb5rqsoD9gbDXX6SIyOE1ChiKzFvw">
            <a:extLst>
              <a:ext uri="{FF2B5EF4-FFF2-40B4-BE49-F238E27FC236}">
                <a16:creationId xmlns:a16="http://schemas.microsoft.com/office/drawing/2014/main" id="{4CB3E5D3-2C40-49C9-9C11-A242DC1CF25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3" r="33836"/>
          <a:stretch/>
        </p:blipFill>
        <p:spPr bwMode="auto">
          <a:xfrm>
            <a:off x="8635999" y="4729163"/>
            <a:ext cx="3230881" cy="1819275"/>
          </a:xfrm>
          <a:prstGeom prst="rect">
            <a:avLst/>
          </a:prstGeom>
          <a:solidFill>
            <a:srgbClr val="000000"/>
          </a:solidFill>
        </p:spPr>
      </p:pic>
      <p:pic>
        <p:nvPicPr>
          <p:cNvPr id="9" name="Picture 2" descr="https://media.licdn.com/dms/image/v2/D4D3DAQFVDQ9XEWEhyQ/image-scale_191_1128/image-scale_191_1128/0/1687183398633/blip_br_cover?e=1749434400&amp;v=beta&amp;t=5dYijJT7RffmGqvb5rqsoD9gbDXX6SIyOE1ChiKzFvw">
            <a:extLst>
              <a:ext uri="{FF2B5EF4-FFF2-40B4-BE49-F238E27FC236}">
                <a16:creationId xmlns:a16="http://schemas.microsoft.com/office/drawing/2014/main" id="{B505C4F2-B6DD-4FCF-B61F-C9BF533F8F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0"/>
          <a:stretch/>
        </p:blipFill>
        <p:spPr bwMode="auto">
          <a:xfrm>
            <a:off x="10793095" y="0"/>
            <a:ext cx="1398905" cy="1819275"/>
          </a:xfrm>
          <a:prstGeom prst="rect">
            <a:avLst/>
          </a:prstGeom>
          <a:solidFill>
            <a:srgbClr val="000000"/>
          </a:solidFill>
        </p:spPr>
      </p:pic>
      <p:pic>
        <p:nvPicPr>
          <p:cNvPr id="3076" name="Picture 4" descr="Blip (@BlipBR) / X">
            <a:extLst>
              <a:ext uri="{FF2B5EF4-FFF2-40B4-BE49-F238E27FC236}">
                <a16:creationId xmlns:a16="http://schemas.microsoft.com/office/drawing/2014/main" id="{231FE34B-F619-43D1-AA5B-0D050286E06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1" b="27999"/>
          <a:stretch/>
        </p:blipFill>
        <p:spPr bwMode="auto">
          <a:xfrm>
            <a:off x="8953500" y="3905250"/>
            <a:ext cx="1905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26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2A4BB8D-FD72-4064-BDBB-EF7CE4F23925}"/>
              </a:ext>
            </a:extLst>
          </p:cNvPr>
          <p:cNvSpPr/>
          <p:nvPr userDrawn="1"/>
        </p:nvSpPr>
        <p:spPr>
          <a:xfrm>
            <a:off x="0" y="0"/>
            <a:ext cx="123825" cy="6858000"/>
          </a:xfrm>
          <a:prstGeom prst="rect">
            <a:avLst/>
          </a:prstGeom>
          <a:solidFill>
            <a:srgbClr val="0096FA"/>
          </a:solidFill>
          <a:ln>
            <a:solidFill>
              <a:srgbClr val="009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378D016-38B5-4F69-922C-6BE14B84BFCB}"/>
              </a:ext>
            </a:extLst>
          </p:cNvPr>
          <p:cNvCxnSpPr/>
          <p:nvPr userDrawn="1"/>
        </p:nvCxnSpPr>
        <p:spPr>
          <a:xfrm>
            <a:off x="381000" y="6553200"/>
            <a:ext cx="1123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 descr="Blip | Plataforma de comunicação automatizada">
            <a:extLst>
              <a:ext uri="{FF2B5EF4-FFF2-40B4-BE49-F238E27FC236}">
                <a16:creationId xmlns:a16="http://schemas.microsoft.com/office/drawing/2014/main" id="{3BA0C4CB-24C6-4889-B96F-95AE669DD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650" y="338138"/>
            <a:ext cx="876300" cy="3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90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08BA34-EC64-45AF-A5A3-65D2D0A6456E}"/>
              </a:ext>
            </a:extLst>
          </p:cNvPr>
          <p:cNvSpPr/>
          <p:nvPr userDrawn="1"/>
        </p:nvSpPr>
        <p:spPr>
          <a:xfrm>
            <a:off x="412568" y="288184"/>
            <a:ext cx="2565761" cy="1029211"/>
          </a:xfrm>
          <a:prstGeom prst="roundRect">
            <a:avLst/>
          </a:prstGeom>
          <a:solidFill>
            <a:srgbClr val="0195F9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599C234-A888-4840-AD24-B93976F331AA}"/>
              </a:ext>
            </a:extLst>
          </p:cNvPr>
          <p:cNvSpPr/>
          <p:nvPr userDrawn="1"/>
        </p:nvSpPr>
        <p:spPr>
          <a:xfrm>
            <a:off x="165464" y="1418699"/>
            <a:ext cx="5808614" cy="2683038"/>
          </a:xfrm>
          <a:prstGeom prst="roundRect">
            <a:avLst/>
          </a:prstGeom>
          <a:solidFill>
            <a:srgbClr val="0195F9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C9BE23C-2390-4809-8B65-EAE6D70D474F}"/>
              </a:ext>
            </a:extLst>
          </p:cNvPr>
          <p:cNvSpPr/>
          <p:nvPr userDrawn="1"/>
        </p:nvSpPr>
        <p:spPr>
          <a:xfrm>
            <a:off x="6327866" y="1418699"/>
            <a:ext cx="5698671" cy="5286902"/>
          </a:xfrm>
          <a:prstGeom prst="roundRect">
            <a:avLst/>
          </a:prstGeom>
          <a:solidFill>
            <a:srgbClr val="0195F9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8ECA6B7-A37C-4004-9686-84E764164897}"/>
              </a:ext>
            </a:extLst>
          </p:cNvPr>
          <p:cNvSpPr/>
          <p:nvPr userDrawn="1"/>
        </p:nvSpPr>
        <p:spPr>
          <a:xfrm>
            <a:off x="3064330" y="287384"/>
            <a:ext cx="2565761" cy="1029211"/>
          </a:xfrm>
          <a:prstGeom prst="roundRect">
            <a:avLst/>
          </a:prstGeom>
          <a:solidFill>
            <a:srgbClr val="0195F9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5F98FF2-31AC-446C-8573-F864F2FF63E5}"/>
              </a:ext>
            </a:extLst>
          </p:cNvPr>
          <p:cNvSpPr/>
          <p:nvPr userDrawn="1"/>
        </p:nvSpPr>
        <p:spPr>
          <a:xfrm>
            <a:off x="6561911" y="277475"/>
            <a:ext cx="2565761" cy="1029211"/>
          </a:xfrm>
          <a:prstGeom prst="roundRect">
            <a:avLst/>
          </a:prstGeom>
          <a:solidFill>
            <a:srgbClr val="0195F9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BE43FD1-7DE0-49DA-A743-6A269FD5F790}"/>
              </a:ext>
            </a:extLst>
          </p:cNvPr>
          <p:cNvSpPr/>
          <p:nvPr userDrawn="1"/>
        </p:nvSpPr>
        <p:spPr>
          <a:xfrm>
            <a:off x="9213671" y="277474"/>
            <a:ext cx="2565761" cy="1029211"/>
          </a:xfrm>
          <a:prstGeom prst="roundRect">
            <a:avLst/>
          </a:prstGeom>
          <a:solidFill>
            <a:srgbClr val="0195F9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Take Blip apresenta nova identidade visual e passa a se chamar Blip – ABC  da Comunicação">
            <a:extLst>
              <a:ext uri="{FF2B5EF4-FFF2-40B4-BE49-F238E27FC236}">
                <a16:creationId xmlns:a16="http://schemas.microsoft.com/office/drawing/2014/main" id="{65AE7685-4CA2-4C9B-BAC0-2AA6A284DB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86" b="37708"/>
          <a:stretch/>
        </p:blipFill>
        <p:spPr bwMode="auto">
          <a:xfrm>
            <a:off x="11421803" y="52249"/>
            <a:ext cx="770197" cy="2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13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599C234-A888-4840-AD24-B93976F331AA}"/>
              </a:ext>
            </a:extLst>
          </p:cNvPr>
          <p:cNvSpPr/>
          <p:nvPr userDrawn="1"/>
        </p:nvSpPr>
        <p:spPr>
          <a:xfrm>
            <a:off x="160023" y="320038"/>
            <a:ext cx="5808614" cy="3108962"/>
          </a:xfrm>
          <a:prstGeom prst="roundRect">
            <a:avLst/>
          </a:prstGeom>
          <a:solidFill>
            <a:srgbClr val="0195F9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C9BE23C-2390-4809-8B65-EAE6D70D474F}"/>
              </a:ext>
            </a:extLst>
          </p:cNvPr>
          <p:cNvSpPr/>
          <p:nvPr userDrawn="1"/>
        </p:nvSpPr>
        <p:spPr>
          <a:xfrm>
            <a:off x="6223365" y="692331"/>
            <a:ext cx="5698671" cy="5799909"/>
          </a:xfrm>
          <a:prstGeom prst="roundRect">
            <a:avLst/>
          </a:prstGeom>
          <a:solidFill>
            <a:srgbClr val="0195F9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Take Blip apresenta nova identidade visual e passa a se chamar Blip – ABC  da Comunicação">
            <a:extLst>
              <a:ext uri="{FF2B5EF4-FFF2-40B4-BE49-F238E27FC236}">
                <a16:creationId xmlns:a16="http://schemas.microsoft.com/office/drawing/2014/main" id="{65AE7685-4CA2-4C9B-BAC0-2AA6A284DB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86" b="37708"/>
          <a:stretch/>
        </p:blipFill>
        <p:spPr bwMode="auto">
          <a:xfrm>
            <a:off x="11421803" y="119738"/>
            <a:ext cx="770197" cy="2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FA87502-6C52-4DAF-9949-323B5F080CAA}"/>
              </a:ext>
            </a:extLst>
          </p:cNvPr>
          <p:cNvSpPr/>
          <p:nvPr userDrawn="1"/>
        </p:nvSpPr>
        <p:spPr>
          <a:xfrm>
            <a:off x="160023" y="3592286"/>
            <a:ext cx="5808614" cy="3108962"/>
          </a:xfrm>
          <a:prstGeom prst="roundRect">
            <a:avLst/>
          </a:prstGeom>
          <a:solidFill>
            <a:srgbClr val="0195F9"/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79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67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B0A6DD5-DFB0-4CAD-9B6B-7C215BCA2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Em parceria com a Secretaria de Tecnologia de Belo Horizonte, apresentamos:</a:t>
            </a:r>
          </a:p>
          <a:p>
            <a:r>
              <a:rPr lang="pt-BR" b="1" dirty="0">
                <a:solidFill>
                  <a:schemeClr val="bg1">
                    <a:lumMod val="75000"/>
                  </a:schemeClr>
                </a:solidFill>
              </a:rPr>
              <a:t>Análise dos resultados do Chatbot – Cai na Folia BH</a:t>
            </a:r>
          </a:p>
        </p:txBody>
      </p:sp>
    </p:spTree>
    <p:extLst>
      <p:ext uri="{BB962C8B-B14F-4D97-AF65-F5344CB8AC3E}">
        <p14:creationId xmlns:p14="http://schemas.microsoft.com/office/powerpoint/2010/main" val="340404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57BE8-7EBB-4483-9672-66FFCF11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Os foliões em sua maioria seguiram o Fluxo padrão construído, com o objetivo principal de encontrar informações dos blocos disponíveis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79ECF0-3015-4892-A9C5-C12FCB7A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Objetivo dos usuários ao acessarem o chatbot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7A6EE7C-5439-4B85-89DF-911C65080D32}"/>
              </a:ext>
            </a:extLst>
          </p:cNvPr>
          <p:cNvSpPr txBox="1"/>
          <p:nvPr/>
        </p:nvSpPr>
        <p:spPr>
          <a:xfrm>
            <a:off x="453284" y="1741577"/>
            <a:ext cx="60696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</a:rPr>
              <a:t>Foram mapeadas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</a:rPr>
              <a:t>52,9 Mil ações totais 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</a:rPr>
              <a:t>entre usuários e o BOT, das quais destacamos a distribuição Categórica: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2">
                    <a:lumMod val="25000"/>
                  </a:schemeClr>
                </a:solidFill>
              </a:rPr>
              <a:t>84,5% 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</a:rPr>
              <a:t>das ações se enquadram na categoria </a:t>
            </a:r>
            <a:r>
              <a:rPr lang="pt-BR" sz="1200" b="1" dirty="0" err="1">
                <a:solidFill>
                  <a:schemeClr val="bg2">
                    <a:lumMod val="25000"/>
                  </a:schemeClr>
                </a:solidFill>
              </a:rPr>
              <a:t>Flow</a:t>
            </a:r>
            <a:endParaRPr lang="pt-BR" sz="12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2">
                    <a:lumMod val="25000"/>
                  </a:schemeClr>
                </a:solidFill>
              </a:rPr>
              <a:t>4,7%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</a:rPr>
              <a:t> na categoria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</a:rPr>
              <a:t>Pesquisa - Bairro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bg2">
                    <a:lumMod val="25000"/>
                  </a:schemeClr>
                </a:solidFill>
              </a:rPr>
              <a:t>3,4%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</a:rPr>
              <a:t> na categoria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</a:rPr>
              <a:t>Pesquisa - Dia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0FC526-DD4F-4476-A994-AFA1FBC3FE80}"/>
              </a:ext>
            </a:extLst>
          </p:cNvPr>
          <p:cNvSpPr txBox="1"/>
          <p:nvPr/>
        </p:nvSpPr>
        <p:spPr>
          <a:xfrm>
            <a:off x="453284" y="2762107"/>
            <a:ext cx="5976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</a:rPr>
              <a:t>Dentro da categoria Fluxo, temos 112 ações de usuário mapeadas nos seguintes objetivos:</a:t>
            </a:r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54D65B8F-3259-42BE-8E01-4788980BA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63680"/>
              </p:ext>
            </p:extLst>
          </p:nvPr>
        </p:nvGraphicFramePr>
        <p:xfrm>
          <a:off x="471852" y="2985673"/>
          <a:ext cx="614582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912">
                  <a:extLst>
                    <a:ext uri="{9D8B030D-6E8A-4147-A177-3AD203B41FA5}">
                      <a16:colId xmlns:a16="http://schemas.microsoft.com/office/drawing/2014/main" val="2125493871"/>
                    </a:ext>
                  </a:extLst>
                </a:gridCol>
                <a:gridCol w="3072912">
                  <a:extLst>
                    <a:ext uri="{9D8B030D-6E8A-4147-A177-3AD203B41FA5}">
                      <a16:colId xmlns:a16="http://schemas.microsoft.com/office/drawing/2014/main" val="2524452143"/>
                    </a:ext>
                  </a:extLst>
                </a:gridCol>
              </a:tblGrid>
              <a:tr h="229974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highlight>
                            <a:srgbClr val="0096FA"/>
                          </a:highlight>
                        </a:rPr>
                        <a:t>Interação chatbot </a:t>
                      </a:r>
                      <a:endParaRPr lang="pt-B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ações de navegação e conversa com o bot</a:t>
                      </a:r>
                      <a:endParaRPr lang="pt-B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472195"/>
                  </a:ext>
                </a:extLst>
              </a:tr>
              <a:tr h="38329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highlight>
                            <a:srgbClr val="0096FA"/>
                          </a:highlight>
                        </a:rPr>
                        <a:t>Programação bloco </a:t>
                      </a:r>
                      <a:endParaRPr lang="pt-B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ações destinadas a buscar informações de agenda de blocos</a:t>
                      </a:r>
                      <a:endParaRPr lang="pt-B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405149"/>
                  </a:ext>
                </a:extLst>
              </a:tr>
              <a:tr h="38329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highlight>
                            <a:srgbClr val="0096FA"/>
                          </a:highlight>
                        </a:rPr>
                        <a:t>Localização bloco </a:t>
                      </a:r>
                      <a:endParaRPr lang="pt-B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ações envolvendo a busca da localização de blocos e bairros</a:t>
                      </a:r>
                      <a:endParaRPr lang="pt-B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178852"/>
                  </a:ext>
                </a:extLst>
              </a:tr>
              <a:tr h="383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highlight>
                            <a:srgbClr val="0096FA"/>
                          </a:highlight>
                        </a:rPr>
                        <a:t>Informação bloco </a:t>
                      </a:r>
                      <a:endParaRPr lang="pt-B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ações envolvendo a busca de informações gerais de blocos</a:t>
                      </a:r>
                      <a:endParaRPr lang="pt-B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355542"/>
                  </a:ext>
                </a:extLst>
              </a:tr>
              <a:tr h="689922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highlight>
                            <a:srgbClr val="0096FA"/>
                          </a:highlight>
                        </a:rPr>
                        <a:t>Serviços bot </a:t>
                      </a:r>
                      <a:endParaRPr lang="pt-B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ações interagindo com os serviços do bot, como criar agendamentos, enviar fotos, compartilhar com amigos, ouvir playlists...</a:t>
                      </a:r>
                    </a:p>
                    <a:p>
                      <a:endParaRPr lang="pt-B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473733"/>
                  </a:ext>
                </a:extLst>
              </a:tr>
              <a:tr h="229974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highlight>
                            <a:srgbClr val="0096FA"/>
                          </a:highlight>
                        </a:rPr>
                        <a:t>Lista transmissão </a:t>
                      </a:r>
                      <a:endParaRPr lang="pt-BR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ações interagindo com listas de transmissão</a:t>
                      </a:r>
                      <a:endParaRPr lang="pt-BR" sz="1200" dirty="0">
                        <a:solidFill>
                          <a:schemeClr val="bg2">
                            <a:lumMod val="25000"/>
                          </a:schemeClr>
                        </a:solidFill>
                        <a:highlight>
                          <a:srgbClr val="0096FA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162581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279E4DD2-6991-46C3-91F2-23AE4D20008A}"/>
              </a:ext>
            </a:extLst>
          </p:cNvPr>
          <p:cNvSpPr txBox="1"/>
          <p:nvPr/>
        </p:nvSpPr>
        <p:spPr>
          <a:xfrm>
            <a:off x="471852" y="5864005"/>
            <a:ext cx="5858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25000"/>
                  </a:schemeClr>
                </a:solidFill>
              </a:rPr>
              <a:t>Excluindo as ações com objetivo de navegar pelos menus do chat, os objetivos mais comuns foram </a:t>
            </a:r>
            <a:r>
              <a:rPr lang="pt-BR" sz="1200" b="1" dirty="0">
                <a:solidFill>
                  <a:schemeClr val="bg2">
                    <a:lumMod val="25000"/>
                  </a:schemeClr>
                </a:solidFill>
              </a:rPr>
              <a:t>Programação Bloco e Informação Bloco, reforçando o intuito do usuário de se informar melhor sobre os blocos disponíveis</a:t>
            </a:r>
          </a:p>
        </p:txBody>
      </p:sp>
      <p:sp>
        <p:nvSpPr>
          <p:cNvPr id="10" name="Balão de Fala: Oval 9">
            <a:extLst>
              <a:ext uri="{FF2B5EF4-FFF2-40B4-BE49-F238E27FC236}">
                <a16:creationId xmlns:a16="http://schemas.microsoft.com/office/drawing/2014/main" id="{F7556C86-6D72-4837-B6E3-DB86EF2490DA}"/>
              </a:ext>
            </a:extLst>
          </p:cNvPr>
          <p:cNvSpPr/>
          <p:nvPr/>
        </p:nvSpPr>
        <p:spPr>
          <a:xfrm>
            <a:off x="6840417" y="1609726"/>
            <a:ext cx="2743199" cy="2594752"/>
          </a:xfrm>
          <a:prstGeom prst="wedgeEllipseCallout">
            <a:avLst>
              <a:gd name="adj1" fmla="val 9880"/>
              <a:gd name="adj2" fmla="val 64271"/>
            </a:avLst>
          </a:prstGeom>
          <a:solidFill>
            <a:srgbClr val="0096FA">
              <a:alpha val="1961"/>
            </a:srgbClr>
          </a:solidFill>
          <a:ln>
            <a:solidFill>
              <a:srgbClr val="009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bg2">
                    <a:lumMod val="25000"/>
                  </a:schemeClr>
                </a:solidFill>
              </a:rPr>
              <a:t>A presença de 4 ações de </a:t>
            </a:r>
            <a:r>
              <a:rPr lang="pt-BR" sz="1300" dirty="0" err="1">
                <a:solidFill>
                  <a:schemeClr val="bg2">
                    <a:lumMod val="25000"/>
                  </a:schemeClr>
                </a:solidFill>
              </a:rPr>
              <a:t>Fallback</a:t>
            </a:r>
            <a:r>
              <a:rPr lang="pt-BR" sz="1300" dirty="0">
                <a:solidFill>
                  <a:schemeClr val="bg2">
                    <a:lumMod val="25000"/>
                  </a:schemeClr>
                </a:solidFill>
              </a:rPr>
              <a:t> entre as 10 mais clicadas na categoria </a:t>
            </a:r>
            <a:r>
              <a:rPr lang="pt-BR" sz="1300" dirty="0" err="1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pt-BR" sz="1300" dirty="0">
                <a:solidFill>
                  <a:schemeClr val="bg2">
                    <a:lumMod val="25000"/>
                  </a:schemeClr>
                </a:solidFill>
              </a:rPr>
              <a:t> revela uma oportunidade crítica de revisão no fluxo, visando melhorar a compreensão do bot e a experiência do usuário</a:t>
            </a:r>
          </a:p>
        </p:txBody>
      </p:sp>
      <p:sp>
        <p:nvSpPr>
          <p:cNvPr id="11" name="Balão de Fala: Oval 10">
            <a:extLst>
              <a:ext uri="{FF2B5EF4-FFF2-40B4-BE49-F238E27FC236}">
                <a16:creationId xmlns:a16="http://schemas.microsoft.com/office/drawing/2014/main" id="{773E3F05-5E15-4614-BFED-136B75D74D7D}"/>
              </a:ext>
            </a:extLst>
          </p:cNvPr>
          <p:cNvSpPr/>
          <p:nvPr/>
        </p:nvSpPr>
        <p:spPr>
          <a:xfrm>
            <a:off x="9202133" y="3429000"/>
            <a:ext cx="2743199" cy="2594752"/>
          </a:xfrm>
          <a:prstGeom prst="wedgeEllipseCallout">
            <a:avLst>
              <a:gd name="adj1" fmla="val 9880"/>
              <a:gd name="adj2" fmla="val 64271"/>
            </a:avLst>
          </a:prstGeom>
          <a:solidFill>
            <a:srgbClr val="0096FA">
              <a:alpha val="1961"/>
            </a:srgbClr>
          </a:solidFill>
          <a:ln>
            <a:solidFill>
              <a:srgbClr val="009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37E55F-5B3B-44D6-864D-037B4C101B58}"/>
              </a:ext>
            </a:extLst>
          </p:cNvPr>
          <p:cNvSpPr txBox="1"/>
          <p:nvPr/>
        </p:nvSpPr>
        <p:spPr>
          <a:xfrm>
            <a:off x="9424902" y="3789881"/>
            <a:ext cx="229765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2">
                    <a:lumMod val="25000"/>
                  </a:schemeClr>
                </a:solidFill>
              </a:rPr>
              <a:t>Os serviços do BOT se consolidaram em 4° lugar como ação mais clicada no </a:t>
            </a:r>
            <a:r>
              <a:rPr lang="pt-BR" sz="1200" dirty="0" err="1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pt-BR" sz="1200" dirty="0">
                <a:solidFill>
                  <a:schemeClr val="bg2">
                    <a:lumMod val="25000"/>
                  </a:schemeClr>
                </a:solidFill>
              </a:rPr>
              <a:t>, indicando interesse/curiosidade do usuário em desfrutar das funcionalidades disponíveis para além das informações de bloco</a:t>
            </a:r>
          </a:p>
          <a:p>
            <a:pPr algn="ctr"/>
            <a:endParaRPr lang="pt-BR" sz="2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pt-BR" sz="1200" dirty="0">
                <a:solidFill>
                  <a:schemeClr val="bg2">
                    <a:lumMod val="25000"/>
                  </a:schemeClr>
                </a:solidFill>
              </a:rPr>
              <a:t>Pode-se explorar isso, incluindo por exemplo um canal de denúncia dentro do chatbot</a:t>
            </a:r>
          </a:p>
        </p:txBody>
      </p:sp>
    </p:spTree>
    <p:extLst>
      <p:ext uri="{BB962C8B-B14F-4D97-AF65-F5344CB8AC3E}">
        <p14:creationId xmlns:p14="http://schemas.microsoft.com/office/powerpoint/2010/main" val="108993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57BE8-7EBB-4483-9672-66FFCF11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usuários trocaram o maior volume de mensagens durante o </a:t>
            </a:r>
            <a:r>
              <a:rPr lang="pt-BR" dirty="0" err="1"/>
              <a:t>Pré</a:t>
            </a:r>
            <a:r>
              <a:rPr lang="pt-BR" dirty="0"/>
              <a:t> Carnaval, indicando que os foliões usaram a ferramenta para programarem seu carnaval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79ECF0-3015-4892-A9C5-C12FCB7A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Padrões de uso do chatbot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7A6EE7C-5439-4B85-89DF-911C65080D32}"/>
              </a:ext>
            </a:extLst>
          </p:cNvPr>
          <p:cNvSpPr txBox="1"/>
          <p:nvPr/>
        </p:nvSpPr>
        <p:spPr>
          <a:xfrm>
            <a:off x="425081" y="1828782"/>
            <a:ext cx="6204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Conseguimos identificar os seguintes padrões de uso do chatbot: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Usuários enviaram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em média 8 mensagens por dia 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ao bot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A maior parte dos usuários trocou um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total de 11-20 mensagens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A taxa de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retenção média diária foi de 56%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Usuários enquanto interagindo com o bot demoraram em média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36 segundos para enviar uma mensagem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Em média os usuários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demoraram 20h 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(72.000 </a:t>
            </a:r>
            <a:r>
              <a:rPr lang="pt-BR" sz="1400" dirty="0" err="1">
                <a:solidFill>
                  <a:schemeClr val="bg2">
                    <a:lumMod val="25000"/>
                  </a:schemeClr>
                </a:solidFill>
              </a:rPr>
              <a:t>seg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) após inatividade no chat para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retornar ao bot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35% dos usuários 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tiveram o primeiro contato com o bot por meio de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anúncios realizados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663 call-backs 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do bot, representando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63,25% do total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, foram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eficazes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 em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trazer o usuário de volta 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ao chat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F4982E-1BC1-4A13-AC49-D6C64B44E509}"/>
              </a:ext>
            </a:extLst>
          </p:cNvPr>
          <p:cNvSpPr txBox="1"/>
          <p:nvPr/>
        </p:nvSpPr>
        <p:spPr>
          <a:xfrm>
            <a:off x="559688" y="4726376"/>
            <a:ext cx="60696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Em relação ao período de uso: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pico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usuários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 ativos do chatbot foi no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Dia 02 Carnaval – Sábado 10/02/2018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período com maior número de mensagens 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foi durante o </a:t>
            </a:r>
            <a:r>
              <a:rPr lang="pt-BR" sz="1400" b="1" dirty="0" err="1">
                <a:solidFill>
                  <a:schemeClr val="bg2">
                    <a:lumMod val="25000"/>
                  </a:schemeClr>
                </a:solidFill>
              </a:rPr>
              <a:t>Pré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 Carnaval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, marcando também o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segundo maior pico de usuários 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ativos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Os usuários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interagiram</a:t>
            </a: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 com o bot majoritariamente na </a:t>
            </a:r>
            <a:r>
              <a:rPr lang="pt-BR" sz="1400" b="1" dirty="0">
                <a:solidFill>
                  <a:schemeClr val="bg2">
                    <a:lumMod val="25000"/>
                  </a:schemeClr>
                </a:solidFill>
              </a:rPr>
              <a:t>parte da tarde</a:t>
            </a:r>
          </a:p>
        </p:txBody>
      </p:sp>
      <p:sp>
        <p:nvSpPr>
          <p:cNvPr id="13" name="Balão de Fala: Oval 12">
            <a:extLst>
              <a:ext uri="{FF2B5EF4-FFF2-40B4-BE49-F238E27FC236}">
                <a16:creationId xmlns:a16="http://schemas.microsoft.com/office/drawing/2014/main" id="{A556DA3E-C494-4D2E-8EEE-2B3B906237F5}"/>
              </a:ext>
            </a:extLst>
          </p:cNvPr>
          <p:cNvSpPr/>
          <p:nvPr/>
        </p:nvSpPr>
        <p:spPr>
          <a:xfrm>
            <a:off x="6840417" y="1609726"/>
            <a:ext cx="2743199" cy="2594752"/>
          </a:xfrm>
          <a:prstGeom prst="wedgeEllipseCallout">
            <a:avLst>
              <a:gd name="adj1" fmla="val 9880"/>
              <a:gd name="adj2" fmla="val 64271"/>
            </a:avLst>
          </a:prstGeom>
          <a:solidFill>
            <a:srgbClr val="0096FA">
              <a:alpha val="1961"/>
            </a:srgbClr>
          </a:solidFill>
          <a:ln>
            <a:solidFill>
              <a:srgbClr val="009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Balão de Fala: Oval 13">
            <a:extLst>
              <a:ext uri="{FF2B5EF4-FFF2-40B4-BE49-F238E27FC236}">
                <a16:creationId xmlns:a16="http://schemas.microsoft.com/office/drawing/2014/main" id="{564BD6E8-5220-4D62-AD9F-F49E4BDD1CF7}"/>
              </a:ext>
            </a:extLst>
          </p:cNvPr>
          <p:cNvSpPr/>
          <p:nvPr/>
        </p:nvSpPr>
        <p:spPr>
          <a:xfrm>
            <a:off x="9202133" y="3429000"/>
            <a:ext cx="2743199" cy="2594752"/>
          </a:xfrm>
          <a:prstGeom prst="wedgeEllipseCallout">
            <a:avLst>
              <a:gd name="adj1" fmla="val 9880"/>
              <a:gd name="adj2" fmla="val 64271"/>
            </a:avLst>
          </a:prstGeom>
          <a:solidFill>
            <a:srgbClr val="0096FA">
              <a:alpha val="1961"/>
            </a:srgbClr>
          </a:solidFill>
          <a:ln>
            <a:solidFill>
              <a:srgbClr val="009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B2F50D-4293-4700-B3B4-71B497FDCF49}"/>
              </a:ext>
            </a:extLst>
          </p:cNvPr>
          <p:cNvSpPr txBox="1"/>
          <p:nvPr/>
        </p:nvSpPr>
        <p:spPr>
          <a:xfrm>
            <a:off x="9469260" y="3759990"/>
            <a:ext cx="22976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bg2">
                    <a:lumMod val="25000"/>
                  </a:schemeClr>
                </a:solidFill>
              </a:rPr>
              <a:t>Usuários que engajam tendem a interagir com ritmo constante e respostas rápidas, indicando bom design de conversação e interesse </a:t>
            </a:r>
            <a:br>
              <a:rPr lang="pt-BR" sz="13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pt-BR" sz="1300" dirty="0">
                <a:solidFill>
                  <a:schemeClr val="bg2">
                    <a:lumMod val="25000"/>
                  </a:schemeClr>
                </a:solidFill>
              </a:rPr>
              <a:t>Logo, pode-se aproveitar esse "ritmo quente" para propagar mais conteúdos que a prefeitura deseja comunicar ao folião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20212BB-BBB3-4E16-8188-BC598497E30A}"/>
              </a:ext>
            </a:extLst>
          </p:cNvPr>
          <p:cNvSpPr txBox="1"/>
          <p:nvPr/>
        </p:nvSpPr>
        <p:spPr>
          <a:xfrm>
            <a:off x="7058338" y="1860661"/>
            <a:ext cx="22976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bg2">
                    <a:lumMod val="25000"/>
                  </a:schemeClr>
                </a:solidFill>
              </a:rPr>
              <a:t>As estratégias de reengajamento (call-back) e aquisição (anúncios) tiveram bom resultado.</a:t>
            </a:r>
          </a:p>
          <a:p>
            <a:pPr algn="ctr"/>
            <a:r>
              <a:rPr lang="pt-BR" sz="1300" dirty="0">
                <a:solidFill>
                  <a:schemeClr val="bg2">
                    <a:lumMod val="25000"/>
                  </a:schemeClr>
                </a:solidFill>
              </a:rPr>
              <a:t>Portanto, observa-se a oportunidade de a aumentar investimentos em anúncios segmentados e testar novos gatilhos de call-back para aumentar o engajamento</a:t>
            </a:r>
          </a:p>
        </p:txBody>
      </p:sp>
    </p:spTree>
    <p:extLst>
      <p:ext uri="{BB962C8B-B14F-4D97-AF65-F5344CB8AC3E}">
        <p14:creationId xmlns:p14="http://schemas.microsoft.com/office/powerpoint/2010/main" val="37186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948519E-0076-4DF6-B428-B876A61E4152}"/>
              </a:ext>
            </a:extLst>
          </p:cNvPr>
          <p:cNvSpPr txBox="1"/>
          <p:nvPr/>
        </p:nvSpPr>
        <p:spPr>
          <a:xfrm>
            <a:off x="3239288" y="0"/>
            <a:ext cx="5713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dirty="0"/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7617AE0-E42C-435E-8419-D0E35090BD91}"/>
              </a:ext>
            </a:extLst>
          </p:cNvPr>
          <p:cNvSpPr/>
          <p:nvPr/>
        </p:nvSpPr>
        <p:spPr>
          <a:xfrm>
            <a:off x="0" y="5524499"/>
            <a:ext cx="12192000" cy="723901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>
                <a:solidFill>
                  <a:schemeClr val="bg1"/>
                </a:solidFill>
              </a:rPr>
              <a:t>Cristiano Araújo Abreu Diniz</a:t>
            </a:r>
          </a:p>
          <a:p>
            <a:r>
              <a:rPr lang="pt-BR" b="1">
                <a:solidFill>
                  <a:schemeClr val="bg1"/>
                </a:solidFill>
              </a:rPr>
              <a:t>https://www.linkedin.com/in/cristianoaadiniz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0952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593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1_Tema do Office</vt:lpstr>
      <vt:lpstr>Personalizar design</vt:lpstr>
      <vt:lpstr>Tema do Office</vt:lpstr>
      <vt:lpstr>2_Personalizar design</vt:lpstr>
      <vt:lpstr>3_Personalizar design</vt:lpstr>
      <vt:lpstr>Apresentação do PowerPoint</vt:lpstr>
      <vt:lpstr>Apresentação do PowerPoint</vt:lpstr>
      <vt:lpstr>Os foliões em sua maioria seguiram o Fluxo padrão construído, com o objetivo principal de encontrar informações dos blocos disponíveis</vt:lpstr>
      <vt:lpstr>Os usuários trocaram o maior volume de mensagens durante o Pré Carnaval, indicando que os foliões usaram a ferramenta para programarem seu carnaval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dinizcristiano@hotmail.com</dc:creator>
  <cp:lastModifiedBy>Cristiano Diniz</cp:lastModifiedBy>
  <cp:revision>28</cp:revision>
  <dcterms:created xsi:type="dcterms:W3CDTF">2025-03-21T02:24:54Z</dcterms:created>
  <dcterms:modified xsi:type="dcterms:W3CDTF">2025-06-02T21:47:47Z</dcterms:modified>
</cp:coreProperties>
</file>