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3004800" cy="97536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"/><Relationship Id="rId2" Type="http://schemas.openxmlformats.org/officeDocument/2006/relationships/image" Target="../media/image9"/><Relationship Id="rId3" Type="http://schemas.openxmlformats.org/officeDocument/2006/relationships/image" Target="../media/image10"/><Relationship Id="rId4" Type="http://schemas.openxmlformats.org/officeDocument/2006/relationships/image" Target="../media/image11"/><Relationship Id="rId5" Type="http://schemas.openxmlformats.org/officeDocument/2006/relationships/image" Target="../media/image12"/><Relationship Id="rId6" Type="http://schemas.openxmlformats.org/officeDocument/2006/relationships/image" Target="../media/image13"/><Relationship Id="rId7" Type="http://schemas.openxmlformats.org/officeDocument/2006/relationships/image" Target="../media/image14"/><Relationship Id="rId8" Type="http://schemas.openxmlformats.org/officeDocument/2006/relationships/image" Target="../media/image15"/><Relationship Id="rId9" Type="http://schemas.openxmlformats.org/officeDocument/2006/relationships/image" Target="../media/image16"/><Relationship Id="rId10" Type="http://schemas.openxmlformats.org/officeDocument/2006/relationships/image" Target="../media/image17"/><Relationship Id="rId11" Type="http://schemas.openxmlformats.org/officeDocument/2006/relationships/image" Target="../media/image18"/><Relationship Id="rId12" Type="http://schemas.openxmlformats.org/officeDocument/2006/relationships/image" Target="../media/image19"/><Relationship Id="rId13" Type="http://schemas.openxmlformats.org/officeDocument/2006/relationships/image" Target="../media/image20"/><Relationship Id="rId14" Type="http://schemas.openxmlformats.org/officeDocument/2006/relationships/image" Target="../media/image21"/><Relationship Id="rId15" Type="http://schemas.openxmlformats.org/officeDocument/2006/relationships/image" Target="../media/image22"/><Relationship Id="rId16" Type="http://schemas.openxmlformats.org/officeDocument/2006/relationships/image" Target="../media/image23"/><Relationship Id="rId17" Type="http://schemas.openxmlformats.org/officeDocument/2006/relationships/image" Target="../media/image24"/><Relationship Id="rId18" Type="http://schemas.openxmlformats.org/officeDocument/2006/relationships/image" Target="../media/image25"/><Relationship Id="rId19" Type="http://schemas.openxmlformats.org/officeDocument/2006/relationships/image" Target="../media/image26"/><Relationship Id="rId20" Type="http://schemas.openxmlformats.org/officeDocument/2006/relationships/image" Target="../media/image27"/><Relationship Id="rId21" Type="http://schemas.openxmlformats.org/officeDocument/2006/relationships/image" Target="../media/image28"/><Relationship Id="rId22" Type="http://schemas.openxmlformats.org/officeDocument/2006/relationships/image" Target="../media/image29"/><Relationship Id="rId23" Type="http://schemas.openxmlformats.org/officeDocument/2006/relationships/image" Target="../media/image30"/><Relationship Id="rId24" Type="http://schemas.openxmlformats.org/officeDocument/2006/relationships/image" Target="../media/image31"/><Relationship Id="rId25" Type="http://schemas.openxmlformats.org/officeDocument/2006/relationships/image" Target="../media/image32"/><Relationship Id="rId26" Type="http://schemas.openxmlformats.org/officeDocument/2006/relationships/image" Target="../media/image33"/><Relationship Id="rId27" Type="http://schemas.openxmlformats.org/officeDocument/2006/relationships/image" Target="../media/image34"/><Relationship Id="rId28" Type="http://schemas.openxmlformats.org/officeDocument/2006/relationships/image" Target="../media/image35"/><Relationship Id="rId29" Type="http://schemas.openxmlformats.org/officeDocument/2006/relationships/image" Target="../media/image36"/><Relationship Id="rId30" Type="http://schemas.openxmlformats.org/officeDocument/2006/relationships/image" Target="../media/image37"/><Relationship Id="rId31" Type="http://schemas.openxmlformats.org/officeDocument/2006/relationships/image" Target="../media/image38"/><Relationship Id="rId32" Type="http://schemas.openxmlformats.org/officeDocument/2006/relationships/image" Target="../media/image39"/><Relationship Id="rId33" Type="http://schemas.openxmlformats.org/officeDocument/2006/relationships/image" Target="../media/image40"/><Relationship Id="rId34" Type="http://schemas.openxmlformats.org/officeDocument/2006/relationships/image" Target="../media/image41"/><Relationship Id="rId35" Type="http://schemas.openxmlformats.org/officeDocument/2006/relationships/image" Target="../media/image42"/><Relationship Id="rId36" Type="http://schemas.openxmlformats.org/officeDocument/2006/relationships/image" Target="../media/image43"/><Relationship Id="rId37" Type="http://schemas.openxmlformats.org/officeDocument/2006/relationships/image" Target="../media/image44"/><Relationship Id="rId38" Type="http://schemas.openxmlformats.org/officeDocument/2006/relationships/image" Target="../media/image45"/><Relationship Id="rId39" Type="http://schemas.openxmlformats.org/officeDocument/2006/relationships/image" Target="../media/image46"/><Relationship Id="rId40" Type="http://schemas.openxmlformats.org/officeDocument/2006/relationships/image" Target="../media/image47"/><Relationship Id="rId41" Type="http://schemas.openxmlformats.org/officeDocument/2006/relationships/image" Target="../media/image48"/><Relationship Id="rId42" Type="http://schemas.openxmlformats.org/officeDocument/2006/relationships/image" Target="../media/image49"/><Relationship Id="rId4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460520" y="443880"/>
            <a:ext cx="10070640" cy="25650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9600">
                <a:solidFill>
                  <a:srgbClr val="000000"/>
                </a:solidFill>
                <a:latin typeface="Open Sans"/>
                <a:ea typeface="Open Sans"/>
              </a:rPr>
              <a:t>O Time</a:t>
            </a:r>
            <a:endParaRPr/>
          </a:p>
        </p:txBody>
      </p:sp>
      <p:pic>
        <p:nvPicPr>
          <p:cNvPr id="7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3268800"/>
            <a:ext cx="2952000" cy="328320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52000" y="3272760"/>
            <a:ext cx="3163680" cy="33512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928000" y="3384000"/>
            <a:ext cx="2877480" cy="3101040"/>
          </a:xfrm>
          <a:prstGeom prst="rect">
            <a:avLst/>
          </a:prstGeom>
          <a:ln>
            <a:noFill/>
          </a:ln>
        </p:spPr>
      </p:pic>
      <p:sp>
        <p:nvSpPr>
          <p:cNvPr id="76" name="TextShape 2"/>
          <p:cNvSpPr txBox="1"/>
          <p:nvPr/>
        </p:nvSpPr>
        <p:spPr>
          <a:xfrm>
            <a:off x="931320" y="6813720"/>
            <a:ext cx="2524680" cy="6022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pt-BR">
                <a:latin typeface="Arial"/>
              </a:rPr>
              <a:t>Jonas o negociador</a:t>
            </a:r>
            <a:endParaRPr/>
          </a:p>
          <a:p>
            <a:pPr algn="ctr"/>
            <a:r>
              <a:rPr lang="pt-BR">
                <a:latin typeface="Arial"/>
              </a:rPr>
              <a:t>Engenheiro de Produto</a:t>
            </a:r>
            <a:endParaRPr/>
          </a:p>
        </p:txBody>
      </p:sp>
      <p:sp>
        <p:nvSpPr>
          <p:cNvPr id="77" name="TextShape 3"/>
          <p:cNvSpPr txBox="1"/>
          <p:nvPr/>
        </p:nvSpPr>
        <p:spPr>
          <a:xfrm>
            <a:off x="4896000" y="6840000"/>
            <a:ext cx="3091680" cy="6022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pt-BR">
                <a:latin typeface="Arial"/>
              </a:rPr>
              <a:t>Cristian o empreendedor </a:t>
            </a:r>
            <a:endParaRPr/>
          </a:p>
          <a:p>
            <a:pPr algn="ctr"/>
            <a:r>
              <a:rPr lang="pt-BR">
                <a:latin typeface="Arial"/>
              </a:rPr>
              <a:t>Desenvolvedor Web / Mobile</a:t>
            </a:r>
            <a:endParaRPr/>
          </a:p>
        </p:txBody>
      </p:sp>
      <p:sp>
        <p:nvSpPr>
          <p:cNvPr id="78" name="TextShape 4"/>
          <p:cNvSpPr txBox="1"/>
          <p:nvPr/>
        </p:nvSpPr>
        <p:spPr>
          <a:xfrm>
            <a:off x="9283320" y="6885720"/>
            <a:ext cx="2524680" cy="6022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pt-BR">
                <a:latin typeface="Arial"/>
              </a:rPr>
              <a:t>Augusto o inovador</a:t>
            </a:r>
            <a:endParaRPr/>
          </a:p>
          <a:p>
            <a:pPr algn="ctr"/>
            <a:r>
              <a:rPr lang="pt-BR">
                <a:latin typeface="Arial"/>
              </a:rPr>
              <a:t>Engenheiro de Produto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12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97360" y="65160"/>
            <a:ext cx="8340480" cy="10202400"/>
          </a:xfrm>
          <a:prstGeom prst="rect">
            <a:avLst/>
          </a:prstGeom>
          <a:ln>
            <a:noFill/>
          </a:ln>
        </p:spPr>
      </p:pic>
      <p:pic>
        <p:nvPicPr>
          <p:cNvPr id="80" name="Shape 12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13320" y="452520"/>
            <a:ext cx="1184040" cy="1234800"/>
          </a:xfrm>
          <a:prstGeom prst="rect">
            <a:avLst/>
          </a:prstGeom>
          <a:ln>
            <a:noFill/>
          </a:ln>
        </p:spPr>
      </p:pic>
      <p:pic>
        <p:nvPicPr>
          <p:cNvPr id="81" name="Shape 12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13320" y="1741320"/>
            <a:ext cx="1184040" cy="12362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4575240" y="1854360"/>
            <a:ext cx="1047240" cy="88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600">
                <a:solidFill>
                  <a:srgbClr val="000000"/>
                </a:solidFill>
                <a:latin typeface="Helvetica Neue"/>
                <a:ea typeface="Helvetica Neue"/>
              </a:rPr>
              <a:t>SCarcity of time/knowledge</a:t>
            </a:r>
            <a:endParaRPr/>
          </a:p>
        </p:txBody>
      </p:sp>
      <p:pic>
        <p:nvPicPr>
          <p:cNvPr id="83" name="Shape 130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513320" y="4280040"/>
            <a:ext cx="1184040" cy="123624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4646520" y="4392720"/>
            <a:ext cx="904680" cy="88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People don’t know what to buy</a:t>
            </a:r>
            <a:endParaRPr/>
          </a:p>
        </p:txBody>
      </p:sp>
      <p:pic>
        <p:nvPicPr>
          <p:cNvPr id="85" name="Shape 13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513320" y="5568840"/>
            <a:ext cx="1184040" cy="123624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4551480" y="5816520"/>
            <a:ext cx="1096560" cy="61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600">
                <a:solidFill>
                  <a:srgbClr val="000000"/>
                </a:solidFill>
                <a:latin typeface="Helvetica Neue"/>
                <a:ea typeface="Helvetica Neue"/>
              </a:rPr>
              <a:t>Interview: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600">
                <a:solidFill>
                  <a:srgbClr val="000000"/>
                </a:solidFill>
                <a:latin typeface="Helvetica Neue"/>
                <a:ea typeface="Helvetica Neue"/>
              </a:rPr>
              <a:t>6-8/10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4416480" y="2989440"/>
            <a:ext cx="1342800" cy="1236240"/>
          </a:xfrm>
          <a:prstGeom prst="rect">
            <a:avLst/>
          </a:prstGeom>
          <a:solidFill>
            <a:srgbClr val="808080"/>
          </a:solidFill>
          <a:ln>
            <a:noFill/>
          </a:ln>
        </p:spPr>
      </p:sp>
      <p:pic>
        <p:nvPicPr>
          <p:cNvPr id="88" name="Shape 135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878440" y="452520"/>
            <a:ext cx="1184040" cy="1234800"/>
          </a:xfrm>
          <a:prstGeom prst="rect">
            <a:avLst/>
          </a:prstGeom>
          <a:ln>
            <a:noFill/>
          </a:ln>
        </p:spPr>
      </p:pic>
      <p:sp>
        <p:nvSpPr>
          <p:cNvPr id="89" name="CustomShape 5"/>
          <p:cNvSpPr/>
          <p:nvPr/>
        </p:nvSpPr>
        <p:spPr>
          <a:xfrm>
            <a:off x="5929200" y="430200"/>
            <a:ext cx="1071360" cy="115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Time poor city resident shopping W/O a list</a:t>
            </a:r>
            <a:r>
              <a:rPr b="1" lang="pt-BR" sz="1700">
                <a:solidFill>
                  <a:srgbClr val="000000"/>
                </a:solidFill>
                <a:latin typeface="Helvetica Neue"/>
                <a:ea typeface="Helvetica Neue"/>
              </a:rPr>
              <a:t> </a:t>
            </a:r>
            <a:endParaRPr/>
          </a:p>
        </p:txBody>
      </p:sp>
      <p:pic>
        <p:nvPicPr>
          <p:cNvPr id="90" name="Shape 137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878440" y="1741320"/>
            <a:ext cx="1184040" cy="1236240"/>
          </a:xfrm>
          <a:prstGeom prst="rect">
            <a:avLst/>
          </a:prstGeom>
          <a:ln>
            <a:noFill/>
          </a:ln>
        </p:spPr>
      </p:pic>
      <p:sp>
        <p:nvSpPr>
          <p:cNvPr id="91" name="CustomShape 6"/>
          <p:cNvSpPr/>
          <p:nvPr/>
        </p:nvSpPr>
        <p:spPr>
          <a:xfrm>
            <a:off x="5940360" y="1854360"/>
            <a:ext cx="1049040" cy="88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People eat the same thing too often</a:t>
            </a:r>
            <a:endParaRPr/>
          </a:p>
        </p:txBody>
      </p:sp>
      <p:pic>
        <p:nvPicPr>
          <p:cNvPr id="92" name="Shape 139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5878440" y="3000240"/>
            <a:ext cx="1184040" cy="1236240"/>
          </a:xfrm>
          <a:prstGeom prst="rect">
            <a:avLst/>
          </a:prstGeom>
          <a:ln>
            <a:noFill/>
          </a:ln>
        </p:spPr>
      </p:pic>
      <p:sp>
        <p:nvSpPr>
          <p:cNvPr id="93" name="CustomShape 7"/>
          <p:cNvSpPr/>
          <p:nvPr/>
        </p:nvSpPr>
        <p:spPr>
          <a:xfrm>
            <a:off x="5940360" y="3112920"/>
            <a:ext cx="1049040" cy="88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Ready Groceries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Set Menus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Go Cook it</a:t>
            </a:r>
            <a:endParaRPr/>
          </a:p>
        </p:txBody>
      </p:sp>
      <p:pic>
        <p:nvPicPr>
          <p:cNvPr id="94" name="Shape 141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5899320" y="4280040"/>
            <a:ext cx="1185480" cy="1236240"/>
          </a:xfrm>
          <a:prstGeom prst="rect">
            <a:avLst/>
          </a:prstGeom>
          <a:ln>
            <a:noFill/>
          </a:ln>
        </p:spPr>
      </p:pic>
      <p:sp>
        <p:nvSpPr>
          <p:cNvPr id="95" name="CustomShape 8"/>
          <p:cNvSpPr/>
          <p:nvPr/>
        </p:nvSpPr>
        <p:spPr>
          <a:xfrm>
            <a:off x="5910120" y="4392720"/>
            <a:ext cx="1152000" cy="88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</a:rPr>
              <a:t>People are unhappy eating the same food over and over</a:t>
            </a:r>
            <a:endParaRPr/>
          </a:p>
        </p:txBody>
      </p:sp>
      <p:pic>
        <p:nvPicPr>
          <p:cNvPr id="96" name="Shape 143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5899320" y="5568840"/>
            <a:ext cx="1185480" cy="1236240"/>
          </a:xfrm>
          <a:prstGeom prst="rect">
            <a:avLst/>
          </a:prstGeom>
          <a:ln>
            <a:noFill/>
          </a:ln>
        </p:spPr>
      </p:pic>
      <p:sp>
        <p:nvSpPr>
          <p:cNvPr id="97" name="CustomShape 9"/>
          <p:cNvSpPr/>
          <p:nvPr/>
        </p:nvSpPr>
        <p:spPr>
          <a:xfrm>
            <a:off x="5880240" y="5681880"/>
            <a:ext cx="1231560" cy="101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600">
                <a:solidFill>
                  <a:srgbClr val="000000"/>
                </a:solidFill>
                <a:latin typeface="Helvetica Neue"/>
                <a:ea typeface="Helvetica Neue"/>
              </a:rPr>
              <a:t>Interview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600">
                <a:solidFill>
                  <a:srgbClr val="000000"/>
                </a:solidFill>
                <a:latin typeface="Helvetica Neue"/>
                <a:ea typeface="Helvetica Neue"/>
              </a:rPr>
              <a:t>80% want more variety</a:t>
            </a:r>
            <a:endParaRPr/>
          </a:p>
        </p:txBody>
      </p:sp>
      <p:sp>
        <p:nvSpPr>
          <p:cNvPr id="98" name="CustomShape 10"/>
          <p:cNvSpPr/>
          <p:nvPr/>
        </p:nvSpPr>
        <p:spPr>
          <a:xfrm>
            <a:off x="7275600" y="677880"/>
            <a:ext cx="1131480" cy="65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Helvetica Neue"/>
                <a:ea typeface="Helvetica Neue"/>
              </a:rPr>
              <a:t>UX 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600">
                <a:solidFill>
                  <a:srgbClr val="000000"/>
                </a:solidFill>
                <a:latin typeface="Helvetica Neue"/>
                <a:ea typeface="Helvetica Neue"/>
              </a:rPr>
              <a:t>Designers</a:t>
            </a:r>
            <a:endParaRPr/>
          </a:p>
        </p:txBody>
      </p:sp>
      <p:pic>
        <p:nvPicPr>
          <p:cNvPr id="99" name="Shape 146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7254720" y="1731960"/>
            <a:ext cx="1184040" cy="1234800"/>
          </a:xfrm>
          <a:prstGeom prst="rect">
            <a:avLst/>
          </a:prstGeom>
          <a:ln>
            <a:noFill/>
          </a:ln>
        </p:spPr>
      </p:pic>
      <p:sp>
        <p:nvSpPr>
          <p:cNvPr id="100" name="CustomShape 11"/>
          <p:cNvSpPr/>
          <p:nvPr/>
        </p:nvSpPr>
        <p:spPr>
          <a:xfrm>
            <a:off x="7257960" y="1731960"/>
            <a:ext cx="1166400" cy="114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600">
                <a:solidFill>
                  <a:srgbClr val="000000"/>
                </a:solidFill>
                <a:latin typeface="Helvetica Neue"/>
                <a:ea typeface="Helvetica Neue"/>
              </a:rPr>
              <a:t>No time to shop &amp; decide on ingredients</a:t>
            </a:r>
            <a:endParaRPr/>
          </a:p>
        </p:txBody>
      </p:sp>
      <p:pic>
        <p:nvPicPr>
          <p:cNvPr id="101" name="Shape 148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7264440" y="3000240"/>
            <a:ext cx="1185480" cy="1236240"/>
          </a:xfrm>
          <a:prstGeom prst="rect">
            <a:avLst/>
          </a:prstGeom>
          <a:ln>
            <a:noFill/>
          </a:ln>
        </p:spPr>
      </p:pic>
      <p:sp>
        <p:nvSpPr>
          <p:cNvPr id="102" name="CustomShape 12"/>
          <p:cNvSpPr/>
          <p:nvPr/>
        </p:nvSpPr>
        <p:spPr>
          <a:xfrm>
            <a:off x="7327800" y="3112920"/>
            <a:ext cx="1047240" cy="88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600">
                <a:solidFill>
                  <a:srgbClr val="000000"/>
                </a:solidFill>
                <a:latin typeface="Helvetica Neue"/>
                <a:ea typeface="Helvetica Neue"/>
              </a:rPr>
              <a:t>Sign up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600">
                <a:solidFill>
                  <a:srgbClr val="000000"/>
                </a:solidFill>
                <a:latin typeface="Helvetica Neue"/>
                <a:ea typeface="Helvetica Neue"/>
              </a:rPr>
              <a:t>Call to action</a:t>
            </a:r>
            <a:endParaRPr/>
          </a:p>
        </p:txBody>
      </p:sp>
      <p:pic>
        <p:nvPicPr>
          <p:cNvPr id="103" name="Shape 150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7254720" y="4280040"/>
            <a:ext cx="1184040" cy="1236240"/>
          </a:xfrm>
          <a:prstGeom prst="rect">
            <a:avLst/>
          </a:prstGeom>
          <a:ln>
            <a:noFill/>
          </a:ln>
        </p:spPr>
      </p:pic>
      <p:sp>
        <p:nvSpPr>
          <p:cNvPr id="104" name="CustomShape 13"/>
          <p:cNvSpPr/>
          <p:nvPr/>
        </p:nvSpPr>
        <p:spPr>
          <a:xfrm>
            <a:off x="7392960" y="4392720"/>
            <a:ext cx="904320" cy="98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</a:rPr>
              <a:t>People value a set bag of ingreditents &amp; set recipe</a:t>
            </a:r>
            <a:endParaRPr/>
          </a:p>
        </p:txBody>
      </p:sp>
      <p:pic>
        <p:nvPicPr>
          <p:cNvPr id="105" name="Shape 152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7254720" y="5591160"/>
            <a:ext cx="1184040" cy="1236240"/>
          </a:xfrm>
          <a:prstGeom prst="rect">
            <a:avLst/>
          </a:prstGeom>
          <a:ln>
            <a:noFill/>
          </a:ln>
        </p:spPr>
      </p:pic>
      <p:sp>
        <p:nvSpPr>
          <p:cNvPr id="106" name="CustomShape 14"/>
          <p:cNvSpPr/>
          <p:nvPr/>
        </p:nvSpPr>
        <p:spPr>
          <a:xfrm>
            <a:off x="7278480" y="5736960"/>
            <a:ext cx="1096920" cy="91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600">
                <a:solidFill>
                  <a:srgbClr val="000000"/>
                </a:solidFill>
                <a:latin typeface="Helvetica Neue"/>
                <a:ea typeface="Helvetica Neue"/>
              </a:rPr>
              <a:t>Sign-ups: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600">
                <a:solidFill>
                  <a:srgbClr val="000000"/>
                </a:solidFill>
                <a:latin typeface="Helvetica Neue"/>
                <a:ea typeface="Helvetica Neue"/>
              </a:rPr>
              <a:t>20%-40%</a:t>
            </a:r>
            <a:endParaRPr/>
          </a:p>
        </p:txBody>
      </p:sp>
      <p:pic>
        <p:nvPicPr>
          <p:cNvPr id="107" name="Shape 154" descr=""/>
          <p:cNvPicPr/>
          <p:nvPr/>
        </p:nvPicPr>
        <p:blipFill>
          <a:blip r:embed="rId15"/>
          <a:stretch>
            <a:fillRect/>
          </a:stretch>
        </p:blipFill>
        <p:spPr>
          <a:xfrm>
            <a:off x="8631360" y="452520"/>
            <a:ext cx="1184040" cy="1234800"/>
          </a:xfrm>
          <a:prstGeom prst="rect">
            <a:avLst/>
          </a:prstGeom>
          <a:ln>
            <a:noFill/>
          </a:ln>
        </p:spPr>
      </p:pic>
      <p:sp>
        <p:nvSpPr>
          <p:cNvPr id="108" name="CustomShape 15"/>
          <p:cNvSpPr/>
          <p:nvPr/>
        </p:nvSpPr>
        <p:spPr>
          <a:xfrm>
            <a:off x="8636040" y="581040"/>
            <a:ext cx="1163160" cy="115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700">
                <a:solidFill>
                  <a:srgbClr val="000000"/>
                </a:solidFill>
                <a:latin typeface="Helvetica Neue"/>
                <a:ea typeface="Helvetica Neue"/>
              </a:rPr>
              <a:t>Single time poor people</a:t>
            </a:r>
            <a:endParaRPr/>
          </a:p>
        </p:txBody>
      </p:sp>
      <p:sp>
        <p:nvSpPr>
          <p:cNvPr id="109" name="CustomShape 16"/>
          <p:cNvSpPr/>
          <p:nvPr/>
        </p:nvSpPr>
        <p:spPr>
          <a:xfrm>
            <a:off x="-114480" y="-495360"/>
            <a:ext cx="1536480" cy="1048968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pic>
        <p:nvPicPr>
          <p:cNvPr id="110" name="Shape 157" descr=""/>
          <p:cNvPicPr/>
          <p:nvPr/>
        </p:nvPicPr>
        <p:blipFill>
          <a:blip r:embed="rId16"/>
          <a:stretch>
            <a:fillRect/>
          </a:stretch>
        </p:blipFill>
        <p:spPr>
          <a:xfrm>
            <a:off x="165240" y="165240"/>
            <a:ext cx="1041120" cy="1041120"/>
          </a:xfrm>
          <a:prstGeom prst="rect">
            <a:avLst/>
          </a:prstGeom>
          <a:ln>
            <a:noFill/>
          </a:ln>
        </p:spPr>
      </p:pic>
      <p:pic>
        <p:nvPicPr>
          <p:cNvPr id="111" name="Shape 158" descr=""/>
          <p:cNvPicPr/>
          <p:nvPr/>
        </p:nvPicPr>
        <p:blipFill>
          <a:blip r:embed="rId17"/>
          <a:stretch>
            <a:fillRect/>
          </a:stretch>
        </p:blipFill>
        <p:spPr>
          <a:xfrm>
            <a:off x="4513320" y="7175520"/>
            <a:ext cx="1180800" cy="1231560"/>
          </a:xfrm>
          <a:prstGeom prst="rect">
            <a:avLst/>
          </a:prstGeom>
          <a:ln>
            <a:noFill/>
          </a:ln>
        </p:spPr>
      </p:pic>
      <p:sp>
        <p:nvSpPr>
          <p:cNvPr id="112" name="CustomShape 17"/>
          <p:cNvSpPr/>
          <p:nvPr/>
        </p:nvSpPr>
        <p:spPr>
          <a:xfrm>
            <a:off x="4503600" y="7234200"/>
            <a:ext cx="1342800" cy="114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15 interviewees /80% agree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Persevere</a:t>
            </a:r>
            <a:endParaRPr/>
          </a:p>
        </p:txBody>
      </p:sp>
      <p:pic>
        <p:nvPicPr>
          <p:cNvPr id="113" name="Shape 160" descr=""/>
          <p:cNvPicPr/>
          <p:nvPr/>
        </p:nvPicPr>
        <p:blipFill>
          <a:blip r:embed="rId18"/>
          <a:stretch>
            <a:fillRect/>
          </a:stretch>
        </p:blipFill>
        <p:spPr>
          <a:xfrm>
            <a:off x="4513320" y="8407440"/>
            <a:ext cx="1180800" cy="1231560"/>
          </a:xfrm>
          <a:prstGeom prst="rect">
            <a:avLst/>
          </a:prstGeom>
          <a:ln>
            <a:noFill/>
          </a:ln>
        </p:spPr>
      </p:pic>
      <p:sp>
        <p:nvSpPr>
          <p:cNvPr id="114" name="CustomShape 18"/>
          <p:cNvSpPr/>
          <p:nvPr/>
        </p:nvSpPr>
        <p:spPr>
          <a:xfrm>
            <a:off x="4506840" y="8423280"/>
            <a:ext cx="1180800" cy="118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300">
                <a:solidFill>
                  <a:srgbClr val="000000"/>
                </a:solidFill>
                <a:latin typeface="Helvetica Neue"/>
                <a:ea typeface="Helvetica Neue"/>
              </a:rPr>
              <a:t>FOf Nos 50% buy the same stuff every week</a:t>
            </a:r>
            <a:endParaRPr/>
          </a:p>
        </p:txBody>
      </p:sp>
      <p:pic>
        <p:nvPicPr>
          <p:cNvPr id="115" name="Shape 162" descr=""/>
          <p:cNvPicPr/>
          <p:nvPr/>
        </p:nvPicPr>
        <p:blipFill>
          <a:blip r:embed="rId19"/>
          <a:stretch>
            <a:fillRect/>
          </a:stretch>
        </p:blipFill>
        <p:spPr>
          <a:xfrm>
            <a:off x="5894280" y="7175520"/>
            <a:ext cx="1180800" cy="1231560"/>
          </a:xfrm>
          <a:prstGeom prst="rect">
            <a:avLst/>
          </a:prstGeom>
          <a:ln>
            <a:noFill/>
          </a:ln>
        </p:spPr>
      </p:pic>
      <p:sp>
        <p:nvSpPr>
          <p:cNvPr id="116" name="CustomShape 19"/>
          <p:cNvSpPr/>
          <p:nvPr/>
        </p:nvSpPr>
        <p:spPr>
          <a:xfrm>
            <a:off x="6010200" y="7254720"/>
            <a:ext cx="933120" cy="98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85% eat same thing and are bored</a:t>
            </a:r>
            <a:endParaRPr/>
          </a:p>
        </p:txBody>
      </p:sp>
      <p:pic>
        <p:nvPicPr>
          <p:cNvPr id="117" name="Shape 164" descr=""/>
          <p:cNvPicPr/>
          <p:nvPr/>
        </p:nvPicPr>
        <p:blipFill>
          <a:blip r:embed="rId20"/>
          <a:stretch>
            <a:fillRect/>
          </a:stretch>
        </p:blipFill>
        <p:spPr>
          <a:xfrm>
            <a:off x="5905440" y="8407440"/>
            <a:ext cx="1180800" cy="1231560"/>
          </a:xfrm>
          <a:prstGeom prst="rect">
            <a:avLst/>
          </a:prstGeom>
          <a:ln>
            <a:noFill/>
          </a:ln>
        </p:spPr>
      </p:pic>
      <p:sp>
        <p:nvSpPr>
          <p:cNvPr id="118" name="CustomShape 20"/>
          <p:cNvSpPr/>
          <p:nvPr/>
        </p:nvSpPr>
        <p:spPr>
          <a:xfrm>
            <a:off x="5738760" y="8245440"/>
            <a:ext cx="1342800" cy="14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People want it laid out and easy instructions. Minimise waste</a:t>
            </a:r>
            <a:endParaRPr/>
          </a:p>
        </p:txBody>
      </p:sp>
      <p:pic>
        <p:nvPicPr>
          <p:cNvPr id="119" name="Shape 166" descr=""/>
          <p:cNvPicPr/>
          <p:nvPr/>
        </p:nvPicPr>
        <p:blipFill>
          <a:blip r:embed="rId21"/>
          <a:stretch>
            <a:fillRect/>
          </a:stretch>
        </p:blipFill>
        <p:spPr>
          <a:xfrm>
            <a:off x="7254720" y="7175520"/>
            <a:ext cx="1180800" cy="1231560"/>
          </a:xfrm>
          <a:prstGeom prst="rect">
            <a:avLst/>
          </a:prstGeom>
          <a:ln>
            <a:noFill/>
          </a:ln>
        </p:spPr>
      </p:pic>
      <p:sp>
        <p:nvSpPr>
          <p:cNvPr id="120" name="CustomShape 21"/>
          <p:cNvSpPr/>
          <p:nvPr/>
        </p:nvSpPr>
        <p:spPr>
          <a:xfrm>
            <a:off x="7291440" y="7480440"/>
            <a:ext cx="933120" cy="53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0%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sign-ups,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18 clicks</a:t>
            </a:r>
            <a:endParaRPr/>
          </a:p>
        </p:txBody>
      </p:sp>
      <p:pic>
        <p:nvPicPr>
          <p:cNvPr id="121" name="Shape 168" descr=""/>
          <p:cNvPicPr/>
          <p:nvPr/>
        </p:nvPicPr>
        <p:blipFill>
          <a:blip r:embed="rId22"/>
          <a:stretch>
            <a:fillRect/>
          </a:stretch>
        </p:blipFill>
        <p:spPr>
          <a:xfrm>
            <a:off x="7254720" y="8407440"/>
            <a:ext cx="1180800" cy="1231560"/>
          </a:xfrm>
          <a:prstGeom prst="rect">
            <a:avLst/>
          </a:prstGeom>
          <a:ln>
            <a:noFill/>
          </a:ln>
        </p:spPr>
      </p:pic>
      <p:sp>
        <p:nvSpPr>
          <p:cNvPr id="122" name="CustomShape 22"/>
          <p:cNvSpPr/>
          <p:nvPr/>
        </p:nvSpPr>
        <p:spPr>
          <a:xfrm>
            <a:off x="7250040" y="8607600"/>
            <a:ext cx="1180800" cy="850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</a:rPr>
              <a:t>Communication method was fundamentally flawed</a:t>
            </a:r>
            <a:endParaRPr/>
          </a:p>
        </p:txBody>
      </p:sp>
      <p:pic>
        <p:nvPicPr>
          <p:cNvPr id="123" name="Shape 170" descr=""/>
          <p:cNvPicPr/>
          <p:nvPr/>
        </p:nvPicPr>
        <p:blipFill>
          <a:blip r:embed="rId23"/>
          <a:stretch>
            <a:fillRect/>
          </a:stretch>
        </p:blipFill>
        <p:spPr>
          <a:xfrm>
            <a:off x="8637480" y="7175520"/>
            <a:ext cx="1180800" cy="1231560"/>
          </a:xfrm>
          <a:prstGeom prst="rect">
            <a:avLst/>
          </a:prstGeom>
          <a:ln>
            <a:noFill/>
          </a:ln>
        </p:spPr>
      </p:pic>
      <p:sp>
        <p:nvSpPr>
          <p:cNvPr id="124" name="CustomShape 23"/>
          <p:cNvSpPr/>
          <p:nvPr/>
        </p:nvSpPr>
        <p:spPr>
          <a:xfrm>
            <a:off x="8736120" y="7367760"/>
            <a:ext cx="966600" cy="75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0 sign-ups</a:t>
            </a:r>
            <a:endParaRPr/>
          </a:p>
        </p:txBody>
      </p:sp>
      <p:pic>
        <p:nvPicPr>
          <p:cNvPr id="125" name="Shape 173" descr=""/>
          <p:cNvPicPr/>
          <p:nvPr/>
        </p:nvPicPr>
        <p:blipFill>
          <a:blip r:embed="rId24"/>
          <a:stretch>
            <a:fillRect/>
          </a:stretch>
        </p:blipFill>
        <p:spPr>
          <a:xfrm>
            <a:off x="8642520" y="1765440"/>
            <a:ext cx="1188720" cy="1239480"/>
          </a:xfrm>
          <a:prstGeom prst="rect">
            <a:avLst/>
          </a:prstGeom>
          <a:ln>
            <a:noFill/>
          </a:ln>
        </p:spPr>
      </p:pic>
      <p:sp>
        <p:nvSpPr>
          <p:cNvPr id="126" name="CustomShape 24"/>
          <p:cNvSpPr/>
          <p:nvPr/>
        </p:nvSpPr>
        <p:spPr>
          <a:xfrm>
            <a:off x="8645400" y="1765440"/>
            <a:ext cx="1169640" cy="115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Landing page presentation</a:t>
            </a:r>
            <a:endParaRPr/>
          </a:p>
        </p:txBody>
      </p:sp>
      <p:pic>
        <p:nvPicPr>
          <p:cNvPr id="127" name="Shape 175" descr=""/>
          <p:cNvPicPr/>
          <p:nvPr/>
        </p:nvPicPr>
        <p:blipFill>
          <a:blip r:embed="rId25"/>
          <a:stretch>
            <a:fillRect/>
          </a:stretch>
        </p:blipFill>
        <p:spPr>
          <a:xfrm>
            <a:off x="8642520" y="3036960"/>
            <a:ext cx="1188720" cy="1240920"/>
          </a:xfrm>
          <a:prstGeom prst="rect">
            <a:avLst/>
          </a:prstGeom>
          <a:ln>
            <a:noFill/>
          </a:ln>
        </p:spPr>
      </p:pic>
      <p:sp>
        <p:nvSpPr>
          <p:cNvPr id="128" name="CustomShape 25"/>
          <p:cNvSpPr/>
          <p:nvPr/>
        </p:nvSpPr>
        <p:spPr>
          <a:xfrm>
            <a:off x="8704440" y="3151080"/>
            <a:ext cx="1052280" cy="88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600">
                <a:solidFill>
                  <a:srgbClr val="000000"/>
                </a:solidFill>
                <a:latin typeface="Helvetica Neue"/>
                <a:ea typeface="Helvetica Neue"/>
              </a:rPr>
              <a:t>Buy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600">
                <a:solidFill>
                  <a:srgbClr val="000000"/>
                </a:solidFill>
                <a:latin typeface="Helvetica Neue"/>
                <a:ea typeface="Helvetica Neue"/>
              </a:rPr>
              <a:t>Call to Action</a:t>
            </a:r>
            <a:endParaRPr/>
          </a:p>
        </p:txBody>
      </p:sp>
      <p:pic>
        <p:nvPicPr>
          <p:cNvPr id="129" name="Shape 177" descr=""/>
          <p:cNvPicPr/>
          <p:nvPr/>
        </p:nvPicPr>
        <p:blipFill>
          <a:blip r:embed="rId26"/>
          <a:stretch>
            <a:fillRect/>
          </a:stretch>
        </p:blipFill>
        <p:spPr>
          <a:xfrm>
            <a:off x="8642520" y="4321080"/>
            <a:ext cx="1188720" cy="1240920"/>
          </a:xfrm>
          <a:prstGeom prst="rect">
            <a:avLst/>
          </a:prstGeom>
          <a:ln>
            <a:noFill/>
          </a:ln>
        </p:spPr>
      </p:pic>
      <p:sp>
        <p:nvSpPr>
          <p:cNvPr id="130" name="CustomShape 26"/>
          <p:cNvSpPr/>
          <p:nvPr/>
        </p:nvSpPr>
        <p:spPr>
          <a:xfrm>
            <a:off x="8615520" y="4433760"/>
            <a:ext cx="1231560" cy="102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Call to action inappropriate for service</a:t>
            </a:r>
            <a:endParaRPr/>
          </a:p>
        </p:txBody>
      </p:sp>
      <p:pic>
        <p:nvPicPr>
          <p:cNvPr id="131" name="Shape 179" descr=""/>
          <p:cNvPicPr/>
          <p:nvPr/>
        </p:nvPicPr>
        <p:blipFill>
          <a:blip r:embed="rId27"/>
          <a:stretch>
            <a:fillRect/>
          </a:stretch>
        </p:blipFill>
        <p:spPr>
          <a:xfrm>
            <a:off x="8639280" y="5591160"/>
            <a:ext cx="1184040" cy="1236240"/>
          </a:xfrm>
          <a:prstGeom prst="rect">
            <a:avLst/>
          </a:prstGeom>
          <a:ln>
            <a:noFill/>
          </a:ln>
        </p:spPr>
      </p:pic>
      <p:sp>
        <p:nvSpPr>
          <p:cNvPr id="132" name="CustomShape 27"/>
          <p:cNvSpPr/>
          <p:nvPr/>
        </p:nvSpPr>
        <p:spPr>
          <a:xfrm>
            <a:off x="8736120" y="5683680"/>
            <a:ext cx="966600" cy="91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600">
                <a:solidFill>
                  <a:srgbClr val="000000"/>
                </a:solidFill>
                <a:latin typeface="Helvetica Neue"/>
                <a:ea typeface="Helvetica Neue"/>
              </a:rPr>
              <a:t>Sign-up rate 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600">
                <a:solidFill>
                  <a:srgbClr val="000000"/>
                </a:solidFill>
                <a:latin typeface="Helvetica Neue"/>
                <a:ea typeface="Helvetica Neue"/>
              </a:rPr>
              <a:t>5%</a:t>
            </a:r>
            <a:endParaRPr/>
          </a:p>
        </p:txBody>
      </p:sp>
      <p:pic>
        <p:nvPicPr>
          <p:cNvPr id="133" name="Shape 182" descr=""/>
          <p:cNvPicPr/>
          <p:nvPr/>
        </p:nvPicPr>
        <p:blipFill>
          <a:blip r:embed="rId28"/>
          <a:stretch>
            <a:fillRect/>
          </a:stretch>
        </p:blipFill>
        <p:spPr>
          <a:xfrm>
            <a:off x="8651880" y="8458200"/>
            <a:ext cx="1157040" cy="1206000"/>
          </a:xfrm>
          <a:prstGeom prst="rect">
            <a:avLst/>
          </a:prstGeom>
          <a:ln>
            <a:noFill/>
          </a:ln>
        </p:spPr>
      </p:pic>
      <p:sp>
        <p:nvSpPr>
          <p:cNvPr id="134" name="CustomShape 28"/>
          <p:cNvSpPr/>
          <p:nvPr/>
        </p:nvSpPr>
        <p:spPr>
          <a:xfrm>
            <a:off x="8648640" y="8631360"/>
            <a:ext cx="1152000" cy="79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Get out and sell face to face</a:t>
            </a:r>
            <a:endParaRPr/>
          </a:p>
        </p:txBody>
      </p:sp>
      <p:sp>
        <p:nvSpPr>
          <p:cNvPr id="135" name="CustomShape 29"/>
          <p:cNvSpPr/>
          <p:nvPr/>
        </p:nvSpPr>
        <p:spPr>
          <a:xfrm>
            <a:off x="4645800" y="579600"/>
            <a:ext cx="1071360" cy="115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700">
                <a:solidFill>
                  <a:srgbClr val="000000"/>
                </a:solidFill>
                <a:latin typeface="Helvetica Neue"/>
                <a:ea typeface="Helvetica Neue"/>
              </a:rPr>
              <a:t>Time-poor City residents</a:t>
            </a:r>
            <a:endParaRPr/>
          </a:p>
        </p:txBody>
      </p:sp>
      <p:pic>
        <p:nvPicPr>
          <p:cNvPr id="136" name="Shape 185" descr=""/>
          <p:cNvPicPr/>
          <p:nvPr/>
        </p:nvPicPr>
        <p:blipFill>
          <a:blip r:embed="rId29"/>
          <a:stretch>
            <a:fillRect/>
          </a:stretch>
        </p:blipFill>
        <p:spPr>
          <a:xfrm>
            <a:off x="7254720" y="452520"/>
            <a:ext cx="1184040" cy="1234800"/>
          </a:xfrm>
          <a:prstGeom prst="rect">
            <a:avLst/>
          </a:prstGeom>
          <a:ln>
            <a:noFill/>
          </a:ln>
        </p:spPr>
      </p:pic>
      <p:sp>
        <p:nvSpPr>
          <p:cNvPr id="137" name="CustomShape 30"/>
          <p:cNvSpPr/>
          <p:nvPr/>
        </p:nvSpPr>
        <p:spPr>
          <a:xfrm>
            <a:off x="7245720" y="448200"/>
            <a:ext cx="1163160" cy="1149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Single, 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time poor people</a:t>
            </a:r>
            <a:endParaRPr/>
          </a:p>
        </p:txBody>
      </p:sp>
      <p:pic>
        <p:nvPicPr>
          <p:cNvPr id="138" name="Shape 187" descr=""/>
          <p:cNvPicPr/>
          <p:nvPr/>
        </p:nvPicPr>
        <p:blipFill>
          <a:blip r:embed="rId30"/>
          <a:stretch>
            <a:fillRect/>
          </a:stretch>
        </p:blipFill>
        <p:spPr>
          <a:xfrm>
            <a:off x="9957960" y="452520"/>
            <a:ext cx="1184040" cy="1234800"/>
          </a:xfrm>
          <a:prstGeom prst="rect">
            <a:avLst/>
          </a:prstGeom>
          <a:ln>
            <a:noFill/>
          </a:ln>
        </p:spPr>
      </p:pic>
      <p:sp>
        <p:nvSpPr>
          <p:cNvPr id="139" name="CustomShape 31"/>
          <p:cNvSpPr/>
          <p:nvPr/>
        </p:nvSpPr>
        <p:spPr>
          <a:xfrm>
            <a:off x="10007640" y="572760"/>
            <a:ext cx="1040760" cy="915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Single time poor 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London based</a:t>
            </a:r>
            <a:endParaRPr/>
          </a:p>
        </p:txBody>
      </p:sp>
      <p:pic>
        <p:nvPicPr>
          <p:cNvPr id="140" name="Shape 189" descr=""/>
          <p:cNvPicPr/>
          <p:nvPr/>
        </p:nvPicPr>
        <p:blipFill>
          <a:blip r:embed="rId31"/>
          <a:stretch>
            <a:fillRect/>
          </a:stretch>
        </p:blipFill>
        <p:spPr>
          <a:xfrm>
            <a:off x="9985320" y="1689120"/>
            <a:ext cx="1184040" cy="1234800"/>
          </a:xfrm>
          <a:prstGeom prst="rect">
            <a:avLst/>
          </a:prstGeom>
          <a:ln>
            <a:noFill/>
          </a:ln>
        </p:spPr>
      </p:pic>
      <p:sp>
        <p:nvSpPr>
          <p:cNvPr id="141" name="CustomShape 32"/>
          <p:cNvSpPr/>
          <p:nvPr/>
        </p:nvSpPr>
        <p:spPr>
          <a:xfrm>
            <a:off x="9993240" y="1748160"/>
            <a:ext cx="1184040" cy="1149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</a:rPr>
              <a:t>People aren’t sold on message through text advert</a:t>
            </a:r>
            <a:endParaRPr/>
          </a:p>
        </p:txBody>
      </p:sp>
      <p:pic>
        <p:nvPicPr>
          <p:cNvPr id="142" name="Shape 191" descr=""/>
          <p:cNvPicPr/>
          <p:nvPr/>
        </p:nvPicPr>
        <p:blipFill>
          <a:blip r:embed="rId32"/>
          <a:stretch>
            <a:fillRect/>
          </a:stretch>
        </p:blipFill>
        <p:spPr>
          <a:xfrm>
            <a:off x="10012320" y="3034440"/>
            <a:ext cx="1188720" cy="1240920"/>
          </a:xfrm>
          <a:prstGeom prst="rect">
            <a:avLst/>
          </a:prstGeom>
          <a:ln>
            <a:noFill/>
          </a:ln>
        </p:spPr>
      </p:pic>
      <p:sp>
        <p:nvSpPr>
          <p:cNvPr id="143" name="CustomShape 33"/>
          <p:cNvSpPr/>
          <p:nvPr/>
        </p:nvSpPr>
        <p:spPr>
          <a:xfrm>
            <a:off x="10084320" y="3062520"/>
            <a:ext cx="1040760" cy="985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</a:rPr>
              <a:t>Show people the physical product</a:t>
            </a:r>
            <a:endParaRPr/>
          </a:p>
        </p:txBody>
      </p:sp>
      <p:pic>
        <p:nvPicPr>
          <p:cNvPr id="144" name="Shape 193" descr=""/>
          <p:cNvPicPr/>
          <p:nvPr/>
        </p:nvPicPr>
        <p:blipFill>
          <a:blip r:embed="rId33"/>
          <a:stretch>
            <a:fillRect/>
          </a:stretch>
        </p:blipFill>
        <p:spPr>
          <a:xfrm>
            <a:off x="10031760" y="4277520"/>
            <a:ext cx="1188720" cy="1240920"/>
          </a:xfrm>
          <a:prstGeom prst="rect">
            <a:avLst/>
          </a:prstGeom>
          <a:ln>
            <a:noFill/>
          </a:ln>
        </p:spPr>
      </p:pic>
      <p:sp>
        <p:nvSpPr>
          <p:cNvPr id="145" name="CustomShape 34"/>
          <p:cNvSpPr/>
          <p:nvPr/>
        </p:nvSpPr>
        <p:spPr>
          <a:xfrm>
            <a:off x="10064520" y="4233600"/>
            <a:ext cx="1040760" cy="985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</a:rPr>
              <a:t>People do not have sufficient exposure for quick adoption</a:t>
            </a:r>
            <a:endParaRPr/>
          </a:p>
        </p:txBody>
      </p:sp>
      <p:pic>
        <p:nvPicPr>
          <p:cNvPr id="146" name="Shape 195" descr=""/>
          <p:cNvPicPr/>
          <p:nvPr/>
        </p:nvPicPr>
        <p:blipFill>
          <a:blip r:embed="rId34"/>
          <a:stretch>
            <a:fillRect/>
          </a:stretch>
        </p:blipFill>
        <p:spPr>
          <a:xfrm>
            <a:off x="10023480" y="5520960"/>
            <a:ext cx="1188720" cy="1240920"/>
          </a:xfrm>
          <a:prstGeom prst="rect">
            <a:avLst/>
          </a:prstGeom>
          <a:ln>
            <a:noFill/>
          </a:ln>
        </p:spPr>
      </p:pic>
      <p:sp>
        <p:nvSpPr>
          <p:cNvPr id="147" name="CustomShape 35"/>
          <p:cNvSpPr/>
          <p:nvPr/>
        </p:nvSpPr>
        <p:spPr>
          <a:xfrm>
            <a:off x="10023480" y="5622480"/>
            <a:ext cx="1040760" cy="985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</a:rPr>
              <a:t>Above 0 sign-ups</a:t>
            </a:r>
            <a:endParaRPr/>
          </a:p>
        </p:txBody>
      </p:sp>
      <p:pic>
        <p:nvPicPr>
          <p:cNvPr id="148" name="Shape 197" descr=""/>
          <p:cNvPicPr/>
          <p:nvPr/>
        </p:nvPicPr>
        <p:blipFill>
          <a:blip r:embed="rId35"/>
          <a:stretch>
            <a:fillRect/>
          </a:stretch>
        </p:blipFill>
        <p:spPr>
          <a:xfrm>
            <a:off x="10035720" y="7131960"/>
            <a:ext cx="1180800" cy="1231560"/>
          </a:xfrm>
          <a:prstGeom prst="rect">
            <a:avLst/>
          </a:prstGeom>
          <a:ln>
            <a:noFill/>
          </a:ln>
        </p:spPr>
      </p:pic>
      <p:sp>
        <p:nvSpPr>
          <p:cNvPr id="149" name="CustomShape 36"/>
          <p:cNvSpPr/>
          <p:nvPr/>
        </p:nvSpPr>
        <p:spPr>
          <a:xfrm>
            <a:off x="10134000" y="7323840"/>
            <a:ext cx="966600" cy="760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7% sign-ups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Problem exists, solution wrong</a:t>
            </a:r>
            <a:endParaRPr/>
          </a:p>
        </p:txBody>
      </p:sp>
      <p:sp>
        <p:nvSpPr>
          <p:cNvPr id="150" name="CustomShape 37"/>
          <p:cNvSpPr/>
          <p:nvPr/>
        </p:nvSpPr>
        <p:spPr>
          <a:xfrm>
            <a:off x="10045800" y="8583480"/>
            <a:ext cx="1152360" cy="79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Get out and sell face to face</a:t>
            </a:r>
            <a:endParaRPr/>
          </a:p>
        </p:txBody>
      </p:sp>
      <p:pic>
        <p:nvPicPr>
          <p:cNvPr id="151" name="Shape 201" descr=""/>
          <p:cNvPicPr/>
          <p:nvPr/>
        </p:nvPicPr>
        <p:blipFill>
          <a:blip r:embed="rId36"/>
          <a:stretch>
            <a:fillRect/>
          </a:stretch>
        </p:blipFill>
        <p:spPr>
          <a:xfrm>
            <a:off x="10049040" y="8410680"/>
            <a:ext cx="1157040" cy="1206000"/>
          </a:xfrm>
          <a:prstGeom prst="rect">
            <a:avLst/>
          </a:prstGeom>
          <a:ln>
            <a:noFill/>
          </a:ln>
        </p:spPr>
      </p:pic>
      <p:sp>
        <p:nvSpPr>
          <p:cNvPr id="152" name="CustomShape 38"/>
          <p:cNvSpPr/>
          <p:nvPr/>
        </p:nvSpPr>
        <p:spPr>
          <a:xfrm>
            <a:off x="10084320" y="8646120"/>
            <a:ext cx="1152360" cy="79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Yuppies want variety and adventure only on weekends</a:t>
            </a:r>
            <a:endParaRPr/>
          </a:p>
        </p:txBody>
      </p:sp>
      <p:pic>
        <p:nvPicPr>
          <p:cNvPr id="153" name="Shape 203" descr=""/>
          <p:cNvPicPr/>
          <p:nvPr/>
        </p:nvPicPr>
        <p:blipFill>
          <a:blip r:embed="rId37"/>
          <a:stretch>
            <a:fillRect/>
          </a:stretch>
        </p:blipFill>
        <p:spPr>
          <a:xfrm>
            <a:off x="11383920" y="405360"/>
            <a:ext cx="1184040" cy="1234800"/>
          </a:xfrm>
          <a:prstGeom prst="rect">
            <a:avLst/>
          </a:prstGeom>
          <a:ln>
            <a:noFill/>
          </a:ln>
        </p:spPr>
      </p:pic>
      <p:sp>
        <p:nvSpPr>
          <p:cNvPr id="154" name="CustomShape 39"/>
          <p:cNvSpPr/>
          <p:nvPr/>
        </p:nvSpPr>
        <p:spPr>
          <a:xfrm>
            <a:off x="11433600" y="525960"/>
            <a:ext cx="1040760" cy="915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Single time poor 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London based</a:t>
            </a:r>
            <a:endParaRPr/>
          </a:p>
        </p:txBody>
      </p:sp>
      <p:pic>
        <p:nvPicPr>
          <p:cNvPr id="155" name="Shape 205" descr=""/>
          <p:cNvPicPr/>
          <p:nvPr/>
        </p:nvPicPr>
        <p:blipFill>
          <a:blip r:embed="rId38"/>
          <a:stretch>
            <a:fillRect/>
          </a:stretch>
        </p:blipFill>
        <p:spPr>
          <a:xfrm>
            <a:off x="11355480" y="1705320"/>
            <a:ext cx="1184040" cy="1234800"/>
          </a:xfrm>
          <a:prstGeom prst="rect">
            <a:avLst/>
          </a:prstGeom>
          <a:ln>
            <a:noFill/>
          </a:ln>
        </p:spPr>
      </p:pic>
      <p:sp>
        <p:nvSpPr>
          <p:cNvPr id="156" name="CustomShape 40"/>
          <p:cNvSpPr/>
          <p:nvPr/>
        </p:nvSpPr>
        <p:spPr>
          <a:xfrm>
            <a:off x="11405160" y="1825920"/>
            <a:ext cx="1040760" cy="915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1000">
                <a:solidFill>
                  <a:srgbClr val="000000"/>
                </a:solidFill>
                <a:latin typeface="Helvetica Neue"/>
                <a:ea typeface="Helvetica Neue"/>
              </a:rPr>
              <a:t>Don’t have energy to shop for weekend adventures</a:t>
            </a:r>
            <a:endParaRPr/>
          </a:p>
        </p:txBody>
      </p:sp>
      <p:pic>
        <p:nvPicPr>
          <p:cNvPr id="157" name="Shape 207" descr=""/>
          <p:cNvPicPr/>
          <p:nvPr/>
        </p:nvPicPr>
        <p:blipFill>
          <a:blip r:embed="rId39"/>
          <a:stretch>
            <a:fillRect/>
          </a:stretch>
        </p:blipFill>
        <p:spPr>
          <a:xfrm>
            <a:off x="11363040" y="3005280"/>
            <a:ext cx="1184040" cy="1234800"/>
          </a:xfrm>
          <a:prstGeom prst="rect">
            <a:avLst/>
          </a:prstGeom>
          <a:ln>
            <a:noFill/>
          </a:ln>
        </p:spPr>
      </p:pic>
      <p:sp>
        <p:nvSpPr>
          <p:cNvPr id="158" name="CustomShape 41"/>
          <p:cNvSpPr/>
          <p:nvPr/>
        </p:nvSpPr>
        <p:spPr>
          <a:xfrm>
            <a:off x="11412720" y="3125880"/>
            <a:ext cx="1040760" cy="915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1000">
                <a:solidFill>
                  <a:srgbClr val="000000"/>
                </a:solidFill>
                <a:latin typeface="Helvetica Neue"/>
                <a:ea typeface="Helvetica Neue"/>
              </a:rPr>
              <a:t>W/e high/end ingredient pack delivered to office on Fri for culinary adventures</a:t>
            </a:r>
            <a:endParaRPr/>
          </a:p>
        </p:txBody>
      </p:sp>
      <p:pic>
        <p:nvPicPr>
          <p:cNvPr id="159" name="Shape 209" descr=""/>
          <p:cNvPicPr/>
          <p:nvPr/>
        </p:nvPicPr>
        <p:blipFill>
          <a:blip r:embed="rId40"/>
          <a:stretch>
            <a:fillRect/>
          </a:stretch>
        </p:blipFill>
        <p:spPr>
          <a:xfrm>
            <a:off x="11405160" y="4228920"/>
            <a:ext cx="1184040" cy="1234800"/>
          </a:xfrm>
          <a:prstGeom prst="rect">
            <a:avLst/>
          </a:prstGeom>
          <a:ln>
            <a:noFill/>
          </a:ln>
        </p:spPr>
      </p:pic>
      <p:sp>
        <p:nvSpPr>
          <p:cNvPr id="160" name="CustomShape 42"/>
          <p:cNvSpPr/>
          <p:nvPr/>
        </p:nvSpPr>
        <p:spPr>
          <a:xfrm>
            <a:off x="11454840" y="4273200"/>
            <a:ext cx="1040760" cy="915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1000">
                <a:solidFill>
                  <a:srgbClr val="000000"/>
                </a:solidFill>
                <a:latin typeface="Helvetica Neue"/>
                <a:ea typeface="Helvetica Neue"/>
              </a:rPr>
              <a:t>People want to cook on weekends rather than during the week</a:t>
            </a:r>
            <a:endParaRPr/>
          </a:p>
        </p:txBody>
      </p:sp>
      <p:pic>
        <p:nvPicPr>
          <p:cNvPr id="161" name="Shape 211" descr=""/>
          <p:cNvPicPr/>
          <p:nvPr/>
        </p:nvPicPr>
        <p:blipFill>
          <a:blip r:embed="rId41"/>
          <a:stretch>
            <a:fillRect/>
          </a:stretch>
        </p:blipFill>
        <p:spPr>
          <a:xfrm>
            <a:off x="11388600" y="5526720"/>
            <a:ext cx="1184040" cy="1234800"/>
          </a:xfrm>
          <a:prstGeom prst="rect">
            <a:avLst/>
          </a:prstGeom>
          <a:ln>
            <a:noFill/>
          </a:ln>
        </p:spPr>
      </p:pic>
      <p:sp>
        <p:nvSpPr>
          <p:cNvPr id="162" name="CustomShape 43"/>
          <p:cNvSpPr/>
          <p:nvPr/>
        </p:nvSpPr>
        <p:spPr>
          <a:xfrm>
            <a:off x="11438280" y="5571000"/>
            <a:ext cx="1040760" cy="915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1000">
                <a:solidFill>
                  <a:srgbClr val="000000"/>
                </a:solidFill>
                <a:latin typeface="Helvetica Neue"/>
                <a:ea typeface="Helvetica Neue"/>
              </a:rPr>
              <a:t>Sign-up rate 5%</a:t>
            </a:r>
            <a:endParaRPr/>
          </a:p>
        </p:txBody>
      </p:sp>
      <p:pic>
        <p:nvPicPr>
          <p:cNvPr id="163" name="Shape 213" descr=""/>
          <p:cNvPicPr/>
          <p:nvPr/>
        </p:nvPicPr>
        <p:blipFill>
          <a:blip r:embed="rId42"/>
          <a:stretch>
            <a:fillRect/>
          </a:stretch>
        </p:blipFill>
        <p:spPr>
          <a:xfrm>
            <a:off x="11416320" y="7099560"/>
            <a:ext cx="1184040" cy="1234800"/>
          </a:xfrm>
          <a:prstGeom prst="rect">
            <a:avLst/>
          </a:prstGeom>
          <a:ln>
            <a:noFill/>
          </a:ln>
        </p:spPr>
      </p:pic>
      <p:sp>
        <p:nvSpPr>
          <p:cNvPr id="164" name="CustomShape 44"/>
          <p:cNvSpPr/>
          <p:nvPr/>
        </p:nvSpPr>
        <p:spPr>
          <a:xfrm>
            <a:off x="11466000" y="7143840"/>
            <a:ext cx="1040760" cy="915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1000">
                <a:solidFill>
                  <a:srgbClr val="000000"/>
                </a:solidFill>
                <a:latin typeface="Helvetica Neue"/>
                <a:ea typeface="Helvetica Neue"/>
              </a:rPr>
              <a:t>See you on Mon! 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000">
                <a:solidFill>
                  <a:srgbClr val="000000"/>
                </a:solidFill>
                <a:latin typeface="Helvetica Neue"/>
                <a:ea typeface="Helvetica Neue"/>
              </a:rPr>
              <a:t>:)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467000" y="0"/>
            <a:ext cx="10070640" cy="156168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CustomShape 2"/>
          <p:cNvSpPr/>
          <p:nvPr/>
        </p:nvSpPr>
        <p:spPr>
          <a:xfrm>
            <a:off x="2473920" y="1082520"/>
            <a:ext cx="8404560" cy="1621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pt-BR" sz="9600">
                <a:solidFill>
                  <a:srgbClr val="000000"/>
                </a:solidFill>
                <a:latin typeface="Open Sans"/>
                <a:ea typeface="Open Sans"/>
              </a:rPr>
              <a:t>Most Impressive, Final Validation Metrics Here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