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</p:sldIdLst>
  <p:sldSz cy="9753600" cx="130048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3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y="3088481" x="6730206"/>
            <a:ext cy="2925761" cx="8321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y="238918" x="802481"/>
            <a:ext cy="8624887" cx="8321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98450" marL="889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98450" marL="1333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98450" marL="1778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98450" marL="2222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98450" marL="2667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98450" marL="3124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98450" marL="3581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98450" marL="4038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98450" marL="44958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276475" x="650875"/>
            <a:ext cy="6435725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98450" marL="889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98450" marL="1333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98450" marL="1778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98450" marL="2222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98450" marL="2667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98450" marL="3124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98450" marL="3581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98450" marL="4038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98450" marL="44958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3030538" x="974725"/>
            <a:ext cy="2090737" cx="110553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y="5527675" x="1951038"/>
            <a:ext cy="2492374" cx="91027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457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914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1371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18288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2286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2743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3200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3657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trike="noStrike" u="none" b="0" cap="none" baseline="0" sz="4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y="3088481" x="6730206"/>
            <a:ext cy="2925761" cx="8321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y="238918" x="802481"/>
            <a:ext cy="8624887" cx="83216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6985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34950" marL="1041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34950" marL="13843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34950" marL="1739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34950" marL="20828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34950" marL="25400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34950" marL="29972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34950" marL="3454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34950" marL="39116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y="-357187" x="3284537"/>
            <a:ext cy="11703050" cx="64357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6985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34950" marL="1041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34950" marL="13843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34950" marL="1739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34950" marL="20828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34950" marL="25400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34950" marL="29972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34950" marL="3454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34950" marL="39116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6827838" x="2549525"/>
            <a:ext cy="806450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>
            <p:ph idx="2" type="pic"/>
          </p:nvPr>
        </p:nvSpPr>
        <p:spPr>
          <a:xfrm>
            <a:off y="871537" x="2549525"/>
            <a:ext cy="5851525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8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bin"/>
              <a:buNone/>
              <a:defRPr strike="noStrike" u="none" b="0" cap="none" baseline="0" sz="20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7634288" x="2549525"/>
            <a:ext cy="1144587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388937" x="650875"/>
            <a:ext cy="1652586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388937" x="5084762"/>
            <a:ext cy="8323262" cx="72691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2041525" x="650875"/>
            <a:ext cy="6670675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182813" x="650875"/>
            <a:ext cy="909637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3092450" x="650875"/>
            <a:ext cy="5619750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y="2182813" x="6605588"/>
            <a:ext cy="909637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y="3092450" x="6605588"/>
            <a:ext cy="5619750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276475" x="650875"/>
            <a:ext cy="6435725" cx="5775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y="2276475" x="6578600"/>
            <a:ext cy="6435725" cx="5775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y="-357187" x="3284537"/>
            <a:ext cy="11703050" cx="64357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98450" marL="889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98450" marL="1333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98450" marL="1778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98450" marL="22225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98450" marL="2667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98450" marL="3124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98450" marL="3581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98450" marL="4038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98450" marL="44958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4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6267450" x="1027112"/>
            <a:ext cy="193674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133850" x="1027112"/>
            <a:ext cy="213359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sz="2000"/>
            </a:lvl1pPr>
            <a:lvl2pPr rtl="0" indent="0" marL="457200">
              <a:spcBef>
                <a:spcPts val="0"/>
              </a:spcBef>
              <a:buFont typeface="Cabin"/>
              <a:buNone/>
              <a:defRPr sz="1800"/>
            </a:lvl2pPr>
            <a:lvl3pPr rtl="0" indent="0" marL="914400">
              <a:spcBef>
                <a:spcPts val="0"/>
              </a:spcBef>
              <a:buFont typeface="Cabin"/>
              <a:buNone/>
              <a:defRPr sz="1600"/>
            </a:lvl3pPr>
            <a:lvl4pPr rtl="0" indent="0" marL="1371600">
              <a:spcBef>
                <a:spcPts val="0"/>
              </a:spcBef>
              <a:buFont typeface="Cabin"/>
              <a:buNone/>
              <a:defRPr sz="1400"/>
            </a:lvl4pPr>
            <a:lvl5pPr rtl="0" indent="0" marL="1828800">
              <a:spcBef>
                <a:spcPts val="0"/>
              </a:spcBef>
              <a:buFont typeface="Cabin"/>
              <a:buNone/>
              <a:defRPr sz="1400"/>
            </a:lvl5pPr>
            <a:lvl6pPr rtl="0" indent="0" marL="2286000">
              <a:spcBef>
                <a:spcPts val="0"/>
              </a:spcBef>
              <a:buFont typeface="Cabin"/>
              <a:buNone/>
              <a:defRPr sz="1400"/>
            </a:lvl6pPr>
            <a:lvl7pPr rtl="0" indent="0" marL="2743200">
              <a:spcBef>
                <a:spcPts val="0"/>
              </a:spcBef>
              <a:buFont typeface="Cabin"/>
              <a:buNone/>
              <a:defRPr sz="1400"/>
            </a:lvl7pPr>
            <a:lvl8pPr rtl="0" indent="0" marL="3200400">
              <a:spcBef>
                <a:spcPts val="0"/>
              </a:spcBef>
              <a:buFont typeface="Cabin"/>
              <a:buNone/>
              <a:defRPr sz="1400"/>
            </a:lvl8pPr>
            <a:lvl9pPr rtl="0" indent="0" marL="3657600">
              <a:spcBef>
                <a:spcPts val="0"/>
              </a:spcBef>
              <a:buFont typeface="Cabi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6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276475" x="650875"/>
            <a:ext cy="6435725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6985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indent="-234950" marL="1041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indent="-234950" marL="13843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indent="-234950" marL="17399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indent="-234950" marL="20828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indent="-234950" marL="25400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indent="-234950" marL="29972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indent="-234950" marL="3454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indent="-234950" marL="39116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3030538" x="974725"/>
            <a:ext cy="2090737" cx="110553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6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5527675" x="1951038"/>
            <a:ext cy="2492374" cx="91027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4572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914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13716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18288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22860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27432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32004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365760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2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y="2590799" x="8166100"/>
            <a:ext cy="2616200" cx="452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y="50800" x="2857500"/>
            <a:ext cy="7696199" cx="452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y="361949" x="5937249"/>
            <a:ext cy="10464800" cx="113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6827838" x="2549525"/>
            <a:ext cy="806450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7634288" x="2549525"/>
            <a:ext cy="1144587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388937" x="650875"/>
            <a:ext cy="1652586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388937" x="5084762"/>
            <a:ext cy="8323262" cx="72691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y="2041525" x="650875"/>
            <a:ext cy="6670675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2182813" x="650875"/>
            <a:ext cy="909637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y="3092450" x="650875"/>
            <a:ext cy="5619750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y="2182813" x="6605588"/>
            <a:ext cy="909637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y="3092450" x="6605588"/>
            <a:ext cy="5619750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6827838" x="2549525"/>
            <a:ext cy="806450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y="871537" x="2549525"/>
            <a:ext cy="5851525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32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l" rtl="0" marR="0" indent="0" marL="4572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8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l" rtl="0" marR="0" indent="0" marL="9144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4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l" rtl="0" marR="0" indent="0" marL="13716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l" rtl="0" marR="0" indent="0" marL="18288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l" rtl="0" marR="0" indent="0" marL="22860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l" rtl="0" marR="0" indent="0" marL="27432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l" rtl="0" marR="0" indent="0" marL="32004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l" rtl="0" marR="0" indent="0" marL="3657600">
              <a:spcBef>
                <a:spcPts val="0"/>
              </a:spcBef>
              <a:buClr>
                <a:schemeClr val="lt1"/>
              </a:buClr>
              <a:buFont typeface="Cabin"/>
              <a:buNone/>
              <a:defRPr strike="noStrike" u="none" b="0" cap="none" baseline="0" sz="2000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7634288" x="2549525"/>
            <a:ext cy="1144587" cx="7802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5029200" x="1270000"/>
            <a:ext cy="1130299" cx="515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y="5029200" x="6578600"/>
            <a:ext cy="1130299" cx="515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6267450" x="1027112"/>
            <a:ext cy="193674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133850" x="1027112"/>
            <a:ext cy="213359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sz="2000"/>
            </a:lvl1pPr>
            <a:lvl2pPr rtl="0" indent="0" marL="457200">
              <a:spcBef>
                <a:spcPts val="0"/>
              </a:spcBef>
              <a:buFont typeface="Cabin"/>
              <a:buNone/>
              <a:defRPr sz="1800"/>
            </a:lvl2pPr>
            <a:lvl3pPr rtl="0" indent="0" marL="914400">
              <a:spcBef>
                <a:spcPts val="0"/>
              </a:spcBef>
              <a:buFont typeface="Cabin"/>
              <a:buNone/>
              <a:defRPr sz="1600"/>
            </a:lvl3pPr>
            <a:lvl4pPr rtl="0" indent="0" marL="1371600">
              <a:spcBef>
                <a:spcPts val="0"/>
              </a:spcBef>
              <a:buFont typeface="Cabin"/>
              <a:buNone/>
              <a:defRPr sz="1400"/>
            </a:lvl4pPr>
            <a:lvl5pPr rtl="0" indent="0" marL="1828800">
              <a:spcBef>
                <a:spcPts val="0"/>
              </a:spcBef>
              <a:buFont typeface="Cabin"/>
              <a:buNone/>
              <a:defRPr sz="1400"/>
            </a:lvl5pPr>
            <a:lvl6pPr rtl="0" indent="0" marL="2286000">
              <a:spcBef>
                <a:spcPts val="0"/>
              </a:spcBef>
              <a:buFont typeface="Cabin"/>
              <a:buNone/>
              <a:defRPr sz="1400"/>
            </a:lvl6pPr>
            <a:lvl7pPr rtl="0" indent="0" marL="2743200">
              <a:spcBef>
                <a:spcPts val="0"/>
              </a:spcBef>
              <a:buFont typeface="Cabin"/>
              <a:buNone/>
              <a:defRPr sz="1400"/>
            </a:lvl7pPr>
            <a:lvl8pPr rtl="0" indent="0" marL="3200400">
              <a:spcBef>
                <a:spcPts val="0"/>
              </a:spcBef>
              <a:buFont typeface="Cabin"/>
              <a:buNone/>
              <a:defRPr sz="1400"/>
            </a:lvl8pPr>
            <a:lvl9pPr rtl="0" indent="0" marL="3657600">
              <a:spcBef>
                <a:spcPts val="0"/>
              </a:spcBef>
              <a:buFont typeface="Cabi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50292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y="3030538" x="974725"/>
            <a:ext cy="2090737" cx="110553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y="5527675" x="1951038"/>
            <a:ext cy="2492374" cx="91027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388937" x="650875"/>
            <a:ext cy="1652586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388937" x="5084762"/>
            <a:ext cy="8323262" cx="72691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y="2041525" x="650875"/>
            <a:ext cy="6670675" cx="42783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 sz="1400"/>
            </a:lvl1pPr>
            <a:lvl2pPr rtl="0" indent="0" marL="457200">
              <a:spcBef>
                <a:spcPts val="0"/>
              </a:spcBef>
              <a:buFont typeface="Cabin"/>
              <a:buNone/>
              <a:defRPr sz="1200"/>
            </a:lvl2pPr>
            <a:lvl3pPr rtl="0" indent="0" marL="914400">
              <a:spcBef>
                <a:spcPts val="0"/>
              </a:spcBef>
              <a:buFont typeface="Cabin"/>
              <a:buNone/>
              <a:defRPr sz="1000"/>
            </a:lvl3pPr>
            <a:lvl4pPr rtl="0" indent="0" marL="1371600">
              <a:spcBef>
                <a:spcPts val="0"/>
              </a:spcBef>
              <a:buFont typeface="Cabin"/>
              <a:buNone/>
              <a:defRPr sz="900"/>
            </a:lvl4pPr>
            <a:lvl5pPr rtl="0" indent="0" marL="1828800">
              <a:spcBef>
                <a:spcPts val="0"/>
              </a:spcBef>
              <a:buFont typeface="Cabin"/>
              <a:buNone/>
              <a:defRPr sz="900"/>
            </a:lvl5pPr>
            <a:lvl6pPr rtl="0" indent="0" marL="2286000">
              <a:spcBef>
                <a:spcPts val="0"/>
              </a:spcBef>
              <a:buFont typeface="Cabin"/>
              <a:buNone/>
              <a:defRPr sz="900"/>
            </a:lvl6pPr>
            <a:lvl7pPr rtl="0" indent="0" marL="2743200">
              <a:spcBef>
                <a:spcPts val="0"/>
              </a:spcBef>
              <a:buFont typeface="Cabin"/>
              <a:buNone/>
              <a:defRPr sz="900"/>
            </a:lvl7pPr>
            <a:lvl8pPr rtl="0" indent="0" marL="3200400">
              <a:spcBef>
                <a:spcPts val="0"/>
              </a:spcBef>
              <a:buFont typeface="Cabin"/>
              <a:buNone/>
              <a:defRPr sz="900"/>
            </a:lvl8pPr>
            <a:lvl9pPr rtl="0" indent="0" marL="3657600">
              <a:spcBef>
                <a:spcPts val="0"/>
              </a:spcBef>
              <a:buFont typeface="Cabi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2182813" x="650875"/>
            <a:ext cy="909637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3092450" x="650875"/>
            <a:ext cy="5619750" cx="5745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y="2182813" x="6605588"/>
            <a:ext cy="909637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b="1" sz="2400"/>
            </a:lvl1pPr>
            <a:lvl2pPr rtl="0" indent="0" marL="457200">
              <a:spcBef>
                <a:spcPts val="0"/>
              </a:spcBef>
              <a:buFont typeface="Cabin"/>
              <a:buNone/>
              <a:defRPr b="1" sz="2000"/>
            </a:lvl2pPr>
            <a:lvl3pPr rtl="0" indent="0" marL="914400">
              <a:spcBef>
                <a:spcPts val="0"/>
              </a:spcBef>
              <a:buFont typeface="Cabin"/>
              <a:buNone/>
              <a:defRPr b="1" sz="1800"/>
            </a:lvl3pPr>
            <a:lvl4pPr rtl="0" indent="0" marL="1371600">
              <a:spcBef>
                <a:spcPts val="0"/>
              </a:spcBef>
              <a:buFont typeface="Cabin"/>
              <a:buNone/>
              <a:defRPr b="1" sz="1600"/>
            </a:lvl4pPr>
            <a:lvl5pPr rtl="0" indent="0" marL="1828800">
              <a:spcBef>
                <a:spcPts val="0"/>
              </a:spcBef>
              <a:buFont typeface="Cabin"/>
              <a:buNone/>
              <a:defRPr b="1" sz="1600"/>
            </a:lvl5pPr>
            <a:lvl6pPr rtl="0" indent="0" marL="2286000">
              <a:spcBef>
                <a:spcPts val="0"/>
              </a:spcBef>
              <a:buFont typeface="Cabin"/>
              <a:buNone/>
              <a:defRPr b="1" sz="1600"/>
            </a:lvl6pPr>
            <a:lvl7pPr rtl="0" indent="0" marL="2743200">
              <a:spcBef>
                <a:spcPts val="0"/>
              </a:spcBef>
              <a:buFont typeface="Cabin"/>
              <a:buNone/>
              <a:defRPr b="1" sz="1600"/>
            </a:lvl7pPr>
            <a:lvl8pPr rtl="0" indent="0" marL="3200400">
              <a:spcBef>
                <a:spcPts val="0"/>
              </a:spcBef>
              <a:buFont typeface="Cabin"/>
              <a:buNone/>
              <a:defRPr b="1" sz="1600"/>
            </a:lvl8pPr>
            <a:lvl9pPr rtl="0" indent="0" marL="3657600">
              <a:spcBef>
                <a:spcPts val="0"/>
              </a:spcBef>
              <a:buFont typeface="Cabin"/>
              <a:buNone/>
              <a:defRPr b="1" sz="1600"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y="3092450" x="6605588"/>
            <a:ext cy="5619750" cx="5748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90525" x="650875"/>
            <a:ext cy="1625599" cx="117030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8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2276475" x="650875"/>
            <a:ext cy="6435725" cx="5775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2276475" x="6578600"/>
            <a:ext cy="6435725" cx="5775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6267450" x="1027112"/>
            <a:ext cy="193674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133850" x="1027112"/>
            <a:ext cy="2133599" cx="11053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 sz="2000"/>
            </a:lvl1pPr>
            <a:lvl2pPr rtl="0" indent="0" marL="457200">
              <a:spcBef>
                <a:spcPts val="0"/>
              </a:spcBef>
              <a:buFont typeface="Cabin"/>
              <a:buNone/>
              <a:defRPr sz="1800"/>
            </a:lvl2pPr>
            <a:lvl3pPr rtl="0" indent="0" marL="914400">
              <a:spcBef>
                <a:spcPts val="0"/>
              </a:spcBef>
              <a:buFont typeface="Cabin"/>
              <a:buNone/>
              <a:defRPr sz="1600"/>
            </a:lvl3pPr>
            <a:lvl4pPr rtl="0" indent="0" marL="1371600">
              <a:spcBef>
                <a:spcPts val="0"/>
              </a:spcBef>
              <a:buFont typeface="Cabin"/>
              <a:buNone/>
              <a:defRPr sz="1400"/>
            </a:lvl4pPr>
            <a:lvl5pPr rtl="0" indent="0" marL="1828800">
              <a:spcBef>
                <a:spcPts val="0"/>
              </a:spcBef>
              <a:buFont typeface="Cabin"/>
              <a:buNone/>
              <a:defRPr sz="1400"/>
            </a:lvl5pPr>
            <a:lvl6pPr rtl="0" indent="0" marL="2286000">
              <a:spcBef>
                <a:spcPts val="0"/>
              </a:spcBef>
              <a:buFont typeface="Cabin"/>
              <a:buNone/>
              <a:defRPr sz="1400"/>
            </a:lvl6pPr>
            <a:lvl7pPr rtl="0" indent="0" marL="2743200">
              <a:spcBef>
                <a:spcPts val="0"/>
              </a:spcBef>
              <a:buFont typeface="Cabin"/>
              <a:buNone/>
              <a:defRPr sz="1400"/>
            </a:lvl7pPr>
            <a:lvl8pPr rtl="0" indent="0" marL="3200400">
              <a:spcBef>
                <a:spcPts val="0"/>
              </a:spcBef>
              <a:buFont typeface="Cabin"/>
              <a:buNone/>
              <a:defRPr sz="1400"/>
            </a:lvl8pPr>
            <a:lvl9pPr rtl="0" indent="0" marL="3657600">
              <a:spcBef>
                <a:spcPts val="0"/>
              </a:spcBef>
              <a:buFont typeface="Cabi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4"/><Relationship Target="../media/image02.png" Type="http://schemas.openxmlformats.org/officeDocument/2006/relationships/image" Id="rId2"/><Relationship Target="../slideLayouts/slideLayout10.xml" Type="http://schemas.openxmlformats.org/officeDocument/2006/relationships/slideLayout" Id="rId12"/><Relationship Target="../slideLayouts/slideLayout11.xml" Type="http://schemas.openxmlformats.org/officeDocument/2006/relationships/slideLayout" Id="rId13"/><Relationship Target="../media/image03.jpg" Type="http://schemas.openxmlformats.org/officeDocument/2006/relationships/image" Id="rId1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0" x="-1295400"/>
            <a:ext cy="9753600" cx="143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y="165100" x="-139700"/>
            <a:ext cy="9563100" cx="131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8636000" x="11557000"/>
            <a:ext cy="634999" cx="1028699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5029200" x="1270000"/>
            <a:ext cy="11302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1638300" x="1270000"/>
            <a:ext cy="3301999" cx="10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8400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7.xml" Type="http://schemas.openxmlformats.org/officeDocument/2006/relationships/slideLayout" Id="rId1"/><Relationship Target="../media/image01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/>
        </p:nvSpPr>
        <p:spPr>
          <a:xfrm>
            <a:off y="444000" x="1460500"/>
            <a:ext cy="2565299" cx="100710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343434"/>
              </a:buClr>
              <a:buSzPct val="25000"/>
              <a:buFont typeface="Helvetica Neue"/>
              <a:buNone/>
            </a:pPr>
            <a:r>
              <a:rPr b="1" sz="96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Team with Awesome Photo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14350" x="2909887"/>
            <a:ext cy="6180950" cx="71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5086" x="2997200"/>
            <a:ext cy="10202861" cx="83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2437" x="4513262"/>
            <a:ext cy="1235074" cx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41486" x="4513262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1854200" x="4575175"/>
            <a:ext cy="882600" cx="1047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SCarcity of time/knowledge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79900" x="4513262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4392612" x="4646612"/>
            <a:ext cy="881062" cx="9048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don’t know what to buy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68950" x="4513262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y="5816600" x="4551362"/>
            <a:ext cy="612775" cx="10969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16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Interview: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6-8</a:t>
            </a:r>
            <a:r>
              <a:rPr strike="noStrike" u="none" b="1" cap="none" baseline="0" sz="16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/10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2989261" x="4416425"/>
            <a:ext cy="1236661" cx="1343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2437" x="5878512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y="430212" x="5929312"/>
            <a:ext cy="1150936" cx="10715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poor city resident shopping W/O a list</a:t>
            </a:r>
            <a:r>
              <a:rPr strike="noStrike" u="none" b="1" cap="none" baseline="0" sz="17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41486" x="5878512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y="1854200" x="5940425"/>
            <a:ext cy="882649" cx="1049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eat the same thing too often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00375" x="5878512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y="3113086" x="5940425"/>
            <a:ext cy="881100" cx="1049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Groceries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Menus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Cook it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79900" x="5899150"/>
            <a:ext cy="1236661" cx="11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y="4392612" x="5910262"/>
            <a:ext cy="881062" cx="1152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2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are unhappy eating the same food over and over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68950" x="5899150"/>
            <a:ext cy="1236661" cx="11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5681700" x="5880200"/>
            <a:ext cy="1016099" cx="1231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Interview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 want more variety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677862" x="7275511"/>
            <a:ext cy="655636" cx="11318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 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16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31961" x="7254875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y="1731961" x="7258050"/>
            <a:ext cy="1149349" cx="1166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time to shop &amp; decide on ingredients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00375" x="7264400"/>
            <a:ext cy="1236661" cx="11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y="3113086" x="7327900"/>
            <a:ext cy="881062" cx="10477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up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to action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79900" x="7254875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y="4392598" x="7392975"/>
            <a:ext cy="985799" cx="904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2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value a set bag of ingreditents &amp; set recipe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91175" x="7254875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y="5736918" x="7278617"/>
            <a:ext cy="915600" cx="1097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Sign-ups</a:t>
            </a:r>
            <a:r>
              <a:rPr strike="noStrike" u="none" b="1" cap="none" baseline="0" sz="16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20%-40%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2437" x="863123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y="581025" x="8636000"/>
            <a:ext cy="1150936" cx="11636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7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time poor people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-495300" x="-114300"/>
            <a:ext cy="10490200" cx="15366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5100" x="165100"/>
            <a:ext cy="1041400" cx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75500" x="4513262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7234225" x="4503525"/>
            <a:ext cy="1149300" cx="1343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interviewees </a:t>
            </a:r>
            <a:r>
              <a:rPr strike="noStrike" u="none" b="1" cap="none" baseline="0" sz="14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 agree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Persevere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07400" x="4513262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y="8423275" x="4506912"/>
            <a:ext cy="1181100" cx="118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13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sz="13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Nos 50% buy the same stuff every week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75500" x="5894387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y="7254875" x="6010275"/>
            <a:ext cy="985836" cx="9334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85% eat same thing and are bored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07400" x="5905500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8245450" x="5738800"/>
            <a:ext cy="1419300" cx="1343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want it laid out and easy instructions. Minimise waste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75500" x="7254875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7480300" x="7291350"/>
            <a:ext cy="534899" cx="933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GB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sign-ups,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 clicks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07400" x="7254875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y="8607425" x="7250111"/>
            <a:ext cy="850899" cx="118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2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method was fundamentally flawed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75500" x="8637586"/>
            <a:ext cy="1231899" cx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y="7367586" x="8736011"/>
            <a:ext cy="760411" cx="9667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sign-ups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y="1765300" x="8615361"/>
            <a:ext cy="3797299" cx="1231899"/>
            <a:chOff y="0" x="0"/>
            <a:chExt cy="3797299" cx="1231899"/>
          </a:xfrm>
        </p:grpSpPr>
        <p:pic>
          <p:nvPicPr>
            <p:cNvPr id="173" name="Shape 1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0" x="26986"/>
              <a:ext cy="1239836" cx="1189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y="0" x="30161"/>
              <a:ext cy="1154111" cx="1169986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Landing page presentation</a:t>
              </a:r>
            </a:p>
          </p:txBody>
        </p:sp>
        <p:pic>
          <p:nvPicPr>
            <p:cNvPr id="175" name="Shape 1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271587" x="26986"/>
              <a:ext cy="1241424" cx="1189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 txBox="1"/>
            <p:nvPr/>
          </p:nvSpPr>
          <p:spPr>
            <a:xfrm>
              <a:off y="1385887" x="88900"/>
              <a:ext cy="884236" cx="1052511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sz="1600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</a:t>
              </a:r>
            </a:p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sz="1600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Call to Action</a:t>
              </a:r>
            </a:p>
          </p:txBody>
        </p:sp>
        <p:pic>
          <p:nvPicPr>
            <p:cNvPr id="177" name="Shape 1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2555875" x="26986"/>
              <a:ext cy="1241424" cx="1189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 txBox="1"/>
            <p:nvPr/>
          </p:nvSpPr>
          <p:spPr>
            <a:xfrm>
              <a:off y="2668586" x="0"/>
              <a:ext cy="1028700" cx="1231899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Call to action inappropriate for service</a:t>
              </a:r>
            </a:p>
          </p:txBody>
        </p:sp>
      </p:grp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91175" x="8639175"/>
            <a:ext cy="1236661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y="5683725" x="8736000"/>
            <a:ext cy="915600" cx="966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Sign-up rate 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6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5%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y="8458200" x="8648700"/>
            <a:ext cy="1206500" cx="1160462"/>
            <a:chOff y="0" x="0"/>
            <a:chExt cy="1206500" cx="1160462"/>
          </a:xfrm>
        </p:grpSpPr>
        <p:pic>
          <p:nvPicPr>
            <p:cNvPr id="182" name="Shape 1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0" x="3175"/>
              <a:ext cy="1206500" cx="1157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y="173036" x="0"/>
              <a:ext cy="796924" cx="1152525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 out and sell face to face</a:t>
              </a:r>
            </a:p>
          </p:txBody>
        </p:sp>
      </p:grpSp>
      <p:sp>
        <p:nvSpPr>
          <p:cNvPr id="184" name="Shape 184"/>
          <p:cNvSpPr txBox="1"/>
          <p:nvPr/>
        </p:nvSpPr>
        <p:spPr>
          <a:xfrm>
            <a:off y="579587" x="4645799"/>
            <a:ext cy="1150799" cx="1071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7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Time-poor City residents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2437" x="7254875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y="448200" x="7245825"/>
            <a:ext cy="1149300" cx="116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Single, </a:t>
            </a:r>
          </a:p>
          <a:p>
            <a:pPr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time poor people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2437" x="995783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y="572925" x="10007575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Single time poor </a:t>
            </a:r>
          </a:p>
          <a:p>
            <a:pPr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London based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89087" x="998538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1748175" x="9993075"/>
            <a:ext cy="1149300" cx="118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GB">
                <a:latin typeface="Helvetica Neue"/>
                <a:ea typeface="Helvetica Neue"/>
                <a:cs typeface="Helvetica Neue"/>
                <a:sym typeface="Helvetica Neue"/>
              </a:rPr>
              <a:t>People aren’t sold on message through text advert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34349" x="10012348"/>
            <a:ext cy="1241424" cx="118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y="3062675" x="10084400"/>
            <a:ext cy="985799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GB">
                <a:latin typeface="Helvetica Neue"/>
                <a:ea typeface="Helvetica Neue"/>
                <a:cs typeface="Helvetica Neue"/>
                <a:sym typeface="Helvetica Neue"/>
              </a:rPr>
              <a:t>Show people the physical product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77512" x="10031648"/>
            <a:ext cy="1241424" cx="118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y="4233575" x="10064625"/>
            <a:ext cy="985799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-GB">
                <a:latin typeface="Helvetica Neue"/>
                <a:ea typeface="Helvetica Neue"/>
                <a:cs typeface="Helvetica Neue"/>
                <a:sym typeface="Helvetica Neue"/>
              </a:rPr>
              <a:t>People do not have sufficient exposure for quick adoption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20824" x="10023448"/>
            <a:ext cy="1241424" cx="118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y="5622625" x="10023475"/>
            <a:ext cy="985799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-GB">
                <a:latin typeface="Helvetica Neue"/>
                <a:ea typeface="Helvetica Neue"/>
                <a:cs typeface="Helvetica Neue"/>
                <a:sym typeface="Helvetica Neue"/>
              </a:rPr>
              <a:t>Above 0 sign-ups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31837" x="10035624"/>
            <a:ext cy="1231899" cx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y="7323924" x="10134049"/>
            <a:ext cy="760500" cx="966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7% sign-ups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exists, solution wrong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y="8410575" x="10045950"/>
            <a:ext cy="1206499" cx="1160461"/>
            <a:chOff y="0" x="0"/>
            <a:chExt cy="1206499" cx="1160461"/>
          </a:xfrm>
        </p:grpSpPr>
        <p:sp>
          <p:nvSpPr>
            <p:cNvPr id="200" name="Shape 200"/>
            <p:cNvSpPr txBox="1"/>
            <p:nvPr/>
          </p:nvSpPr>
          <p:spPr>
            <a:xfrm>
              <a:off y="173036" x="0"/>
              <a:ext cy="796799" cx="1152600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b="1" lang="en-GB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 out and sell face to face</a:t>
              </a:r>
            </a:p>
          </p:txBody>
        </p:sp>
        <p:pic>
          <p:nvPicPr>
            <p:cNvPr id="201" name="Shape 2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0" x="3175"/>
              <a:ext cy="1206499" cx="1157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Shape 202"/>
          <p:cNvSpPr txBox="1"/>
          <p:nvPr/>
        </p:nvSpPr>
        <p:spPr>
          <a:xfrm>
            <a:off y="8646111" x="10084400"/>
            <a:ext cy="796799" cx="1152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Yuppies want variety and adventure only on weekends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5324" x="11383961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y="525812" x="11433700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Single time poor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London based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05287" x="11355411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y="1825775" x="11405150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Don’t have energy to shop for weekend adventures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05237" x="11362861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y="3125725" x="11412600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W/e high/end ingredient pack delivered to office on Fri for culinary adventures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28987" x="1140508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y="4273275" x="11454825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People want to cook on weekends rather than during the week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26662" x="1138868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y="5570950" x="11438425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Sign-up rate 5%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099511" x="11416336"/>
            <a:ext cy="1235074" cx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y="7143800" x="11466075"/>
            <a:ext cy="915600" cx="10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See you on Mon! </a:t>
            </a:r>
          </a:p>
          <a:p>
            <a:pPr rtl="0" lvl="0">
              <a:spcBef>
                <a:spcPts val="0"/>
              </a:spcBef>
              <a:buNone/>
            </a:pPr>
            <a:r>
              <a:rPr b="1" sz="1000" lang="en-GB">
                <a:latin typeface="Helvetica Neue"/>
                <a:ea typeface="Helvetica Neue"/>
                <a:cs typeface="Helvetica Neue"/>
                <a:sym typeface="Helvetica Neue"/>
              </a:rPr>
              <a:t>:)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/>
        </p:nvSpPr>
        <p:spPr>
          <a:xfrm>
            <a:off y="0" x="1466850"/>
            <a:ext cy="1562099" cx="100710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43434"/>
              </a:buClr>
              <a:buFont typeface="Helvetica Neue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y="1082625" x="2473925"/>
            <a:ext cy="1622100" cx="840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9600" lang="en-GB">
                <a:latin typeface="Open Sans"/>
                <a:ea typeface="Open Sans"/>
                <a:cs typeface="Open Sans"/>
                <a:sym typeface="Open Sans"/>
              </a:rPr>
              <a:t>Most Impressive, Final Validation Metrics Here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80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Lean_Bl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