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</p:sldIdLst>
  <p:sldSz cx="13004800" cy="97536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957400" y="2282040"/>
            <a:ext cx="7089120" cy="565632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957400" y="2282040"/>
            <a:ext cx="7089120" cy="56563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50160" y="2282040"/>
            <a:ext cx="11703600" cy="565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50160" y="389160"/>
            <a:ext cx="11703600" cy="7549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50160" y="2282040"/>
            <a:ext cx="11703600" cy="565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957400" y="2282040"/>
            <a:ext cx="7089120" cy="565632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957400" y="2282040"/>
            <a:ext cx="7089120" cy="56563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650160" y="2282040"/>
            <a:ext cx="11703600" cy="565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650160" y="389160"/>
            <a:ext cx="11703600" cy="7549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957400" y="2282040"/>
            <a:ext cx="7089120" cy="565632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957400" y="2282040"/>
            <a:ext cx="7089120" cy="56563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50160" y="389160"/>
            <a:ext cx="11703600" cy="7549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t-BR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t-BR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t-BR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0"/><Relationship Id="rId2" Type="http://schemas.openxmlformats.org/officeDocument/2006/relationships/image" Target="../media/image11"/><Relationship Id="rId3" Type="http://schemas.openxmlformats.org/officeDocument/2006/relationships/image" Target="../media/image12"/><Relationship Id="rId4" Type="http://schemas.openxmlformats.org/officeDocument/2006/relationships/image" Target="../media/image13"/><Relationship Id="rId5" Type="http://schemas.openxmlformats.org/officeDocument/2006/relationships/image" Target="../media/image14"/><Relationship Id="rId6" Type="http://schemas.openxmlformats.org/officeDocument/2006/relationships/image" Target="../media/image15"/><Relationship Id="rId7" Type="http://schemas.openxmlformats.org/officeDocument/2006/relationships/image" Target="../media/image16"/><Relationship Id="rId8" Type="http://schemas.openxmlformats.org/officeDocument/2006/relationships/image" Target="../media/image17"/><Relationship Id="rId9" Type="http://schemas.openxmlformats.org/officeDocument/2006/relationships/image" Target="../media/image18"/><Relationship Id="rId10" Type="http://schemas.openxmlformats.org/officeDocument/2006/relationships/image" Target="../media/image19"/><Relationship Id="rId11" Type="http://schemas.openxmlformats.org/officeDocument/2006/relationships/image" Target="../media/image20"/><Relationship Id="rId12" Type="http://schemas.openxmlformats.org/officeDocument/2006/relationships/image" Target="../media/image21"/><Relationship Id="rId13" Type="http://schemas.openxmlformats.org/officeDocument/2006/relationships/image" Target="../media/image22"/><Relationship Id="rId14" Type="http://schemas.openxmlformats.org/officeDocument/2006/relationships/image" Target="../media/image23"/><Relationship Id="rId15" Type="http://schemas.openxmlformats.org/officeDocument/2006/relationships/image" Target="../media/image24"/><Relationship Id="rId16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460520" y="443880"/>
            <a:ext cx="10069920" cy="256428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1" lang="pt-BR" sz="9600">
                <a:solidFill>
                  <a:srgbClr val="000000"/>
                </a:solidFill>
                <a:latin typeface="Open Sans"/>
                <a:ea typeface="Open Sans"/>
              </a:rPr>
              <a:t>O Time</a:t>
            </a:r>
            <a:endParaRPr/>
          </a:p>
        </p:txBody>
      </p:sp>
      <p:pic>
        <p:nvPicPr>
          <p:cNvPr id="10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92000" y="3268800"/>
            <a:ext cx="2951280" cy="328248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752000" y="3272760"/>
            <a:ext cx="3162960" cy="3350520"/>
          </a:xfrm>
          <a:prstGeom prst="rect">
            <a:avLst/>
          </a:prstGeom>
          <a:ln>
            <a:noFill/>
          </a:ln>
        </p:spPr>
      </p:pic>
      <p:pic>
        <p:nvPicPr>
          <p:cNvPr id="11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8928000" y="3384000"/>
            <a:ext cx="2876760" cy="3100320"/>
          </a:xfrm>
          <a:prstGeom prst="rect">
            <a:avLst/>
          </a:prstGeom>
          <a:ln>
            <a:noFill/>
          </a:ln>
        </p:spPr>
      </p:pic>
      <p:sp>
        <p:nvSpPr>
          <p:cNvPr id="112" name="CustomShape 2"/>
          <p:cNvSpPr/>
          <p:nvPr/>
        </p:nvSpPr>
        <p:spPr>
          <a:xfrm>
            <a:off x="931320" y="6813720"/>
            <a:ext cx="2523960" cy="60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pt-BR">
                <a:latin typeface="Arial"/>
              </a:rPr>
              <a:t>Jonas o negociador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>
                <a:latin typeface="Arial"/>
              </a:rPr>
              <a:t>Engenheiro de Produto</a:t>
            </a:r>
            <a:endParaRPr/>
          </a:p>
        </p:txBody>
      </p:sp>
      <p:sp>
        <p:nvSpPr>
          <p:cNvPr id="113" name="CustomShape 3"/>
          <p:cNvSpPr/>
          <p:nvPr/>
        </p:nvSpPr>
        <p:spPr>
          <a:xfrm>
            <a:off x="4896000" y="6840000"/>
            <a:ext cx="3090960" cy="60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pt-BR">
                <a:latin typeface="Arial"/>
              </a:rPr>
              <a:t>Cristian o empreendedor 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>
                <a:latin typeface="Arial"/>
              </a:rPr>
              <a:t>Desenvolvedor Web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>
                <a:latin typeface="Arial"/>
              </a:rPr>
              <a:t>Banco de dados</a:t>
            </a:r>
            <a:endParaRPr/>
          </a:p>
        </p:txBody>
      </p:sp>
      <p:sp>
        <p:nvSpPr>
          <p:cNvPr id="114" name="CustomShape 4"/>
          <p:cNvSpPr/>
          <p:nvPr/>
        </p:nvSpPr>
        <p:spPr>
          <a:xfrm>
            <a:off x="9283320" y="6885720"/>
            <a:ext cx="2523960" cy="60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pt-BR">
                <a:latin typeface="Arial"/>
              </a:rPr>
              <a:t>Augusto o desafiador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>
                <a:latin typeface="Arial"/>
              </a:rPr>
              <a:t>Engenheiro de Produto</a:t>
            </a:r>
            <a:endParaRPr/>
          </a:p>
        </p:txBody>
      </p:sp>
      <p:sp>
        <p:nvSpPr>
          <p:cNvPr id="115" name="CustomShape 5"/>
          <p:cNvSpPr/>
          <p:nvPr/>
        </p:nvSpPr>
        <p:spPr>
          <a:xfrm>
            <a:off x="5184000" y="502560"/>
            <a:ext cx="2663640" cy="433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pt-BR" sz="2400">
                <a:latin typeface="Arial"/>
              </a:rPr>
              <a:t>www.datfy.com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Shape 12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997360" y="65160"/>
            <a:ext cx="8340120" cy="10202040"/>
          </a:xfrm>
          <a:prstGeom prst="rect">
            <a:avLst/>
          </a:prstGeom>
          <a:ln>
            <a:noFill/>
          </a:ln>
        </p:spPr>
      </p:pic>
      <p:pic>
        <p:nvPicPr>
          <p:cNvPr id="117" name="Shape 127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513320" y="452520"/>
            <a:ext cx="1183680" cy="1234440"/>
          </a:xfrm>
          <a:prstGeom prst="rect">
            <a:avLst/>
          </a:prstGeom>
          <a:ln>
            <a:noFill/>
          </a:ln>
        </p:spPr>
      </p:pic>
      <p:pic>
        <p:nvPicPr>
          <p:cNvPr id="118" name="Shape 128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513320" y="1741320"/>
            <a:ext cx="1183680" cy="1235880"/>
          </a:xfrm>
          <a:prstGeom prst="rect">
            <a:avLst/>
          </a:prstGeom>
          <a:ln>
            <a:noFill/>
          </a:ln>
        </p:spPr>
      </p:pic>
      <p:sp>
        <p:nvSpPr>
          <p:cNvPr id="119" name="CustomShape 1"/>
          <p:cNvSpPr/>
          <p:nvPr/>
        </p:nvSpPr>
        <p:spPr>
          <a:xfrm>
            <a:off x="4575240" y="1854360"/>
            <a:ext cx="1046880" cy="88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pt-BR" sz="1600">
                <a:solidFill>
                  <a:srgbClr val="000000"/>
                </a:solidFill>
                <a:latin typeface="Helvetica Neue"/>
                <a:ea typeface="Helvetica Neue"/>
              </a:rPr>
              <a:t>Não conhecer o cliente</a:t>
            </a:r>
            <a:endParaRPr/>
          </a:p>
        </p:txBody>
      </p:sp>
      <p:pic>
        <p:nvPicPr>
          <p:cNvPr id="120" name="Shape 130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4513320" y="4280040"/>
            <a:ext cx="1183680" cy="1235880"/>
          </a:xfrm>
          <a:prstGeom prst="rect">
            <a:avLst/>
          </a:prstGeom>
          <a:ln>
            <a:noFill/>
          </a:ln>
        </p:spPr>
      </p:pic>
      <p:sp>
        <p:nvSpPr>
          <p:cNvPr id="121" name="CustomShape 2"/>
          <p:cNvSpPr/>
          <p:nvPr/>
        </p:nvSpPr>
        <p:spPr>
          <a:xfrm>
            <a:off x="4646520" y="4392720"/>
            <a:ext cx="1050480" cy="880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pt-BR" sz="1400">
                <a:solidFill>
                  <a:srgbClr val="000000"/>
                </a:solidFill>
                <a:latin typeface="Helvetica Neue"/>
                <a:ea typeface="Helvetica Neue"/>
              </a:rPr>
              <a:t>Eu quero conhecer o perfil  do cliente</a:t>
            </a:r>
            <a:endParaRPr/>
          </a:p>
        </p:txBody>
      </p:sp>
      <p:pic>
        <p:nvPicPr>
          <p:cNvPr id="122" name="Shape 132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4513320" y="5568840"/>
            <a:ext cx="1183680" cy="1235880"/>
          </a:xfrm>
          <a:prstGeom prst="rect">
            <a:avLst/>
          </a:prstGeom>
          <a:ln>
            <a:noFill/>
          </a:ln>
        </p:spPr>
      </p:pic>
      <p:sp>
        <p:nvSpPr>
          <p:cNvPr id="123" name="CustomShape 3"/>
          <p:cNvSpPr/>
          <p:nvPr/>
        </p:nvSpPr>
        <p:spPr>
          <a:xfrm>
            <a:off x="4551480" y="5816520"/>
            <a:ext cx="1145520" cy="61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pt-BR" sz="1200">
                <a:solidFill>
                  <a:srgbClr val="000000"/>
                </a:solidFill>
                <a:latin typeface="Helvetica Neue"/>
                <a:ea typeface="Helvetica Neue"/>
              </a:rPr>
              <a:t>Entrevista:</a:t>
            </a:r>
            <a:endParaRPr/>
          </a:p>
          <a:p>
            <a:pPr>
              <a:lnSpc>
                <a:spcPct val="100000"/>
              </a:lnSpc>
            </a:pPr>
            <a:r>
              <a:rPr b="1" lang="pt-BR" sz="1200">
                <a:solidFill>
                  <a:srgbClr val="000000"/>
                </a:solidFill>
                <a:latin typeface="Helvetica Neue"/>
                <a:ea typeface="Helvetica Neue"/>
              </a:rPr>
              <a:t>6-8/12</a:t>
            </a:r>
            <a:endParaRPr/>
          </a:p>
        </p:txBody>
      </p:sp>
      <p:sp>
        <p:nvSpPr>
          <p:cNvPr id="124" name="CustomShape 4"/>
          <p:cNvSpPr/>
          <p:nvPr/>
        </p:nvSpPr>
        <p:spPr>
          <a:xfrm>
            <a:off x="4416480" y="2989440"/>
            <a:ext cx="1342440" cy="1235880"/>
          </a:xfrm>
          <a:prstGeom prst="rect">
            <a:avLst/>
          </a:prstGeom>
          <a:solidFill>
            <a:srgbClr val="808080"/>
          </a:solidFill>
          <a:ln>
            <a:noFill/>
          </a:ln>
        </p:spPr>
      </p:sp>
      <p:pic>
        <p:nvPicPr>
          <p:cNvPr id="125" name="Shape 135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5878440" y="452520"/>
            <a:ext cx="1183680" cy="1234440"/>
          </a:xfrm>
          <a:prstGeom prst="rect">
            <a:avLst/>
          </a:prstGeom>
          <a:ln>
            <a:noFill/>
          </a:ln>
        </p:spPr>
      </p:pic>
      <p:sp>
        <p:nvSpPr>
          <p:cNvPr id="126" name="CustomShape 5"/>
          <p:cNvSpPr/>
          <p:nvPr/>
        </p:nvSpPr>
        <p:spPr>
          <a:xfrm>
            <a:off x="5929200" y="430200"/>
            <a:ext cx="1071000" cy="1150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pt-BR" sz="1400">
                <a:solidFill>
                  <a:srgbClr val="000000"/>
                </a:solidFill>
                <a:latin typeface="Helvetica Neue"/>
                <a:ea typeface="Helvetica Neue"/>
              </a:rPr>
              <a:t>Frequentadores de restaurantes</a:t>
            </a:r>
            <a:r>
              <a:rPr b="1" lang="pt-BR" sz="1700">
                <a:solidFill>
                  <a:srgbClr val="000000"/>
                </a:solidFill>
                <a:latin typeface="Helvetica Neue"/>
                <a:ea typeface="Helvetica Neue"/>
              </a:rPr>
              <a:t> </a:t>
            </a:r>
            <a:endParaRPr/>
          </a:p>
        </p:txBody>
      </p:sp>
      <p:pic>
        <p:nvPicPr>
          <p:cNvPr id="127" name="Shape 137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5878440" y="1741320"/>
            <a:ext cx="1183680" cy="1235880"/>
          </a:xfrm>
          <a:prstGeom prst="rect">
            <a:avLst/>
          </a:prstGeom>
          <a:ln>
            <a:noFill/>
          </a:ln>
        </p:spPr>
      </p:pic>
      <p:sp>
        <p:nvSpPr>
          <p:cNvPr id="128" name="CustomShape 6"/>
          <p:cNvSpPr/>
          <p:nvPr/>
        </p:nvSpPr>
        <p:spPr>
          <a:xfrm>
            <a:off x="5940360" y="1854360"/>
            <a:ext cx="1048680" cy="88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pt-BR" sz="1400">
                <a:solidFill>
                  <a:srgbClr val="000000"/>
                </a:solidFill>
                <a:latin typeface="Helvetica Neue"/>
                <a:ea typeface="Helvetica Neue"/>
              </a:rPr>
              <a:t>Acesso fácil a internet</a:t>
            </a:r>
            <a:endParaRPr/>
          </a:p>
        </p:txBody>
      </p:sp>
      <p:pic>
        <p:nvPicPr>
          <p:cNvPr id="129" name="Shape 139" descr=""/>
          <p:cNvPicPr/>
          <p:nvPr/>
        </p:nvPicPr>
        <p:blipFill>
          <a:blip r:embed="rId8"/>
          <a:stretch>
            <a:fillRect/>
          </a:stretch>
        </p:blipFill>
        <p:spPr>
          <a:xfrm>
            <a:off x="5878440" y="2977560"/>
            <a:ext cx="1183680" cy="1235880"/>
          </a:xfrm>
          <a:prstGeom prst="rect">
            <a:avLst/>
          </a:prstGeom>
          <a:ln>
            <a:noFill/>
          </a:ln>
        </p:spPr>
      </p:pic>
      <p:sp>
        <p:nvSpPr>
          <p:cNvPr id="130" name="CustomShape 7"/>
          <p:cNvSpPr/>
          <p:nvPr/>
        </p:nvSpPr>
        <p:spPr>
          <a:xfrm>
            <a:off x="5940360" y="3112920"/>
            <a:ext cx="1048680" cy="880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pt-BR" sz="1400">
                <a:solidFill>
                  <a:srgbClr val="000000"/>
                </a:solidFill>
                <a:latin typeface="Helvetica Neue"/>
                <a:ea typeface="Helvetica Neue"/>
              </a:rPr>
              <a:t>Campanha para o uso da wifi</a:t>
            </a:r>
            <a:endParaRPr/>
          </a:p>
        </p:txBody>
      </p:sp>
      <p:pic>
        <p:nvPicPr>
          <p:cNvPr id="131" name="Shape 141" descr=""/>
          <p:cNvPicPr/>
          <p:nvPr/>
        </p:nvPicPr>
        <p:blipFill>
          <a:blip r:embed="rId9"/>
          <a:stretch>
            <a:fillRect/>
          </a:stretch>
        </p:blipFill>
        <p:spPr>
          <a:xfrm>
            <a:off x="5899320" y="4280040"/>
            <a:ext cx="1185120" cy="1235880"/>
          </a:xfrm>
          <a:prstGeom prst="rect">
            <a:avLst/>
          </a:prstGeom>
          <a:ln>
            <a:noFill/>
          </a:ln>
        </p:spPr>
      </p:pic>
      <p:sp>
        <p:nvSpPr>
          <p:cNvPr id="132" name="CustomShape 8"/>
          <p:cNvSpPr/>
          <p:nvPr/>
        </p:nvSpPr>
        <p:spPr>
          <a:xfrm>
            <a:off x="5910120" y="4392720"/>
            <a:ext cx="1151640" cy="880200"/>
          </a:xfrm>
          <a:prstGeom prst="rect">
            <a:avLst/>
          </a:prstGeom>
          <a:noFill/>
          <a:ln>
            <a:noFill/>
          </a:ln>
        </p:spPr>
      </p:sp>
      <p:pic>
        <p:nvPicPr>
          <p:cNvPr id="133" name="Shape 143" descr=""/>
          <p:cNvPicPr/>
          <p:nvPr/>
        </p:nvPicPr>
        <p:blipFill>
          <a:blip r:embed="rId10"/>
          <a:stretch>
            <a:fillRect/>
          </a:stretch>
        </p:blipFill>
        <p:spPr>
          <a:xfrm>
            <a:off x="5899320" y="5568840"/>
            <a:ext cx="1185120" cy="1235880"/>
          </a:xfrm>
          <a:prstGeom prst="rect">
            <a:avLst/>
          </a:prstGeom>
          <a:ln>
            <a:noFill/>
          </a:ln>
        </p:spPr>
      </p:pic>
      <p:sp>
        <p:nvSpPr>
          <p:cNvPr id="134" name="CustomShape 9"/>
          <p:cNvSpPr/>
          <p:nvPr/>
        </p:nvSpPr>
        <p:spPr>
          <a:xfrm>
            <a:off x="5880240" y="5681880"/>
            <a:ext cx="1231200" cy="1015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pt-BR" sz="1600">
                <a:solidFill>
                  <a:srgbClr val="000000"/>
                </a:solidFill>
                <a:latin typeface="Helvetica Neue"/>
                <a:ea typeface="Helvetica Neue"/>
              </a:rPr>
              <a:t>Entrvista:15/20 usam wifi em restaurantes</a:t>
            </a:r>
            <a:endParaRPr/>
          </a:p>
        </p:txBody>
      </p:sp>
      <p:sp>
        <p:nvSpPr>
          <p:cNvPr id="135" name="CustomShape 10"/>
          <p:cNvSpPr/>
          <p:nvPr/>
        </p:nvSpPr>
        <p:spPr>
          <a:xfrm>
            <a:off x="-114480" y="-495360"/>
            <a:ext cx="1536120" cy="1048932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pic>
        <p:nvPicPr>
          <p:cNvPr id="136" name="Shape 157" descr=""/>
          <p:cNvPicPr/>
          <p:nvPr/>
        </p:nvPicPr>
        <p:blipFill>
          <a:blip r:embed="rId11"/>
          <a:stretch>
            <a:fillRect/>
          </a:stretch>
        </p:blipFill>
        <p:spPr>
          <a:xfrm>
            <a:off x="165240" y="165240"/>
            <a:ext cx="1040760" cy="1040760"/>
          </a:xfrm>
          <a:prstGeom prst="rect">
            <a:avLst/>
          </a:prstGeom>
          <a:ln>
            <a:noFill/>
          </a:ln>
        </p:spPr>
      </p:pic>
      <p:pic>
        <p:nvPicPr>
          <p:cNvPr id="137" name="Shape 158" descr=""/>
          <p:cNvPicPr/>
          <p:nvPr/>
        </p:nvPicPr>
        <p:blipFill>
          <a:blip r:embed="rId12"/>
          <a:stretch>
            <a:fillRect/>
          </a:stretch>
        </p:blipFill>
        <p:spPr>
          <a:xfrm>
            <a:off x="4513320" y="7175520"/>
            <a:ext cx="1180440" cy="1231200"/>
          </a:xfrm>
          <a:prstGeom prst="rect">
            <a:avLst/>
          </a:prstGeom>
          <a:ln>
            <a:noFill/>
          </a:ln>
        </p:spPr>
      </p:pic>
      <p:sp>
        <p:nvSpPr>
          <p:cNvPr id="138" name="CustomShape 11"/>
          <p:cNvSpPr/>
          <p:nvPr/>
        </p:nvSpPr>
        <p:spPr>
          <a:xfrm>
            <a:off x="4503600" y="7234200"/>
            <a:ext cx="1342440" cy="1148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pt-BR" sz="1200">
                <a:solidFill>
                  <a:srgbClr val="000000"/>
                </a:solidFill>
                <a:latin typeface="Helvetica Neue"/>
                <a:ea typeface="Helvetica Neue"/>
              </a:rPr>
              <a:t>8 Entrevistas/</a:t>
            </a:r>
            <a:endParaRPr/>
          </a:p>
          <a:p>
            <a:pPr>
              <a:lnSpc>
                <a:spcPct val="100000"/>
              </a:lnSpc>
            </a:pPr>
            <a:r>
              <a:rPr b="1" lang="pt-BR" sz="1200">
                <a:solidFill>
                  <a:srgbClr val="000000"/>
                </a:solidFill>
                <a:latin typeface="Helvetica Neue"/>
                <a:ea typeface="Helvetica Neue"/>
              </a:rPr>
              <a:t>Desejam conhecer o cliente</a:t>
            </a:r>
            <a:endParaRPr/>
          </a:p>
        </p:txBody>
      </p:sp>
      <p:pic>
        <p:nvPicPr>
          <p:cNvPr id="139" name="Shape 160" descr=""/>
          <p:cNvPicPr/>
          <p:nvPr/>
        </p:nvPicPr>
        <p:blipFill>
          <a:blip r:embed="rId13"/>
          <a:stretch>
            <a:fillRect/>
          </a:stretch>
        </p:blipFill>
        <p:spPr>
          <a:xfrm>
            <a:off x="4513320" y="8407440"/>
            <a:ext cx="1180440" cy="1231200"/>
          </a:xfrm>
          <a:prstGeom prst="rect">
            <a:avLst/>
          </a:prstGeom>
          <a:ln>
            <a:noFill/>
          </a:ln>
        </p:spPr>
      </p:pic>
      <p:sp>
        <p:nvSpPr>
          <p:cNvPr id="140" name="CustomShape 12"/>
          <p:cNvSpPr/>
          <p:nvPr/>
        </p:nvSpPr>
        <p:spPr>
          <a:xfrm>
            <a:off x="4506840" y="8423280"/>
            <a:ext cx="1180440" cy="1180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pt-BR" sz="1300">
                <a:solidFill>
                  <a:srgbClr val="000000"/>
                </a:solidFill>
                <a:latin typeface="Helvetica Neue"/>
                <a:ea typeface="Helvetica Neue"/>
              </a:rPr>
              <a:t>Já pagaram por pesquisa / Prezam pelo feedback do cliente</a:t>
            </a:r>
            <a:endParaRPr/>
          </a:p>
        </p:txBody>
      </p:sp>
      <p:pic>
        <p:nvPicPr>
          <p:cNvPr id="141" name="Shape 162" descr=""/>
          <p:cNvPicPr/>
          <p:nvPr/>
        </p:nvPicPr>
        <p:blipFill>
          <a:blip r:embed="rId14"/>
          <a:stretch>
            <a:fillRect/>
          </a:stretch>
        </p:blipFill>
        <p:spPr>
          <a:xfrm>
            <a:off x="5894280" y="7175520"/>
            <a:ext cx="1180440" cy="1231200"/>
          </a:xfrm>
          <a:prstGeom prst="rect">
            <a:avLst/>
          </a:prstGeom>
          <a:ln>
            <a:noFill/>
          </a:ln>
        </p:spPr>
      </p:pic>
      <p:sp>
        <p:nvSpPr>
          <p:cNvPr id="142" name="CustomShape 13"/>
          <p:cNvSpPr/>
          <p:nvPr/>
        </p:nvSpPr>
        <p:spPr>
          <a:xfrm>
            <a:off x="6010200" y="7254720"/>
            <a:ext cx="932760" cy="984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pt-BR" sz="1200">
                <a:solidFill>
                  <a:srgbClr val="000000"/>
                </a:solidFill>
                <a:latin typeface="Helvetica Neue"/>
                <a:ea typeface="Helvetica Neue"/>
              </a:rPr>
              <a:t>23/30 usam wifi * Bem visivel</a:t>
            </a:r>
            <a:endParaRPr/>
          </a:p>
        </p:txBody>
      </p:sp>
      <p:pic>
        <p:nvPicPr>
          <p:cNvPr id="143" name="Shape 164" descr=""/>
          <p:cNvPicPr/>
          <p:nvPr/>
        </p:nvPicPr>
        <p:blipFill>
          <a:blip r:embed="rId15"/>
          <a:stretch>
            <a:fillRect/>
          </a:stretch>
        </p:blipFill>
        <p:spPr>
          <a:xfrm>
            <a:off x="5905440" y="8407440"/>
            <a:ext cx="1180440" cy="1231200"/>
          </a:xfrm>
          <a:prstGeom prst="rect">
            <a:avLst/>
          </a:prstGeom>
          <a:ln>
            <a:noFill/>
          </a:ln>
        </p:spPr>
      </p:pic>
      <p:sp>
        <p:nvSpPr>
          <p:cNvPr id="144" name="CustomShape 14"/>
          <p:cNvSpPr/>
          <p:nvPr/>
        </p:nvSpPr>
        <p:spPr>
          <a:xfrm>
            <a:off x="5905440" y="8407440"/>
            <a:ext cx="1175760" cy="1256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pt-BR" sz="1200">
                <a:solidFill>
                  <a:srgbClr val="000000"/>
                </a:solidFill>
                <a:latin typeface="Helvetica Neue"/>
                <a:ea typeface="Helvetica Neue"/>
              </a:rPr>
              <a:t>Clientes preferem wifi para economizar 3G / Empresarios </a:t>
            </a:r>
            <a:endParaRPr/>
          </a:p>
        </p:txBody>
      </p:sp>
      <p:sp>
        <p:nvSpPr>
          <p:cNvPr id="145" name="CustomShape 15"/>
          <p:cNvSpPr/>
          <p:nvPr/>
        </p:nvSpPr>
        <p:spPr>
          <a:xfrm>
            <a:off x="4513320" y="579600"/>
            <a:ext cx="1203480" cy="1150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pt-BR" sz="1200">
                <a:solidFill>
                  <a:srgbClr val="000000"/>
                </a:solidFill>
                <a:latin typeface="Helvetica Neue"/>
                <a:ea typeface="Helvetica Neue"/>
              </a:rPr>
              <a:t>Restaurantes</a:t>
            </a:r>
            <a:endParaRPr/>
          </a:p>
        </p:txBody>
      </p:sp>
      <p:sp>
        <p:nvSpPr>
          <p:cNvPr id="146" name="CustomShape 16"/>
          <p:cNvSpPr/>
          <p:nvPr/>
        </p:nvSpPr>
        <p:spPr>
          <a:xfrm>
            <a:off x="5934960" y="4445640"/>
            <a:ext cx="1048680" cy="88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pt-BR" sz="1400">
                <a:solidFill>
                  <a:srgbClr val="000000"/>
                </a:solidFill>
                <a:latin typeface="Helvetica Neue"/>
                <a:ea typeface="Helvetica Neue"/>
              </a:rPr>
              <a:t>Cliente usa wifi e não 3G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1467000" y="0"/>
            <a:ext cx="10070280" cy="1561320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CustomShape 2"/>
          <p:cNvSpPr/>
          <p:nvPr/>
        </p:nvSpPr>
        <p:spPr>
          <a:xfrm>
            <a:off x="2473920" y="1082520"/>
            <a:ext cx="8404200" cy="16214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pt-BR" sz="5000">
                <a:solidFill>
                  <a:srgbClr val="000000"/>
                </a:solidFill>
                <a:latin typeface="Open Sans"/>
                <a:ea typeface="Open Sans"/>
              </a:rPr>
              <a:t>Os donos de restaurantes estudam seu cliente diariamente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lang="pt-BR" sz="5000">
                <a:solidFill>
                  <a:srgbClr val="000000"/>
                </a:solidFill>
                <a:latin typeface="Open Sans"/>
                <a:ea typeface="Open Sans"/>
              </a:rPr>
              <a:t>Nosso público está para o medio e grande.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lang="pt-BR" sz="5000">
                <a:solidFill>
                  <a:srgbClr val="000000"/>
                </a:solidFill>
                <a:latin typeface="Open Sans"/>
                <a:ea typeface="Open Sans"/>
              </a:rPr>
              <a:t>*Salões de Beleza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