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97" r:id="rId4"/>
    <p:sldId id="287" r:id="rId5"/>
    <p:sldId id="281" r:id="rId6"/>
    <p:sldId id="288" r:id="rId7"/>
    <p:sldId id="282" r:id="rId8"/>
    <p:sldId id="289" r:id="rId9"/>
    <p:sldId id="283" r:id="rId10"/>
    <p:sldId id="298" r:id="rId11"/>
    <p:sldId id="300" r:id="rId12"/>
    <p:sldId id="301" r:id="rId13"/>
    <p:sldId id="302" r:id="rId14"/>
    <p:sldId id="303" r:id="rId15"/>
    <p:sldId id="305" r:id="rId16"/>
    <p:sldId id="306" r:id="rId17"/>
    <p:sldId id="284" r:id="rId18"/>
    <p:sldId id="296" r:id="rId19"/>
    <p:sldId id="286" r:id="rId20"/>
    <p:sldId id="29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B0E"/>
    <a:srgbClr val="4F81BD"/>
    <a:srgbClr val="1B6792"/>
    <a:srgbClr val="F1D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7" autoAdjust="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AE8A-9A56-438E-BA88-04EAB90EACF9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B49DC-5B77-424D-9ACC-6E680E9C4C9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02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B49DC-5B77-424D-9ACC-6E680E9C4C9D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C925-FB42-4662-9F8C-E363B9639B75}" type="datetimeFigureOut">
              <a:rPr lang="pt-BR" smtClean="0"/>
              <a:pPr/>
              <a:t>25/06/2012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08DA-3BBD-4AAA-9385-D54B43F690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B6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124000" y="2854677"/>
            <a:ext cx="6984776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ALGORITMOS DE APRENDIZADO DE MÁQUINA PARA TAREFAS DE CLASSIFICAÇÃO MORFOSSINTÁTICA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4869160"/>
            <a:ext cx="8712968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it-IT" sz="2000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Aluno Joilson Cisne do Nascimento</a:t>
            </a: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Aluno Felipe de Almeida Oliveira</a:t>
            </a:r>
            <a:endParaRPr lang="it-IT" sz="2000" dirty="0" smtClean="0">
              <a:solidFill>
                <a:srgbClr val="FF0000"/>
              </a:solidFill>
            </a:endParaRPr>
          </a:p>
          <a:p>
            <a:pPr algn="ctr"/>
            <a:endParaRPr lang="pt-B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Método </a:t>
            </a:r>
            <a:r>
              <a:rPr lang="pt-BR" sz="3200" b="1" dirty="0" err="1" smtClean="0">
                <a:solidFill>
                  <a:srgbClr val="1F497D">
                    <a:lumMod val="75000"/>
                  </a:srgbClr>
                </a:solidFill>
              </a:rPr>
              <a:t>MaisProvavel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: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32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Classifica </a:t>
            </a:r>
            <a:r>
              <a:rPr lang="pt-BR" sz="3200" dirty="0">
                <a:solidFill>
                  <a:srgbClr val="1F497D">
                    <a:lumMod val="75000"/>
                  </a:srgbClr>
                </a:solidFill>
              </a:rPr>
              <a:t>com base na maior frequência de classificação de uma 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palavra;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3200" dirty="0">
              <a:solidFill>
                <a:srgbClr val="1F497D">
                  <a:lumMod val="75000"/>
                </a:srgbClr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Corpus de Aprendizado 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(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1 milhão de palavras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) 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+ Corpus de 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Classificação(200 mil palavras);</a:t>
            </a:r>
            <a:endParaRPr lang="pt-BR" sz="3200" dirty="0" smtClean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(HMM)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Modelos 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Ocultos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de </a:t>
            </a:r>
            <a:r>
              <a:rPr lang="pt-BR" sz="3200" b="1" dirty="0" err="1" smtClean="0">
                <a:solidFill>
                  <a:srgbClr val="1F497D">
                    <a:lumMod val="75000"/>
                  </a:srgbClr>
                </a:solidFill>
              </a:rPr>
              <a:t>Markov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(HMM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):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27446"/>
            <a:ext cx="3618149" cy="2915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51520" y="2132856"/>
            <a:ext cx="8676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Conjunto de Estados {1, 2, 3};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Sequência de Observações O = O</a:t>
            </a:r>
            <a:r>
              <a:rPr lang="pt-BR" sz="3200" baseline="-25000" dirty="0" smtClean="0">
                <a:solidFill>
                  <a:srgbClr val="1F497D">
                    <a:lumMod val="75000"/>
                  </a:srgbClr>
                </a:solidFill>
              </a:rPr>
              <a:t>1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O</a:t>
            </a:r>
            <a:r>
              <a:rPr lang="pt-BR" sz="3200" baseline="-25000" dirty="0" smtClean="0">
                <a:solidFill>
                  <a:srgbClr val="1F497D">
                    <a:lumMod val="75000"/>
                  </a:srgbClr>
                </a:solidFill>
              </a:rPr>
              <a:t>2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O</a:t>
            </a:r>
            <a:r>
              <a:rPr lang="pt-BR" sz="3200" baseline="-25000" dirty="0" smtClean="0">
                <a:solidFill>
                  <a:srgbClr val="1F497D">
                    <a:lumMod val="75000"/>
                  </a:srgbClr>
                </a:solidFill>
              </a:rPr>
              <a:t>3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Matriz de Transições A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Matriz de Emissão B;</a:t>
            </a:r>
            <a:endParaRPr lang="pt-BR" sz="3200" dirty="0">
              <a:solidFill>
                <a:srgbClr val="1F497D">
                  <a:lumMod val="75000"/>
                </a:srgbClr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err="1" smtClean="0">
                <a:solidFill>
                  <a:srgbClr val="1F497D">
                    <a:lumMod val="75000"/>
                  </a:srgbClr>
                </a:solidFill>
              </a:rPr>
              <a:t>Prob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. de Estados Iniciais </a:t>
            </a:r>
            <a:r>
              <a:rPr lang="el-GR" sz="3200" dirty="0" smtClean="0">
                <a:solidFill>
                  <a:srgbClr val="1F497D">
                    <a:lumMod val="75000"/>
                  </a:srgbClr>
                </a:solidFill>
              </a:rPr>
              <a:t>π</a:t>
            </a: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.</a:t>
            </a:r>
            <a:endParaRPr lang="pt-BR" sz="3200" dirty="0" smtClean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3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(HMM)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Modelos Ocultos de </a:t>
            </a:r>
            <a:r>
              <a:rPr lang="pt-BR" sz="3200" b="1" dirty="0" err="1" smtClean="0">
                <a:solidFill>
                  <a:srgbClr val="1F497D">
                    <a:lumMod val="75000"/>
                  </a:srgbClr>
                </a:solidFill>
              </a:rPr>
              <a:t>Markov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 (HMM):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3773" y="2708920"/>
            <a:ext cx="8676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Não se sabe de qual Estado a Observação veio;</a:t>
            </a:r>
            <a:endParaRPr lang="pt-BR" sz="3200" dirty="0">
              <a:solidFill>
                <a:srgbClr val="1F497D">
                  <a:lumMod val="75000"/>
                </a:srgbClr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pt-BR" sz="32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1F497D">
                    <a:lumMod val="75000"/>
                  </a:srgbClr>
                </a:solidFill>
              </a:rPr>
              <a:t>Matriz de Emissão de Observações B.</a:t>
            </a:r>
          </a:p>
        </p:txBody>
      </p:sp>
    </p:spTree>
    <p:extLst>
      <p:ext uri="{BB962C8B-B14F-4D97-AF65-F5344CB8AC3E}">
        <p14:creationId xmlns:p14="http://schemas.microsoft.com/office/powerpoint/2010/main" val="30124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(HMM)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Problema a tratar:</a:t>
            </a:r>
            <a:endParaRPr lang="pt-BR" sz="3200" b="1" dirty="0" smtClean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3773" y="2420888"/>
            <a:ext cx="87087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Dada uma sequência de </a:t>
            </a:r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</a:rPr>
              <a:t>Palavras (Observações)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, </a:t>
            </a:r>
          </a:p>
          <a:p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qual a sequência de </a:t>
            </a:r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</a:rPr>
              <a:t>Estados (Classificações) 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mais provável?</a:t>
            </a:r>
            <a:endParaRPr lang="pt-BR" sz="2800" dirty="0">
              <a:solidFill>
                <a:srgbClr val="1F497D">
                  <a:lumMod val="75000"/>
                </a:srgbClr>
              </a:solidFill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3873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</a:t>
            </a:r>
            <a:r>
              <a:rPr lang="pt-BR" sz="2400" dirty="0" smtClean="0">
                <a:solidFill>
                  <a:schemeClr val="bg1"/>
                </a:solidFill>
              </a:rPr>
              <a:t>(</a:t>
            </a:r>
            <a:r>
              <a:rPr lang="pt-BR" sz="2400" dirty="0" smtClean="0">
                <a:solidFill>
                  <a:schemeClr val="bg1"/>
                </a:solidFill>
              </a:rPr>
              <a:t>TBL</a:t>
            </a:r>
            <a:r>
              <a:rPr lang="pt-BR" sz="2400" dirty="0" smtClean="0">
                <a:solidFill>
                  <a:schemeClr val="bg1"/>
                </a:solidFill>
              </a:rPr>
              <a:t>)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Algoritmo Baseado em Transformações(TBL):</a:t>
            </a:r>
            <a:endParaRPr lang="pt-BR" sz="3200" b="1" dirty="0" smtClean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3773" y="2420888"/>
            <a:ext cx="87087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Classificador Inicial: </a:t>
            </a:r>
            <a:r>
              <a:rPr lang="pt-BR" sz="2800" dirty="0" err="1" smtClean="0">
                <a:solidFill>
                  <a:srgbClr val="1F497D">
                    <a:lumMod val="75000"/>
                  </a:srgbClr>
                </a:solidFill>
              </a:rPr>
              <a:t>MaisProvavel</a:t>
            </a:r>
            <a:endParaRPr lang="pt-BR" sz="28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Molde de Regras:</a:t>
            </a:r>
          </a:p>
          <a:p>
            <a:pPr lvl="1"/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	</a:t>
            </a:r>
            <a:r>
              <a:rPr lang="pt-BR" sz="2800" dirty="0" err="1" smtClean="0">
                <a:solidFill>
                  <a:srgbClr val="1F497D">
                    <a:lumMod val="75000"/>
                  </a:srgbClr>
                </a:solidFill>
              </a:rPr>
              <a:t>ex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:	pos_-1 word_0 ⇒ </a:t>
            </a:r>
            <a:r>
              <a:rPr lang="pt-BR" sz="2800" dirty="0" err="1" smtClean="0">
                <a:solidFill>
                  <a:srgbClr val="1F497D">
                    <a:lumMod val="75000"/>
                  </a:srgbClr>
                </a:solidFill>
              </a:rPr>
              <a:t>pos</a:t>
            </a:r>
            <a:endParaRPr lang="pt-BR" sz="28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Regras Candidatas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Pontuação das regras (</a:t>
            </a:r>
            <a:r>
              <a:rPr lang="pt-BR" sz="2800" i="1" dirty="0" smtClean="0">
                <a:solidFill>
                  <a:srgbClr val="1F497D">
                    <a:lumMod val="75000"/>
                  </a:srgbClr>
                </a:solidFill>
              </a:rPr>
              <a:t>score = </a:t>
            </a:r>
            <a:r>
              <a:rPr lang="pt-BR" sz="2800" i="1" dirty="0" err="1" smtClean="0">
                <a:solidFill>
                  <a:srgbClr val="1F497D">
                    <a:lumMod val="75000"/>
                  </a:srgbClr>
                </a:solidFill>
              </a:rPr>
              <a:t>good</a:t>
            </a:r>
            <a:r>
              <a:rPr lang="pt-BR" sz="2800" i="1" dirty="0" smtClean="0">
                <a:solidFill>
                  <a:srgbClr val="1F497D">
                    <a:lumMod val="75000"/>
                  </a:srgbClr>
                </a:solidFill>
              </a:rPr>
              <a:t> - </a:t>
            </a:r>
            <a:r>
              <a:rPr lang="pt-BR" sz="2800" i="1" dirty="0" err="1" smtClean="0">
                <a:solidFill>
                  <a:srgbClr val="1F497D">
                    <a:lumMod val="75000"/>
                  </a:srgbClr>
                </a:solidFill>
              </a:rPr>
              <a:t>bad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Escolha da melhor regra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Aplicação no </a:t>
            </a:r>
            <a:r>
              <a:rPr lang="pt-BR" sz="2800" i="1" dirty="0" smtClean="0">
                <a:solidFill>
                  <a:srgbClr val="1F497D">
                    <a:lumMod val="75000"/>
                  </a:srgbClr>
                </a:solidFill>
              </a:rPr>
              <a:t>corpus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Gerar novamente TODAS as regras</a:t>
            </a:r>
            <a:endParaRPr lang="pt-BR" sz="2800" dirty="0">
              <a:solidFill>
                <a:srgbClr val="1F497D">
                  <a:lumMod val="75000"/>
                </a:srgbClr>
              </a:solidFill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6696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</a:t>
            </a:r>
            <a:r>
              <a:rPr lang="pt-BR" sz="2400" dirty="0" smtClean="0">
                <a:solidFill>
                  <a:schemeClr val="bg1"/>
                </a:solidFill>
              </a:rPr>
              <a:t>(</a:t>
            </a:r>
            <a:r>
              <a:rPr lang="pt-BR" sz="2400" dirty="0" smtClean="0">
                <a:solidFill>
                  <a:schemeClr val="bg1"/>
                </a:solidFill>
              </a:rPr>
              <a:t>TBL</a:t>
            </a:r>
            <a:r>
              <a:rPr lang="pt-BR" sz="2400" dirty="0" smtClean="0">
                <a:solidFill>
                  <a:schemeClr val="bg1"/>
                </a:solidFill>
              </a:rPr>
              <a:t>)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Algoritmo Baseado em Transformações(TBL):</a:t>
            </a:r>
            <a:endParaRPr lang="pt-BR" sz="3200" b="1" dirty="0" smtClean="0">
              <a:solidFill>
                <a:srgbClr val="1F497D">
                  <a:lumMod val="75000"/>
                </a:srgbClr>
              </a:solidFill>
            </a:endParaRPr>
          </a:p>
        </p:txBody>
      </p:sp>
      <p:pic>
        <p:nvPicPr>
          <p:cNvPr id="1026" name="Picture 2" descr="C:\Users\Joilson\Documents\Inic Cient COMP IP\Relatório\Exemplo numerico TB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1" y="1772816"/>
            <a:ext cx="832663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ALGORITMOS </a:t>
            </a:r>
            <a:r>
              <a:rPr lang="pt-BR" sz="2400" dirty="0" smtClean="0">
                <a:solidFill>
                  <a:schemeClr val="bg1"/>
                </a:solidFill>
              </a:rPr>
              <a:t>(</a:t>
            </a:r>
            <a:r>
              <a:rPr lang="pt-BR" sz="2400" dirty="0" smtClean="0">
                <a:solidFill>
                  <a:schemeClr val="bg1"/>
                </a:solidFill>
              </a:rPr>
              <a:t>TBL</a:t>
            </a:r>
            <a:r>
              <a:rPr lang="pt-BR" sz="2400" dirty="0" smtClean="0">
                <a:solidFill>
                  <a:schemeClr val="bg1"/>
                </a:solidFill>
              </a:rPr>
              <a:t>)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3773" y="105273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Otimização (</a:t>
            </a:r>
            <a:r>
              <a:rPr lang="pt-BR" sz="3200" b="1" dirty="0" err="1" smtClean="0">
                <a:solidFill>
                  <a:srgbClr val="1F497D">
                    <a:lumMod val="75000"/>
                  </a:srgbClr>
                </a:solidFill>
              </a:rPr>
              <a:t>FastTBL</a:t>
            </a:r>
            <a:r>
              <a:rPr lang="pt-BR" sz="3200" b="1" dirty="0" smtClean="0">
                <a:solidFill>
                  <a:srgbClr val="1F497D">
                    <a:lumMod val="75000"/>
                  </a:srgbClr>
                </a:solidFill>
              </a:rPr>
              <a:t>):</a:t>
            </a:r>
            <a:endParaRPr lang="pt-BR" sz="3200" b="1" dirty="0" smtClean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3773" y="2420888"/>
            <a:ext cx="8708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Início idêntico ao TBL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NÃO gera TODAS as regras novamente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Vizinhança </a:t>
            </a:r>
            <a:r>
              <a:rPr lang="pt-BR" sz="2800" dirty="0">
                <a:solidFill>
                  <a:srgbClr val="1F497D">
                    <a:lumMod val="75000"/>
                  </a:srgbClr>
                </a:solidFill>
              </a:rPr>
              <a:t>da palavra 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alvo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err="1" smtClean="0">
                <a:solidFill>
                  <a:srgbClr val="1F497D">
                    <a:lumMod val="75000"/>
                  </a:srgbClr>
                </a:solidFill>
              </a:rPr>
              <a:t>Repontuação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pt-BR" sz="2800" dirty="0">
                <a:solidFill>
                  <a:srgbClr val="1F497D">
                    <a:lumMod val="75000"/>
                  </a:srgbClr>
                </a:solidFill>
              </a:rPr>
              <a:t>d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as regras </a:t>
            </a:r>
            <a:r>
              <a:rPr lang="pt-BR" sz="2800" dirty="0">
                <a:solidFill>
                  <a:srgbClr val="1F497D">
                    <a:lumMod val="75000"/>
                  </a:srgbClr>
                </a:solidFill>
              </a:rPr>
              <a:t>d</a:t>
            </a:r>
            <a:r>
              <a:rPr lang="pt-BR" sz="2800" dirty="0" smtClean="0">
                <a:solidFill>
                  <a:srgbClr val="1F497D">
                    <a:lumMod val="75000"/>
                  </a:srgbClr>
                </a:solidFill>
              </a:rPr>
              <a:t>a vizinhança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800" dirty="0">
              <a:solidFill>
                <a:srgbClr val="1F497D">
                  <a:lumMod val="75000"/>
                </a:srgb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pt-BR" sz="2800" b="1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ALGORITMOS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735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9552" y="1340768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Frequência: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</a:p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HMM: </a:t>
            </a:r>
          </a:p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TBL: 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ALGORITMOS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98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ALGORITMOS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Os resultados obtidos mostram que, no geral, algoritmos de maior acurácia apresentam maior tempo de execução.</a:t>
            </a:r>
          </a:p>
          <a:p>
            <a:pPr algn="just"/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A escolha do algoritmo dependerá da necessidade da aplicação.</a:t>
            </a:r>
          </a:p>
          <a:p>
            <a:pPr algn="just"/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Para trabalhos futuros pode-se implementar novos algoritmos e uma interface.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ALGORITMOS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36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1772816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•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Realizar uma pesquisa de AM + PLN para tarefas de classificação</a:t>
            </a:r>
          </a:p>
          <a:p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• Framework: comparar algoritmos de AM</a:t>
            </a:r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ALGORITMOS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53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APRENDIZADO DE MÁQUINA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1560" y="1173226"/>
            <a:ext cx="73448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Ramo da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IA que trata do projeto e desenvolvimento de algoritmos que permitem aos computadores desenvolver comportamentos baseados em dados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empíricos.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Aplicações: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PLN;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Motores de busca;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Diagnósticos médicos;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Locomoção de robôs.</a:t>
            </a:r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Alguns Algoritmos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SVM,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HMM, TBL.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ALGORITMOS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77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51520" y="116632"/>
            <a:ext cx="69847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PROCESSAMENTO DE LINGUAGEM NATURAL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1254630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Subárea da IA que estuda os sistemas computacionais responsáveis pela compreensão e produção de textos em língua natural.</a:t>
            </a:r>
          </a:p>
          <a:p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Aplicações: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Acesso a banco de dados;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Correção ortográfica;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radução automática.</a:t>
            </a:r>
          </a:p>
        </p:txBody>
      </p:sp>
    </p:spTree>
    <p:extLst>
      <p:ext uri="{BB962C8B-B14F-4D97-AF65-F5344CB8AC3E}">
        <p14:creationId xmlns:p14="http://schemas.microsoft.com/office/powerpoint/2010/main" val="3230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talita\Desktop\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4"/>
            <a:ext cx="9144000" cy="163061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51520" y="116632"/>
            <a:ext cx="69847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1268760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2 -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APRENDIZADO DE MÁQUINA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3 -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PROCESSAMENTO DE LINGUAGEM NATURAL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ALGORITMOS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5 -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6 -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CONCLUSÃO</a:t>
            </a:r>
            <a:endParaRPr lang="pt-BR" sz="7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231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510</Words>
  <Application>Microsoft Office PowerPoint</Application>
  <PresentationFormat>Apresentação na tela (4:3)</PresentationFormat>
  <Paragraphs>175</Paragraphs>
  <Slides>20</Slides>
  <Notes>20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talita</dc:creator>
  <cp:lastModifiedBy>Joilson</cp:lastModifiedBy>
  <cp:revision>129</cp:revision>
  <dcterms:created xsi:type="dcterms:W3CDTF">2011-05-22T14:15:26Z</dcterms:created>
  <dcterms:modified xsi:type="dcterms:W3CDTF">2012-06-26T02:23:04Z</dcterms:modified>
</cp:coreProperties>
</file>