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5" r:id="rId4"/>
    <p:sldId id="257" r:id="rId5"/>
    <p:sldId id="263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9" autoAdjust="0"/>
    <p:restoredTop sz="80000" autoAdjust="0"/>
  </p:normalViewPr>
  <p:slideViewPr>
    <p:cSldViewPr snapToGrid="0">
      <p:cViewPr varScale="1">
        <p:scale>
          <a:sx n="69" d="100"/>
          <a:sy n="69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DBA92-95DD-4648-827D-63876058209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4FB9-3193-4EC3-AD7D-C7FD5C1F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4FB9-3193-4EC3-AD7D-C7FD5C1F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 Practice Guidelines for Enhanced Recovery After Colon and Rectal Surgery From the American Society of Colon and Rectal Surgeons and Society of American Gastrointestinal and Endoscopic Surgeons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Cancer Society (ACS), US Multi-Society Task Force on Colorectal Cancer, and American College of Radiology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4FB9-3193-4EC3-AD7D-C7FD5C1F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review: Per Gen Surg H&amp;P note from  12/2/19: "Mr. XX</a:t>
            </a:r>
          </a:p>
          <a:p>
            <a:r>
              <a:rPr lang="en-US" dirty="0"/>
              <a:t>is a 44 y/o man with a </a:t>
            </a:r>
            <a:r>
              <a:rPr lang="en-US" dirty="0" err="1"/>
              <a:t>pmhx</a:t>
            </a:r>
            <a:r>
              <a:rPr lang="en-US" dirty="0"/>
              <a:t> of depression PTSD and OSA who as diagnosed with an </a:t>
            </a:r>
          </a:p>
          <a:p>
            <a:r>
              <a:rPr lang="en-US" dirty="0"/>
              <a:t>adenocarcinoma of his descending colon by colonoscopy. His initial presentation </a:t>
            </a:r>
          </a:p>
          <a:p>
            <a:r>
              <a:rPr lang="en-US" dirty="0"/>
              <a:t>was abdominal cramping and intermittent bloody stools. He will undergo an open </a:t>
            </a:r>
          </a:p>
          <a:p>
            <a:r>
              <a:rPr lang="en-US" dirty="0"/>
              <a:t>left hemicolectomy on 12/03/2019"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SUBJECTIVE</a:t>
            </a:r>
          </a:p>
          <a:p>
            <a:r>
              <a:rPr lang="en-US" dirty="0"/>
              <a:t>Met with Veteran at bedside to obtain subjective data for prior nutrition </a:t>
            </a:r>
          </a:p>
          <a:p>
            <a:r>
              <a:rPr lang="en-US" dirty="0"/>
              <a:t>assessment. Veteran states he began a 1500 kcal restriction for 3 weeks prior </a:t>
            </a:r>
          </a:p>
          <a:p>
            <a:r>
              <a:rPr lang="en-US" dirty="0"/>
              <a:t>to admission for surgery which resulted in an intentional 15# </a:t>
            </a:r>
            <a:r>
              <a:rPr lang="en-US" dirty="0" err="1"/>
              <a:t>wt</a:t>
            </a:r>
            <a:r>
              <a:rPr lang="en-US" dirty="0"/>
              <a:t> loss during </a:t>
            </a:r>
          </a:p>
          <a:p>
            <a:r>
              <a:rPr lang="en-US" dirty="0"/>
              <a:t>this time. This was used in addition to </a:t>
            </a:r>
            <a:r>
              <a:rPr lang="en-US" dirty="0" err="1"/>
              <a:t>adipex</a:t>
            </a:r>
            <a:r>
              <a:rPr lang="en-US" dirty="0"/>
              <a:t> </a:t>
            </a:r>
            <a:r>
              <a:rPr lang="en-US" dirty="0" err="1"/>
              <a:t>rx</a:t>
            </a:r>
            <a:r>
              <a:rPr lang="en-US" dirty="0"/>
              <a:t> from Mercy Medical System to </a:t>
            </a:r>
          </a:p>
          <a:p>
            <a:r>
              <a:rPr lang="en-US" dirty="0"/>
              <a:t>"get out of pre-diabetic range." No other nutritional concerns were voiced </a:t>
            </a:r>
          </a:p>
          <a:p>
            <a:r>
              <a:rPr lang="en-US" dirty="0"/>
              <a:t>today.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Energy Requirements:  2400 Kcal/day </a:t>
            </a:r>
          </a:p>
          <a:p>
            <a:r>
              <a:rPr lang="en-US" dirty="0"/>
              <a:t>Energy calculation is based on: Kcal/Kg, Caloric Factor of 25 and Target Body Wt </a:t>
            </a:r>
          </a:p>
          <a:p>
            <a:r>
              <a:rPr lang="en-US" dirty="0"/>
              <a:t>Adj for Obesity</a:t>
            </a:r>
          </a:p>
          <a:p>
            <a:r>
              <a:rPr lang="en-US" dirty="0"/>
              <a:t>Protein Requirements: 105 gm/day                   NPC:N   106:1</a:t>
            </a:r>
          </a:p>
          <a:p>
            <a:r>
              <a:rPr lang="en-US" dirty="0"/>
              <a:t>Protein calculation is based on: Target Body Wt Adj for Obesity and protein </a:t>
            </a:r>
          </a:p>
          <a:p>
            <a:r>
              <a:rPr lang="en-US" dirty="0"/>
              <a:t>level of 1.1</a:t>
            </a:r>
          </a:p>
          <a:p>
            <a:r>
              <a:rPr lang="en-US" dirty="0"/>
              <a:t>Fluid Requirements:   2400 ml/day or per MD</a:t>
            </a:r>
          </a:p>
          <a:p>
            <a:endParaRPr lang="en-US" dirty="0"/>
          </a:p>
          <a:p>
            <a:r>
              <a:rPr lang="en-US" dirty="0"/>
              <a:t>Weight: Pt current </a:t>
            </a:r>
            <a:r>
              <a:rPr lang="en-US" dirty="0" err="1"/>
              <a:t>wt</a:t>
            </a:r>
            <a:r>
              <a:rPr lang="en-US" dirty="0"/>
              <a:t> is 320.7# w/ no edema present. Per last nutrition note </a:t>
            </a:r>
          </a:p>
          <a:p>
            <a:r>
              <a:rPr lang="en-US" dirty="0"/>
              <a:t>from 12/3/19 reflecting intentional </a:t>
            </a:r>
            <a:r>
              <a:rPr lang="en-US" dirty="0" err="1"/>
              <a:t>wt</a:t>
            </a:r>
            <a:r>
              <a:rPr lang="en-US" dirty="0"/>
              <a:t> loss: "Weight Hx: Current </a:t>
            </a:r>
            <a:r>
              <a:rPr lang="en-US" dirty="0" err="1"/>
              <a:t>wt</a:t>
            </a:r>
            <a:r>
              <a:rPr lang="en-US" dirty="0"/>
              <a:t> 318.5# and </a:t>
            </a:r>
          </a:p>
          <a:p>
            <a:r>
              <a:rPr lang="en-US" dirty="0"/>
              <a:t>BMI 43.9 indicating Veteran is obese. Significant </a:t>
            </a:r>
            <a:r>
              <a:rPr lang="en-US" dirty="0" err="1"/>
              <a:t>wt</a:t>
            </a:r>
            <a:r>
              <a:rPr lang="en-US" dirty="0"/>
              <a:t> loss of 18.8#(5.6%) seen in </a:t>
            </a:r>
          </a:p>
          <a:p>
            <a:r>
              <a:rPr lang="en-US" dirty="0"/>
              <a:t>past 1 month (10/2019-11/2019). Pt </a:t>
            </a:r>
            <a:r>
              <a:rPr lang="en-US" dirty="0" err="1"/>
              <a:t>wt</a:t>
            </a:r>
            <a:r>
              <a:rPr lang="en-US" dirty="0"/>
              <a:t> stable x 3 weeks noting </a:t>
            </a:r>
            <a:r>
              <a:rPr lang="en-US" dirty="0" err="1"/>
              <a:t>wt</a:t>
            </a:r>
            <a:r>
              <a:rPr lang="en-US" dirty="0"/>
              <a:t> range of 314-</a:t>
            </a:r>
          </a:p>
          <a:p>
            <a:r>
              <a:rPr lang="en-US" dirty="0"/>
              <a:t>318.5#.  Current goal is </a:t>
            </a:r>
            <a:r>
              <a:rPr lang="en-US" dirty="0" err="1"/>
              <a:t>wt</a:t>
            </a:r>
            <a:r>
              <a:rPr lang="en-US" dirty="0"/>
              <a:t> maintenance +/- 2-3#; long term goal is </a:t>
            </a:r>
            <a:r>
              <a:rPr lang="en-US" dirty="0" err="1"/>
              <a:t>wt</a:t>
            </a:r>
            <a:r>
              <a:rPr lang="en-US" dirty="0"/>
              <a:t> loss </a:t>
            </a:r>
          </a:p>
          <a:p>
            <a:r>
              <a:rPr lang="en-US" dirty="0"/>
              <a:t>trending towards BMI of 24.9." </a:t>
            </a:r>
          </a:p>
          <a:p>
            <a:endParaRPr lang="en-US" dirty="0"/>
          </a:p>
          <a:p>
            <a:r>
              <a:rPr lang="en-US" dirty="0"/>
              <a:t>Labs: Alb </a:t>
            </a:r>
            <a:r>
              <a:rPr lang="en-US" dirty="0" err="1"/>
              <a:t>wnl</a:t>
            </a:r>
            <a:r>
              <a:rPr lang="en-US" dirty="0"/>
              <a:t>-may decline 2' med status. Ca2+ is low when adj for </a:t>
            </a:r>
            <a:r>
              <a:rPr lang="en-US" dirty="0" err="1"/>
              <a:t>alb</a:t>
            </a:r>
            <a:r>
              <a:rPr lang="en-US" dirty="0"/>
              <a:t> &lt;4.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4FB9-3193-4EC3-AD7D-C7FD5C1F9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Wt hx:</a:t>
            </a:r>
          </a:p>
          <a:p>
            <a:r>
              <a:rPr lang="nl-NL" dirty="0"/>
              <a:t>10-07-19 10:51:06   332.8 </a:t>
            </a:r>
          </a:p>
          <a:p>
            <a:r>
              <a:rPr lang="nl-NL" dirty="0"/>
              <a:t>10-11-19 08:27:00   330 </a:t>
            </a:r>
          </a:p>
          <a:p>
            <a:r>
              <a:rPr lang="nl-NL" dirty="0"/>
              <a:t>10-21-19 14:50:00   330 </a:t>
            </a:r>
          </a:p>
          <a:p>
            <a:r>
              <a:rPr lang="nl-NL" dirty="0"/>
              <a:t>11-13-19 12:56:34   314 </a:t>
            </a:r>
          </a:p>
          <a:p>
            <a:r>
              <a:rPr lang="nl-NL" dirty="0"/>
              <a:t>11-20-19 09:55:11   319 </a:t>
            </a:r>
          </a:p>
          <a:p>
            <a:r>
              <a:rPr lang="nl-NL" dirty="0"/>
              <a:t>12-02-19 10:23:00   318.5</a:t>
            </a:r>
          </a:p>
          <a:p>
            <a:endParaRPr lang="nl-NL" dirty="0"/>
          </a:p>
          <a:p>
            <a:endParaRPr lang="nl-NL" dirty="0"/>
          </a:p>
          <a:p>
            <a:r>
              <a:rPr lang="en-US" dirty="0"/>
              <a:t>Current Diet: Clear Liquids</a:t>
            </a:r>
          </a:p>
          <a:p>
            <a:r>
              <a:rPr lang="en-US" dirty="0"/>
              <a:t>Nutrition Problem: Predicted </a:t>
            </a:r>
          </a:p>
          <a:p>
            <a:r>
              <a:rPr lang="en-US" dirty="0"/>
              <a:t>Appearance: 44 y/o obese WM</a:t>
            </a:r>
          </a:p>
          <a:p>
            <a:endParaRPr lang="en-US" dirty="0"/>
          </a:p>
          <a:p>
            <a:r>
              <a:rPr lang="en-US" dirty="0"/>
              <a:t>Laboratory Data</a:t>
            </a:r>
          </a:p>
          <a:p>
            <a:r>
              <a:rPr lang="en-US" dirty="0"/>
              <a:t>     Test                     Result    units      Ref.   range    Date</a:t>
            </a:r>
          </a:p>
          <a:p>
            <a:r>
              <a:rPr lang="en-US" dirty="0"/>
              <a:t>     ALBUMIN                    3.6     g/dL        3.4 -  5.5    2-Dec-19</a:t>
            </a:r>
          </a:p>
          <a:p>
            <a:r>
              <a:rPr lang="en-US" dirty="0"/>
              <a:t>     C REACTIVE PROTEIN        3.96     mg/L       0.00 - 9.99   28-Sep-18</a:t>
            </a:r>
          </a:p>
          <a:p>
            <a:r>
              <a:rPr lang="en-US" dirty="0"/>
              <a:t>     BUN                         14     mg/dL         8 -   20    2-Dec-19</a:t>
            </a:r>
          </a:p>
          <a:p>
            <a:r>
              <a:rPr lang="en-US" dirty="0"/>
              <a:t>     CREATININE                 1.1     mg/dL       0.5 -  1.2    2-Dec-19</a:t>
            </a:r>
          </a:p>
          <a:p>
            <a:r>
              <a:rPr lang="en-US" dirty="0"/>
              <a:t>     GLUCOSE                    152 H   mg/dL        70 -  120    2-Dec-19</a:t>
            </a:r>
          </a:p>
          <a:p>
            <a:r>
              <a:rPr lang="en-US" dirty="0"/>
              <a:t>     HEMOGLOBIN A1C             5.8 H    %          3.6 -  5.7   20-Nov-19</a:t>
            </a:r>
          </a:p>
          <a:p>
            <a:r>
              <a:rPr lang="en-US" dirty="0"/>
              <a:t>     POTASSIUM                  3.6     mmol/L      3.5 -  5.0    2-Dec-19</a:t>
            </a:r>
          </a:p>
          <a:p>
            <a:r>
              <a:rPr lang="en-US" dirty="0"/>
              <a:t>     PHOSPHORUS                 3.6     mg/dL       2.5 -  4.9    2-Dec-19</a:t>
            </a:r>
          </a:p>
          <a:p>
            <a:r>
              <a:rPr lang="en-US" dirty="0"/>
              <a:t>     SODIUM                     138     mmol/L      136 -  148    2-Dec-19</a:t>
            </a:r>
          </a:p>
          <a:p>
            <a:r>
              <a:rPr lang="en-US" dirty="0"/>
              <a:t>     CALCIUM                    9.1     mg/dL       8.5 - 10.1    2-Dec-19</a:t>
            </a:r>
          </a:p>
          <a:p>
            <a:r>
              <a:rPr lang="en-US" dirty="0"/>
              <a:t>     WBC COUNT                 6.10     K/</a:t>
            </a:r>
            <a:r>
              <a:rPr lang="en-US" dirty="0" err="1"/>
              <a:t>cmm</a:t>
            </a:r>
            <a:r>
              <a:rPr lang="en-US" dirty="0"/>
              <a:t>       3.6 - 11.0    2-Dec-19</a:t>
            </a:r>
          </a:p>
          <a:p>
            <a:r>
              <a:rPr lang="en-US" dirty="0"/>
              <a:t>     HGB                       13.9     g/dL       13.6 - 17.4    2-Dec-19</a:t>
            </a:r>
          </a:p>
          <a:p>
            <a:r>
              <a:rPr lang="en-US" dirty="0"/>
              <a:t>     HCT                       41.5     %            40 -   51    2-Dec-19</a:t>
            </a:r>
          </a:p>
          <a:p>
            <a:r>
              <a:rPr lang="en-US" dirty="0"/>
              <a:t>     MCV                       86.1     </a:t>
            </a:r>
            <a:r>
              <a:rPr lang="en-US" dirty="0" err="1"/>
              <a:t>cmu</a:t>
            </a:r>
            <a:r>
              <a:rPr lang="en-US" dirty="0"/>
              <a:t>          80 -   96    2-Dec-19</a:t>
            </a:r>
          </a:p>
          <a:p>
            <a:r>
              <a:rPr lang="en-US" dirty="0"/>
              <a:t>     CHOLESTEROL                164     mg/dL       135 -  200    4-Oct-19</a:t>
            </a:r>
          </a:p>
          <a:p>
            <a:r>
              <a:rPr lang="en-US" dirty="0"/>
              <a:t>     LDL CHOLESTEROL            100     mg/dL         0 -  110    4-Oct-19</a:t>
            </a:r>
          </a:p>
          <a:p>
            <a:r>
              <a:rPr lang="en-US" dirty="0"/>
              <a:t>     HDL CHOLESTEROL             22 L   mg/dL        35 -   80    4-Oct-19</a:t>
            </a:r>
          </a:p>
          <a:p>
            <a:r>
              <a:rPr lang="en-US" dirty="0"/>
              <a:t>     TRIGLYCERIDE               319 H   mg/dL         0 -  150    4-Oct-19</a:t>
            </a:r>
          </a:p>
          <a:p>
            <a:r>
              <a:rPr lang="en-US" dirty="0"/>
              <a:t>     EGFR (CALCULATED)           73                  60           2-Dec-19</a:t>
            </a:r>
          </a:p>
          <a:p>
            <a:r>
              <a:rPr lang="en-US" dirty="0"/>
              <a:t>     LYMPHS %                  31.0     %            21 -   51    2-Dec-19</a:t>
            </a:r>
          </a:p>
          <a:p>
            <a:r>
              <a:rPr lang="en-US" dirty="0"/>
              <a:t>     CO2                         27     mmol/L       21 -   32    2-Dec-19</a:t>
            </a:r>
          </a:p>
          <a:p>
            <a:r>
              <a:rPr lang="en-US" dirty="0"/>
              <a:t>     MAGNESIUM                  2.0     mg/dL       1.8 -  2.4    2-Dec-19</a:t>
            </a:r>
          </a:p>
          <a:p>
            <a:r>
              <a:rPr lang="en-US" dirty="0"/>
              <a:t>     PROTEIN, TOTAL             8.2     g/dL        6.4 -  8.5    1-Nov-19</a:t>
            </a:r>
          </a:p>
          <a:p>
            <a:r>
              <a:rPr lang="en-US" dirty="0"/>
              <a:t>     CHLORIDE                   104     mmol/L       98 -  107    2-Dec-19</a:t>
            </a:r>
          </a:p>
          <a:p>
            <a:r>
              <a:rPr lang="en-US" dirty="0"/>
              <a:t>     VITAMIN D (TOTAL)           20 L   ng/mL        30 -   75    5-Oct-18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Requirements:  2400 Kcal/day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calculation is based on: Kcal/Kg, Caloric Factor of 25 and Target Body Wt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 for Obesity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 Requirements: 105 gm/day                   NPC:N   106:1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 calculation is based on: Target Body Wt Adj for Obesity and protein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of 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4FB9-3193-4EC3-AD7D-C7FD5C1F9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3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Education: Informed Veteran caloric restriction of 1500 kcal/day is suboptimal according to Veteran </a:t>
            </a:r>
            <a:r>
              <a:rPr lang="en-US" dirty="0" err="1"/>
              <a:t>wt</a:t>
            </a:r>
            <a:r>
              <a:rPr lang="en-US" dirty="0"/>
              <a:t> and medical status and rapid </a:t>
            </a:r>
            <a:r>
              <a:rPr lang="en-US" dirty="0" err="1"/>
              <a:t>wt</a:t>
            </a:r>
            <a:r>
              <a:rPr lang="en-US" dirty="0"/>
              <a:t> loss results in greater loss of muscle tissue. Informed Veteran of the body's increased caloric needs post-surgery in order to heal appropriately. Discussed benefits of </a:t>
            </a:r>
            <a:r>
              <a:rPr lang="en-US" dirty="0" err="1"/>
              <a:t>outpt</a:t>
            </a:r>
            <a:r>
              <a:rPr lang="en-US" dirty="0"/>
              <a:t> RD r/t healthy </a:t>
            </a:r>
            <a:r>
              <a:rPr lang="en-US" dirty="0" err="1"/>
              <a:t>wt</a:t>
            </a:r>
            <a:r>
              <a:rPr lang="en-US" dirty="0"/>
              <a:t> loss; Veteran expressed interest and was provided with </a:t>
            </a:r>
            <a:r>
              <a:rPr lang="en-US" dirty="0" err="1"/>
              <a:t>outpt</a:t>
            </a:r>
            <a:r>
              <a:rPr lang="en-US" dirty="0"/>
              <a:t> RD handout;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4FB9-3193-4EC3-AD7D-C7FD5C1F9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4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American Cancer Society (ACS), US Multi-Society Task Force on Colorectal Cancer, and American College of Radiology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04FB9-3193-4EC3-AD7D-C7FD5C1F9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3EBB-EAA1-4F83-87AA-A96F5F44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062EF-08E7-4551-9688-957DFF16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D8D59-7095-4AE0-8AB2-DDDC3B2F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75404-5472-477D-8BC9-180A5821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BD7D-E2CF-422F-B7D7-E573E091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E8E6-842B-46DF-9A5B-DB0C8B37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91D6-93FD-4F6C-BA59-859DAE258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F2ED-5E73-4DC8-B856-24111079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4A6F-0151-4593-9DC8-ED4BFB0B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CB5B-289C-488C-8465-256B89E8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6D258-D0DD-4CE0-A60E-8CB5F9201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9BAC7-BC5C-481B-ABBB-1500BE9DB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5509C-EF34-45F8-A025-664C67A7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1D50-411B-4835-9210-9656D94F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088C-DE26-4893-973F-03932B70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E355-A450-4F7E-BF64-ABF57767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C597-2393-473E-A0AF-89CDAC9D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4037-BCAD-4D3F-BC7A-B971D736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B451-5DD4-46AE-8DDB-4E672579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CD59-F87D-45D1-AF0C-B2FD050E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C027-0246-4085-A9A3-5BF63985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F513-9526-42BD-8F0A-43004B43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B7A0-204E-4AA1-ACB7-1626443B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FCC9-CB6F-424D-A406-7FD9341F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3E53-1920-4B3E-8C0A-742210A3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AA47-B983-4818-BA54-0FAE2013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C1FB-781C-437B-B4B2-E61E4B740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63D98-1B1E-4215-A4AA-3A5B3B03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D9246-3B96-4CC2-9DB4-2813B452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0EBB1-DD99-4758-8E72-8843EB9E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914B2-4947-4B89-85E1-24A707CE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4FEF-ABBF-453A-807A-3D0E714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F81E-42A4-455E-A454-528AFFB0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CBC2-3CF3-4103-A110-F9F6CF1D7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41CA-8A6C-4DE9-934C-0D672F399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D758A-29D2-4804-84A0-D29DD07FD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294B4-8D4D-4617-A8EA-4E45140D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B1A75-EF4C-4C3F-9672-529BAC10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B1EA8-2EDE-4AB6-9036-811E9C40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8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434C-33B3-4D39-9E78-27459DF2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40BD5-7EFE-4AF4-9801-D03DED99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4C5FA-BF51-4CBA-9BCC-DFF66B71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771A2-E3EF-4DA8-B99A-ABE4F287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4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50756-138A-47E8-8A30-987AE9EB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09E20-C956-4318-9A71-E2C3C763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F3ED9-DC92-4A48-A0D5-B9253B67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23DB-600E-42C4-B6B7-E9D1C515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1A7-4C41-4920-B039-267B86EF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2D5E1-10D7-42F2-9046-8F7B09688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FD77-F3B8-48CD-83E7-28A6A7D9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A21AF-CFE1-4E85-8CDD-318DE6FA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FC15D-24EB-4724-85D2-A38D86DE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8EE9-1F81-4839-8E7B-9C1ACE3B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F4F27-E301-4590-B555-0F77FCEFF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B821-C1E2-48D5-A6DE-D222ACE0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B0EB2-808D-4E21-B888-6201984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68D8-5F1E-4951-BE43-B318ED2A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BA141-EEA0-4D9A-B7D7-CBEFD09B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E64D7-A4EE-4E5C-9653-3D3488D1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E9DA-A32C-4397-B178-5D50CEE4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F1F3B-9409-425D-9E15-86ED3BC93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7040F-0882-414E-B8BC-488D3E6A97C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2825-167C-4AE1-847D-E555A3DCA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6D0C-8302-48F2-AC61-BA02582A2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08C1-E91B-45EF-A88F-2E58950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FD13-5289-4FAC-85A3-35B5B78EE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Nutritional Implications of a Colectomy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71535-8F5D-4906-BDF9-4D2CF7DDC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Cristian Ordoñez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Surgery Rotation Case Presentation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Preceptor: Emily Kula, MS, RDN, LD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2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6FE52-0605-42F5-AF8F-7A8BC95E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Colectomy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2566-3F9C-49CD-A4D0-01790BC3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removal of part of the colon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commonly performed to treat colorectal cancer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diseases it is used to treat: Ulcerative colitis, Crohn’s disease, complications from diverticulitis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61B7B-B9DA-7F4B-A879-0E8EB1D8C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3"/>
          <a:stretch/>
        </p:blipFill>
        <p:spPr>
          <a:xfrm>
            <a:off x="5297763" y="1403014"/>
            <a:ext cx="6250769" cy="36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0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942D-291F-E443-8894-F18B2032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Colectomy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8FBB-FF14-FD44-BDC0-C5EE1A4E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Pre-operation diet: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to colonoscopy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liquids &lt;2 hours before general anesthesia (Grade of recommendation: Strong)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Post-operation diet: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Oral feeding can begin immediately after procedure (Grade of Recommendation: Strong)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liquids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Low residue  Regular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B05924-0A6E-6C4E-AF88-23345EBB245D}"/>
              </a:ext>
            </a:extLst>
          </p:cNvPr>
          <p:cNvSpPr txBox="1">
            <a:spLocks/>
          </p:cNvSpPr>
          <p:nvPr/>
        </p:nvSpPr>
        <p:spPr>
          <a:xfrm>
            <a:off x="6096000" y="185728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Nutritional implications: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Impaired absorption of fluid/nutrients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Diarrhea, dehydration, offensive odor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CE875-7FB4-494A-B1FB-E1BAA9223D8E}"/>
              </a:ext>
            </a:extLst>
          </p:cNvPr>
          <p:cNvSpPr txBox="1"/>
          <p:nvPr/>
        </p:nvSpPr>
        <p:spPr>
          <a:xfrm>
            <a:off x="554327" y="5677267"/>
            <a:ext cx="11382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Practice Guidelines for Enhanced Recovery After Colon and Rectal Surgery From the American Society of Colon and Rectal Surgeons and Society of American Gastrointestinal and Endoscopic Surgeons </a:t>
            </a:r>
          </a:p>
          <a:p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009F-B887-4075-8975-29FBB1F3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Nutrition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F6B2-8787-4711-98CA-96E9B182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review: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with bloody stools; colonoscopy revealed adenocarcinoma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Biochemical Data: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Albumin wnl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Ca2+ low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Normocytic anemia 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HA1c pre-diabetes range </a:t>
            </a: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8CE220-B3E9-4749-908D-AC7AA36D99ED}"/>
              </a:ext>
            </a:extLst>
          </p:cNvPr>
          <p:cNvSpPr txBox="1">
            <a:spLocks/>
          </p:cNvSpPr>
          <p:nvPr/>
        </p:nvSpPr>
        <p:spPr>
          <a:xfrm>
            <a:off x="633330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Anthropometrics: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 44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Height: 5’11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Weight: 320.7 lbs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BMI: 44.2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BW adj for Obesity: 211.4 lbs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Subjective: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Informed of pre-diabetes status at Mercy Medical System 3 weeks prior to surgery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1500 kcal restriction </a:t>
            </a:r>
          </a:p>
        </p:txBody>
      </p:sp>
    </p:spTree>
    <p:extLst>
      <p:ext uri="{BB962C8B-B14F-4D97-AF65-F5344CB8AC3E}">
        <p14:creationId xmlns:p14="http://schemas.microsoft.com/office/powerpoint/2010/main" val="27103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FFFDD-B7DC-416C-A777-86C96DD5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3" y="185769"/>
            <a:ext cx="4654296" cy="1607060"/>
          </a:xfrm>
          <a:noFill/>
          <a:ln w="19050">
            <a:noFill/>
          </a:ln>
        </p:spPr>
        <p:txBody>
          <a:bodyPr wrap="square" anchor="ctr"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Nutrition Assessment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022B-3964-432E-AFCC-04189425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40" y="1861068"/>
            <a:ext cx="4513482" cy="48699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 Hx: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Wt loss of 18.8# (5.6%) seen in 1 month (10/2019-11/2019).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Wt stable x 3 weeks range of 314- 318.5#.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Energy Requirements: 2400 kcal/day (kcal factor of 25 % Target BW adj for obesity)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Protein Requirements: 105 gm/day (Protein level of 1.1 &amp; Target BW adj for obesity)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6F320-993B-4554-9265-02DCBA293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5" y="1528549"/>
            <a:ext cx="6823881" cy="36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68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0001-7F29-493D-9481-563459E5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Nutrition Diagnosis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0D64-9773-450D-B349-2ACF30FC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4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Nutrition Problem: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suboptimal energy intake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to: 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1500 kcal restriction (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decreased intake)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evidenced by: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Veteran report, Previous significant wt loss of 5.6% x 1 month</a:t>
            </a:r>
          </a:p>
        </p:txBody>
      </p:sp>
    </p:spTree>
    <p:extLst>
      <p:ext uri="{BB962C8B-B14F-4D97-AF65-F5344CB8AC3E}">
        <p14:creationId xmlns:p14="http://schemas.microsoft.com/office/powerpoint/2010/main" val="365620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F953-C612-4959-8C74-068F2050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Nutrition Intervention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E057-33E9-4F3D-92B6-8CE72169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2613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Meals: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liquid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residue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regular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diet as medically appropriate</a:t>
            </a: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7FFEEB-3BA6-1342-98EF-900D52C09C8F}"/>
              </a:ext>
            </a:extLst>
          </p:cNvPr>
          <p:cNvSpPr txBox="1">
            <a:spLocks/>
          </p:cNvSpPr>
          <p:nvPr/>
        </p:nvSpPr>
        <p:spPr>
          <a:xfrm>
            <a:off x="6620691" y="1690688"/>
            <a:ext cx="44261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Education: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1500 kcal/day is suboptimal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caloric needs post-surgery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RD handout to discuss healthy weight loss</a:t>
            </a: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4DF0-B2D7-4DF8-8591-2F03E682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Nutrition Monitoring &amp;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4148-2BE6-49BB-B806-7DF14BFD5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PO intake: Adequate PO intake greater than or equal to 75 % meals/supplements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Weight: Weight maintenance +/- 2-3# post/op; long term goal of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loss trending towards BMI of 24.9.</a:t>
            </a:r>
          </a:p>
        </p:txBody>
      </p:sp>
    </p:spTree>
    <p:extLst>
      <p:ext uri="{BB962C8B-B14F-4D97-AF65-F5344CB8AC3E}">
        <p14:creationId xmlns:p14="http://schemas.microsoft.com/office/powerpoint/2010/main" val="152196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F30D-99BA-46C8-B34E-3573A370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1D83-26FE-4B8A-A028-B51D799A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 IJ, Chang GJ. Surgical management of cancer of the colon. Fazio VW, Church JM, Delaney CP, Kiran RP, eds. 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Therapy in Colon and Rectal Surgery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3rd ed. Philadelphia: Elsevier; 2017. 301-8.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Lee EC, Garrett K. Left colectomy: open and laparoscopic. Evans SRT, ed. 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Surgical Pitfalls: Prevention and Management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Philadelphia: Saunders Elsevier; 2009. 265-72.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Weiser MR. Left hemicolectomy for treatment of malignancy. Fischer J, ed. 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Fischer's Mastery of Surgery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5th ed. Philadelphia: Lippincott Williams &amp; Wilkins; 2012. 162.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Lagares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-Garcia JA, Sturrock PR. Left colon: open medial to lateral. Wexner SD,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Fleshman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JW, eds. 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Techniques in General Surgery: Colon and Rectal Abdominal Operations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Philadelphia: Lippincott Williams &amp; Wilkins; 2012. 59.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Gustafsson UO, Scott MJ,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Schwenk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W, et al.; Enhanced Recovery After Surgery (ERAS) Society, for Perioperative Care; European Society for Clinical Nutrition and Metabolism (ESPEN); International Association for Surgical Metabolism and Nutrition (IASMEN). Guidelines for perioperative care in elective colonic surgery: Enhanced Recovery After Surgery (ERAS(®)) Society recommendations. World J Surg. 2013;37:259–284. 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Nygren J, Thacker J, Carli F, et al.; Enhanced Recovery After Surgery Society. Guidelines for perioperative care in elective rectal/pelvic surgery: Enhanced Recovery After Surgery (ERAS®) Society recommendations. Clin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2012;31:801–816.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1253</Words>
  <Application>Microsoft Office PowerPoint</Application>
  <PresentationFormat>Widescreen</PresentationFormat>
  <Paragraphs>160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Nutritional Implications of a Colectomy </vt:lpstr>
      <vt:lpstr>Colectomy </vt:lpstr>
      <vt:lpstr>Colectomy (Cont.)</vt:lpstr>
      <vt:lpstr>Nutrition Assessment</vt:lpstr>
      <vt:lpstr>Nutrition Assessment (cont.)</vt:lpstr>
      <vt:lpstr>Nutrition Diagnosis </vt:lpstr>
      <vt:lpstr>Nutrition Intervention</vt:lpstr>
      <vt:lpstr>Nutrition Monitoring &amp; Evaluation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Nutritional Implications of a Colectomy</dc:title>
  <dc:creator>Ordonez, Cristian</dc:creator>
  <cp:lastModifiedBy>Ordonez, Cristian (VHACLE)</cp:lastModifiedBy>
  <cp:revision>15</cp:revision>
  <dcterms:created xsi:type="dcterms:W3CDTF">2019-12-06T01:04:46Z</dcterms:created>
  <dcterms:modified xsi:type="dcterms:W3CDTF">2019-12-06T13:33:05Z</dcterms:modified>
</cp:coreProperties>
</file>