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notesMasterIdLst>
    <p:notesMasterId r:id="rId12"/>
  </p:notesMasterIdLst>
  <p:sldIdLst>
    <p:sldId id="256" r:id="rId2"/>
    <p:sldId id="257" r:id="rId3"/>
    <p:sldId id="258" r:id="rId4"/>
    <p:sldId id="259" r:id="rId5"/>
    <p:sldId id="264" r:id="rId6"/>
    <p:sldId id="266"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54"/>
    <p:restoredTop sz="77641"/>
  </p:normalViewPr>
  <p:slideViewPr>
    <p:cSldViewPr snapToGrid="0" snapToObjects="1">
      <p:cViewPr varScale="1">
        <p:scale>
          <a:sx n="66" d="100"/>
          <a:sy n="66" d="100"/>
        </p:scale>
        <p:origin x="8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512C2-0DBD-E74F-BD92-E78625C1881D}"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91857-B418-3440-BC5D-C9430E04F427}" type="slidenum">
              <a:rPr lang="en-US" smtClean="0"/>
              <a:t>‹#›</a:t>
            </a:fld>
            <a:endParaRPr lang="en-US"/>
          </a:p>
        </p:txBody>
      </p:sp>
    </p:spTree>
    <p:extLst>
      <p:ext uri="{BB962C8B-B14F-4D97-AF65-F5344CB8AC3E}">
        <p14:creationId xmlns:p14="http://schemas.microsoft.com/office/powerpoint/2010/main" val="4149109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FA91857-B418-3440-BC5D-C9430E04F427}" type="slidenum">
              <a:rPr lang="en-US" smtClean="0"/>
              <a:t>2</a:t>
            </a:fld>
            <a:endParaRPr lang="en-US"/>
          </a:p>
        </p:txBody>
      </p:sp>
    </p:spTree>
    <p:extLst>
      <p:ext uri="{BB962C8B-B14F-4D97-AF65-F5344CB8AC3E}">
        <p14:creationId xmlns:p14="http://schemas.microsoft.com/office/powerpoint/2010/main" val="204688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Annals of internal medicine is very well known and widely cited medical journal with large impact factor </a:t>
            </a:r>
          </a:p>
          <a:p>
            <a:endParaRPr lang="en-US" dirty="0"/>
          </a:p>
          <a:p>
            <a:r>
              <a:rPr lang="en-US" dirty="0"/>
              <a:t>NutriRECS (nutritional recommendations and accessible Evidence summaries composed of systematic reviews): independent group with clinical, nutritional, and public health content expertise </a:t>
            </a:r>
          </a:p>
          <a:p>
            <a:endParaRPr lang="en-US" dirty="0"/>
          </a:p>
          <a:p>
            <a:r>
              <a:rPr lang="en-US" dirty="0"/>
              <a:t>Outcomes of interest: all-cause mortality, cardiovascular mortality, CVD, MI, T2D, anemia, quality of life, satisfaction with diet</a:t>
            </a:r>
          </a:p>
          <a:p>
            <a:r>
              <a:rPr lang="en-US" dirty="0"/>
              <a:t>31 cohort studies (2.2 million participants) eligible for inclusion in dose-response meta-analyses </a:t>
            </a:r>
          </a:p>
          <a:p>
            <a:endParaRPr lang="en-US" dirty="0"/>
          </a:p>
        </p:txBody>
      </p:sp>
      <p:sp>
        <p:nvSpPr>
          <p:cNvPr id="4" name="Slide Number Placeholder 3"/>
          <p:cNvSpPr>
            <a:spLocks noGrp="1"/>
          </p:cNvSpPr>
          <p:nvPr>
            <p:ph type="sldNum" sz="quarter" idx="5"/>
          </p:nvPr>
        </p:nvSpPr>
        <p:spPr/>
        <p:txBody>
          <a:bodyPr/>
          <a:lstStyle/>
          <a:p>
            <a:fld id="{6FA91857-B418-3440-BC5D-C9430E04F427}" type="slidenum">
              <a:rPr lang="en-US" smtClean="0"/>
              <a:t>3</a:t>
            </a:fld>
            <a:endParaRPr lang="en-US"/>
          </a:p>
        </p:txBody>
      </p:sp>
    </p:spTree>
    <p:extLst>
      <p:ext uri="{BB962C8B-B14F-4D97-AF65-F5344CB8AC3E}">
        <p14:creationId xmlns:p14="http://schemas.microsoft.com/office/powerpoint/2010/main" val="35694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GRADE: grading of recommendations assessment, development and evaluation </a:t>
            </a:r>
          </a:p>
          <a:p>
            <a:endParaRPr lang="en-US" dirty="0"/>
          </a:p>
        </p:txBody>
      </p:sp>
      <p:sp>
        <p:nvSpPr>
          <p:cNvPr id="4" name="Slide Number Placeholder 3"/>
          <p:cNvSpPr>
            <a:spLocks noGrp="1"/>
          </p:cNvSpPr>
          <p:nvPr>
            <p:ph type="sldNum" sz="quarter" idx="5"/>
          </p:nvPr>
        </p:nvSpPr>
        <p:spPr/>
        <p:txBody>
          <a:bodyPr/>
          <a:lstStyle/>
          <a:p>
            <a:fld id="{6FA91857-B418-3440-BC5D-C9430E04F427}" type="slidenum">
              <a:rPr lang="en-US" smtClean="0"/>
              <a:t>4</a:t>
            </a:fld>
            <a:endParaRPr lang="en-US"/>
          </a:p>
        </p:txBody>
      </p:sp>
    </p:spTree>
    <p:extLst>
      <p:ext uri="{BB962C8B-B14F-4D97-AF65-F5344CB8AC3E}">
        <p14:creationId xmlns:p14="http://schemas.microsoft.com/office/powerpoint/2010/main" val="61557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analysis is done in systematic review to determine risk factor with exposure and outcome, then GRADE is used to assess quality of evidence based on these guidelines. Observational studies start at very low certainty, while RCT (gold standard for cause and effect) starts at high certainty. RCT’s in nutrition for finding long-term effects of a food close to impossible to implement, so the observational studies included here began at a very low certainty. </a:t>
            </a:r>
          </a:p>
        </p:txBody>
      </p:sp>
      <p:sp>
        <p:nvSpPr>
          <p:cNvPr id="4" name="Slide Number Placeholder 3"/>
          <p:cNvSpPr>
            <a:spLocks noGrp="1"/>
          </p:cNvSpPr>
          <p:nvPr>
            <p:ph type="sldNum" sz="quarter" idx="5"/>
          </p:nvPr>
        </p:nvSpPr>
        <p:spPr/>
        <p:txBody>
          <a:bodyPr/>
          <a:lstStyle/>
          <a:p>
            <a:fld id="{6FA91857-B418-3440-BC5D-C9430E04F427}" type="slidenum">
              <a:rPr lang="en-US" smtClean="0"/>
              <a:t>5</a:t>
            </a:fld>
            <a:endParaRPr lang="en-US"/>
          </a:p>
        </p:txBody>
      </p:sp>
    </p:spTree>
    <p:extLst>
      <p:ext uri="{BB962C8B-B14F-4D97-AF65-F5344CB8AC3E}">
        <p14:creationId xmlns:p14="http://schemas.microsoft.com/office/powerpoint/2010/main" val="231443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slide </a:t>
            </a:r>
          </a:p>
        </p:txBody>
      </p:sp>
      <p:sp>
        <p:nvSpPr>
          <p:cNvPr id="4" name="Slide Number Placeholder 3"/>
          <p:cNvSpPr>
            <a:spLocks noGrp="1"/>
          </p:cNvSpPr>
          <p:nvPr>
            <p:ph type="sldNum" sz="quarter" idx="5"/>
          </p:nvPr>
        </p:nvSpPr>
        <p:spPr/>
        <p:txBody>
          <a:bodyPr/>
          <a:lstStyle/>
          <a:p>
            <a:fld id="{6FA91857-B418-3440-BC5D-C9430E04F427}" type="slidenum">
              <a:rPr lang="en-US" smtClean="0"/>
              <a:t>6</a:t>
            </a:fld>
            <a:endParaRPr lang="en-US"/>
          </a:p>
        </p:txBody>
      </p:sp>
    </p:spTree>
    <p:extLst>
      <p:ext uri="{BB962C8B-B14F-4D97-AF65-F5344CB8AC3E}">
        <p14:creationId xmlns:p14="http://schemas.microsoft.com/office/powerpoint/2010/main" val="3294449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Nonprofit with 12,000 doctors </a:t>
            </a:r>
          </a:p>
          <a:p>
            <a:endParaRPr lang="en-US" dirty="0"/>
          </a:p>
          <a:p>
            <a:r>
              <a:rPr lang="en-US" dirty="0"/>
              <a:t>PREDIMED study: established ability of a Mediterranean diet that replaced red meat with more healthful foods to reduce CV risk. Showed vegetarian diets had largest reduction in all cause mortality and CV mortality </a:t>
            </a:r>
          </a:p>
          <a:p>
            <a:endParaRPr lang="en-US" dirty="0"/>
          </a:p>
          <a:p>
            <a:r>
              <a:rPr lang="en-US" dirty="0"/>
              <a:t>DASH (dietary approaches to stop hypertension) study: showed that diet reduces blood pressure, shifted diet away from red meat towards other choices</a:t>
            </a:r>
          </a:p>
          <a:p>
            <a:endParaRPr lang="en-US" dirty="0"/>
          </a:p>
          <a:p>
            <a:r>
              <a:rPr lang="en-US" dirty="0"/>
              <a:t>Lifestyle Heart Trial: showed that low-fat vegetarian diet as part of overall healthy lifestyle could revere progression of even severe coronary heart disease </a:t>
            </a:r>
          </a:p>
        </p:txBody>
      </p:sp>
      <p:sp>
        <p:nvSpPr>
          <p:cNvPr id="4" name="Slide Number Placeholder 3"/>
          <p:cNvSpPr>
            <a:spLocks noGrp="1"/>
          </p:cNvSpPr>
          <p:nvPr>
            <p:ph type="sldNum" sz="quarter" idx="5"/>
          </p:nvPr>
        </p:nvSpPr>
        <p:spPr/>
        <p:txBody>
          <a:bodyPr/>
          <a:lstStyle/>
          <a:p>
            <a:fld id="{6FA91857-B418-3440-BC5D-C9430E04F427}" type="slidenum">
              <a:rPr lang="en-US" smtClean="0"/>
              <a:t>7</a:t>
            </a:fld>
            <a:endParaRPr lang="en-US"/>
          </a:p>
        </p:txBody>
      </p:sp>
    </p:spTree>
    <p:extLst>
      <p:ext uri="{BB962C8B-B14F-4D97-AF65-F5344CB8AC3E}">
        <p14:creationId xmlns:p14="http://schemas.microsoft.com/office/powerpoint/2010/main" val="329652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GRADE is generally used to evaluate drugs- not Nutritional studies. Better used to assess RCTs not observational studies, so should not be used to assess the long term effects of red meat consumption seen in these cohort studies </a:t>
            </a:r>
          </a:p>
          <a:p>
            <a:endParaRPr lang="en-US" dirty="0"/>
          </a:p>
          <a:p>
            <a:r>
              <a:rPr lang="en-US" dirty="0"/>
              <a:t>Published controversial paper few years ago suggesting eating sugar is fine, funding was received by Coca-Cola, </a:t>
            </a:r>
            <a:r>
              <a:rPr lang="en-US" dirty="0" err="1"/>
              <a:t>Nestlè</a:t>
            </a:r>
            <a:r>
              <a:rPr lang="en-US" dirty="0"/>
              <a:t>, </a:t>
            </a:r>
            <a:r>
              <a:rPr lang="en-US" dirty="0" err="1"/>
              <a:t>Mcdonalds</a:t>
            </a:r>
            <a:r>
              <a:rPr lang="en-US" dirty="0"/>
              <a:t>, Pepsi</a:t>
            </a:r>
          </a:p>
          <a:p>
            <a:r>
              <a:rPr lang="en-US" dirty="0"/>
              <a:t>Claims no outside funding was received for this analysis- critics wonder how they were able to afford to do their work? </a:t>
            </a:r>
          </a:p>
          <a:p>
            <a:endParaRPr lang="en-US" dirty="0"/>
          </a:p>
        </p:txBody>
      </p:sp>
      <p:sp>
        <p:nvSpPr>
          <p:cNvPr id="4" name="Slide Number Placeholder 3"/>
          <p:cNvSpPr>
            <a:spLocks noGrp="1"/>
          </p:cNvSpPr>
          <p:nvPr>
            <p:ph type="sldNum" sz="quarter" idx="5"/>
          </p:nvPr>
        </p:nvSpPr>
        <p:spPr/>
        <p:txBody>
          <a:bodyPr/>
          <a:lstStyle/>
          <a:p>
            <a:fld id="{6FA91857-B418-3440-BC5D-C9430E04F427}" type="slidenum">
              <a:rPr lang="en-US" smtClean="0"/>
              <a:t>8</a:t>
            </a:fld>
            <a:endParaRPr lang="en-US"/>
          </a:p>
        </p:txBody>
      </p:sp>
    </p:spTree>
    <p:extLst>
      <p:ext uri="{BB962C8B-B14F-4D97-AF65-F5344CB8AC3E}">
        <p14:creationId xmlns:p14="http://schemas.microsoft.com/office/powerpoint/2010/main" val="189582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line of defense for bad nutrition information and helping provide patients with high quality evidence based research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eat lean red meat no more than 2-3 times a week and avoid processed meat as much as possible </a:t>
            </a:r>
          </a:p>
          <a:p>
            <a:endParaRPr lang="en-US" dirty="0"/>
          </a:p>
        </p:txBody>
      </p:sp>
      <p:sp>
        <p:nvSpPr>
          <p:cNvPr id="4" name="Slide Number Placeholder 3"/>
          <p:cNvSpPr>
            <a:spLocks noGrp="1"/>
          </p:cNvSpPr>
          <p:nvPr>
            <p:ph type="sldNum" sz="quarter" idx="5"/>
          </p:nvPr>
        </p:nvSpPr>
        <p:spPr/>
        <p:txBody>
          <a:bodyPr/>
          <a:lstStyle/>
          <a:p>
            <a:fld id="{6FA91857-B418-3440-BC5D-C9430E04F427}" type="slidenum">
              <a:rPr lang="en-US" smtClean="0"/>
              <a:t>9</a:t>
            </a:fld>
            <a:endParaRPr lang="en-US"/>
          </a:p>
        </p:txBody>
      </p:sp>
    </p:spTree>
    <p:extLst>
      <p:ext uri="{BB962C8B-B14F-4D97-AF65-F5344CB8AC3E}">
        <p14:creationId xmlns:p14="http://schemas.microsoft.com/office/powerpoint/2010/main" val="720157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A91857-B418-3440-BC5D-C9430E04F427}" type="slidenum">
              <a:rPr lang="en-US" smtClean="0"/>
              <a:t>10</a:t>
            </a:fld>
            <a:endParaRPr lang="en-US"/>
          </a:p>
        </p:txBody>
      </p:sp>
    </p:spTree>
    <p:extLst>
      <p:ext uri="{BB962C8B-B14F-4D97-AF65-F5344CB8AC3E}">
        <p14:creationId xmlns:p14="http://schemas.microsoft.com/office/powerpoint/2010/main" val="287998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CE98-FB71-1B44-8D02-095749A8F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8F9F4-E9C7-A04E-BAED-4AE2DE96C260}"/>
              </a:ext>
            </a:extLst>
          </p:cNvPr>
          <p:cNvSpPr>
            <a:spLocks noGrp="1"/>
          </p:cNvSpPr>
          <p:nvPr>
            <p:ph type="subTitle" idx="1"/>
          </p:nvPr>
        </p:nvSpPr>
        <p:spPr>
          <a:xfrm>
            <a:off x="1524000" y="3602038"/>
            <a:ext cx="9144000" cy="424732"/>
          </a:xfrm>
        </p:spPr>
        <p:txBody>
          <a:bodyPr>
            <a:sp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14D02CC-0D6A-424C-84CE-619D20288FBF}"/>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02455363-6F03-184B-9B43-D9B7D8EE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E57BC-903E-F44D-90DB-384BF3C3D7BF}"/>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63646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AFAE-8E62-F84A-B0C8-D9DD997B9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74EDA0-5C27-294A-AE46-D2A29536D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79FCC-E8B2-CA48-AAA7-75F0C7E997C3}"/>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58268585-D2DF-BF40-ADA0-1D115679C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5226C-B774-0D4D-8CAB-28F7377D6519}"/>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92181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C9E05-5BEE-1C4F-8D79-95149BB59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9DC495-E45B-8A42-9ED1-C919DC5111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BE995-F8C2-404E-9921-AFFD3915CAD2}"/>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88150AD0-DCFF-2B49-98FF-1D2AAA4F8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FDF23-B7C5-0243-B63D-5F64FFEE28B2}"/>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401007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DEC2-C400-F241-A703-0E5C9A5F8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EACD7-8BB6-6946-9215-F3B5C2464A67}"/>
              </a:ext>
            </a:extLst>
          </p:cNvPr>
          <p:cNvSpPr>
            <a:spLocks noGrp="1"/>
          </p:cNvSpPr>
          <p:nvPr>
            <p:ph idx="1"/>
          </p:nvPr>
        </p:nvSpPr>
        <p:spPr>
          <a:xfrm>
            <a:off x="838200" y="1825625"/>
            <a:ext cx="10515600"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65E5871-47C8-E64A-8814-E40979D97391}"/>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8AC082FF-7666-F549-BDAE-7C528960E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885A9-A9BF-4A4E-B496-022C54EFB7F2}"/>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6865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E6A2-3A53-D544-AA00-5E4ACADCB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277B66-C01B-1348-B916-F5B6EB03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FD86E-5868-1F45-A625-9061DC4A1A78}"/>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62B92F77-8963-074A-AA02-B862BB0B9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36A56-CC7F-8B48-A8ED-3AFF700C2F7E}"/>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363675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F9FC-A842-0540-8736-9168A0E96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9E46B-6F29-DF40-B548-D2690000D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E140CB-6C8B-6147-8485-C38944126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6411EB-18D7-9441-A191-0DD491F61DCB}"/>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6" name="Footer Placeholder 5">
            <a:extLst>
              <a:ext uri="{FF2B5EF4-FFF2-40B4-BE49-F238E27FC236}">
                <a16:creationId xmlns:a16="http://schemas.microsoft.com/office/drawing/2014/main" id="{DE69976D-244D-D64D-B5A5-DB0C5D9A4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14B5F-2DDA-E048-BED9-0F9E02B071E0}"/>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16794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8D35-0527-B846-AEFE-AAA182E5B6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E8816-B8A7-344F-B47A-F1A8F60DB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810C2-7D75-7D44-8A9C-BBEDBF846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CB11B-4BA0-0B45-A793-FF093C6D6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ADC82-C28A-A540-93C9-1D2B0B766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1FF169-F124-8546-A572-6F0BCDC76C65}"/>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8" name="Footer Placeholder 7">
            <a:extLst>
              <a:ext uri="{FF2B5EF4-FFF2-40B4-BE49-F238E27FC236}">
                <a16:creationId xmlns:a16="http://schemas.microsoft.com/office/drawing/2014/main" id="{B92F2D22-6ABD-214D-B148-D7A3FAD28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E61E55-C889-B44D-8607-4414EEA572B7}"/>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404305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DC07-CB12-5B4F-B0A6-7FB8858D5C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EE5A1-50FF-1646-A68C-98ABC9EB2B27}"/>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4" name="Footer Placeholder 3">
            <a:extLst>
              <a:ext uri="{FF2B5EF4-FFF2-40B4-BE49-F238E27FC236}">
                <a16:creationId xmlns:a16="http://schemas.microsoft.com/office/drawing/2014/main" id="{44B5D6E1-9B91-9248-8B22-DAB09673CE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6992F-3CAA-8C48-9540-12F9E90ECAB0}"/>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317546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A9F8C-4534-294E-88CD-99F3E4D833E4}"/>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3" name="Footer Placeholder 2">
            <a:extLst>
              <a:ext uri="{FF2B5EF4-FFF2-40B4-BE49-F238E27FC236}">
                <a16:creationId xmlns:a16="http://schemas.microsoft.com/office/drawing/2014/main" id="{C12C8C84-B261-FB4E-B7FC-A13DC05AF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566BE4-2628-9E43-861A-1B804A632EF5}"/>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191717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6077-A7A6-9B44-B567-46716EC65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5A67B-741D-1C45-B2A8-A9860ADF4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D50A65-A225-9349-99DC-CAF53492D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DC0B2-1856-1343-A815-9B58A1B7157E}"/>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6" name="Footer Placeholder 5">
            <a:extLst>
              <a:ext uri="{FF2B5EF4-FFF2-40B4-BE49-F238E27FC236}">
                <a16:creationId xmlns:a16="http://schemas.microsoft.com/office/drawing/2014/main" id="{BBEB7610-C358-E849-982B-79D8A80F9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910EB-ECEB-F640-8862-96B32B996A81}"/>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403292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FCA7-DC2D-D148-8560-F2F43FFDB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F6D551-6178-9744-86AA-FF70100BD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95B60DA-53FA-834B-8E92-ACD69D600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9DE55-B0BB-7D4A-90F7-43E173C2DADF}"/>
              </a:ext>
            </a:extLst>
          </p:cNvPr>
          <p:cNvSpPr>
            <a:spLocks noGrp="1"/>
          </p:cNvSpPr>
          <p:nvPr>
            <p:ph type="dt" sz="half" idx="10"/>
          </p:nvPr>
        </p:nvSpPr>
        <p:spPr/>
        <p:txBody>
          <a:bodyPr/>
          <a:lstStyle/>
          <a:p>
            <a:fld id="{C549DA0E-13C7-B548-9527-AB6EE7EA756A}" type="datetimeFigureOut">
              <a:rPr lang="en-US" smtClean="0"/>
              <a:t>10/30/2019</a:t>
            </a:fld>
            <a:endParaRPr lang="en-US"/>
          </a:p>
        </p:txBody>
      </p:sp>
      <p:sp>
        <p:nvSpPr>
          <p:cNvPr id="6" name="Footer Placeholder 5">
            <a:extLst>
              <a:ext uri="{FF2B5EF4-FFF2-40B4-BE49-F238E27FC236}">
                <a16:creationId xmlns:a16="http://schemas.microsoft.com/office/drawing/2014/main" id="{40B473A6-9F7A-EE4A-A8E8-6B3774E24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EE475-24B8-B44B-9AFB-5705EDAEFF16}"/>
              </a:ext>
            </a:extLst>
          </p:cNvPr>
          <p:cNvSpPr>
            <a:spLocks noGrp="1"/>
          </p:cNvSpPr>
          <p:nvPr>
            <p:ph type="sldNum" sz="quarter" idx="12"/>
          </p:nvPr>
        </p:nvSpPr>
        <p:spPr/>
        <p:txBody>
          <a:bodyPr/>
          <a:lstStyle/>
          <a:p>
            <a:fld id="{9B1F66E3-2F0E-044E-BD32-6EB0BA0D5C12}" type="slidenum">
              <a:rPr lang="en-US" smtClean="0"/>
              <a:t>‹#›</a:t>
            </a:fld>
            <a:endParaRPr lang="en-US"/>
          </a:p>
        </p:txBody>
      </p:sp>
    </p:spTree>
    <p:extLst>
      <p:ext uri="{BB962C8B-B14F-4D97-AF65-F5344CB8AC3E}">
        <p14:creationId xmlns:p14="http://schemas.microsoft.com/office/powerpoint/2010/main" val="30913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alpha val="90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AADD2-F2F6-9349-8841-C1057DDED0E0}"/>
              </a:ext>
            </a:extLst>
          </p:cNvPr>
          <p:cNvSpPr>
            <a:spLocks noGrp="1"/>
          </p:cNvSpPr>
          <p:nvPr>
            <p:ph type="title"/>
          </p:nvPr>
        </p:nvSpPr>
        <p:spPr>
          <a:xfrm>
            <a:off x="838200" y="677041"/>
            <a:ext cx="10515600" cy="701731"/>
          </a:xfrm>
          <a:prstGeom prst="rect">
            <a:avLst/>
          </a:prstGeom>
          <a:noFill/>
        </p:spPr>
        <p:txBody>
          <a:bodyPr vert="horz" lIns="91440" tIns="45720" rIns="91440" bIns="45720" rtlCol="0" anchor="ctr">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51FD504-BFB4-5849-AA94-945DAEC232BC}"/>
              </a:ext>
            </a:extLst>
          </p:cNvPr>
          <p:cNvSpPr>
            <a:spLocks noGrp="1"/>
          </p:cNvSpPr>
          <p:nvPr>
            <p:ph type="body" idx="1"/>
          </p:nvPr>
        </p:nvSpPr>
        <p:spPr>
          <a:xfrm>
            <a:off x="838200" y="1825625"/>
            <a:ext cx="10515600" cy="1844608"/>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DE532C8-7859-334E-AC76-5C0AB4109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DA0E-13C7-B548-9527-AB6EE7EA756A}" type="datetimeFigureOut">
              <a:rPr lang="en-US" smtClean="0"/>
              <a:t>10/30/2019</a:t>
            </a:fld>
            <a:endParaRPr lang="en-US"/>
          </a:p>
        </p:txBody>
      </p:sp>
      <p:sp>
        <p:nvSpPr>
          <p:cNvPr id="5" name="Footer Placeholder 4">
            <a:extLst>
              <a:ext uri="{FF2B5EF4-FFF2-40B4-BE49-F238E27FC236}">
                <a16:creationId xmlns:a16="http://schemas.microsoft.com/office/drawing/2014/main" id="{8CA51F3E-D0C4-F343-99ED-73B97EAED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C446A4-3812-7742-9CF4-E90169A24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66E3-2F0E-044E-BD32-6EB0BA0D5C12}" type="slidenum">
              <a:rPr lang="en-US" smtClean="0"/>
              <a:t>‹#›</a:t>
            </a:fld>
            <a:endParaRPr lang="en-US"/>
          </a:p>
        </p:txBody>
      </p:sp>
    </p:spTree>
    <p:extLst>
      <p:ext uri="{BB962C8B-B14F-4D97-AF65-F5344CB8AC3E}">
        <p14:creationId xmlns:p14="http://schemas.microsoft.com/office/powerpoint/2010/main" val="51476636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rgbClr val="FFFF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deal.org/topic.cfm?menu=5285&amp;cat=5583" TargetMode="External"/><Relationship Id="rId7" Type="http://schemas.openxmlformats.org/officeDocument/2006/relationships/hyperlink" Target="https://www.nejm.org/doi/full/10.1056/NEJMoa120030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i.org/10.1056/NEJM199704173361601" TargetMode="External"/><Relationship Id="rId5" Type="http://schemas.openxmlformats.org/officeDocument/2006/relationships/hyperlink" Target="https://doi.org/10.7326/M19-0655" TargetMode="External"/><Relationship Id="rId4" Type="http://schemas.openxmlformats.org/officeDocument/2006/relationships/hyperlink" Target="https://www.andeal.org/topic.cfm?cat=1447&amp;evidence_summary_id=251264&amp;highlight=saturated%20fat&amp;home=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1DC9-6FFE-7843-AEC6-880982E8251F}"/>
              </a:ext>
            </a:extLst>
          </p:cNvPr>
          <p:cNvSpPr>
            <a:spLocks noGrp="1"/>
          </p:cNvSpPr>
          <p:nvPr>
            <p:ph type="ctrTitle"/>
          </p:nvPr>
        </p:nvSpPr>
        <p:spPr>
          <a:xfrm>
            <a:off x="365760" y="426649"/>
            <a:ext cx="11460480" cy="1920526"/>
          </a:xfrm>
        </p:spPr>
        <p:txBody>
          <a:bodyPr/>
          <a:lstStyle/>
          <a:p>
            <a:r>
              <a:rPr lang="en-US" sz="4400" dirty="0"/>
              <a:t>Red and Processed Meat Consumption and Risk for All-Cause Mortality and Cardiometabolic Outcomes </a:t>
            </a:r>
          </a:p>
        </p:txBody>
      </p:sp>
      <p:sp>
        <p:nvSpPr>
          <p:cNvPr id="3" name="Subtitle 2">
            <a:extLst>
              <a:ext uri="{FF2B5EF4-FFF2-40B4-BE49-F238E27FC236}">
                <a16:creationId xmlns:a16="http://schemas.microsoft.com/office/drawing/2014/main" id="{E7FF4C0B-ED95-ED42-9A40-52C67B5C3443}"/>
              </a:ext>
            </a:extLst>
          </p:cNvPr>
          <p:cNvSpPr>
            <a:spLocks noGrp="1"/>
          </p:cNvSpPr>
          <p:nvPr>
            <p:ph type="subTitle" idx="1"/>
          </p:nvPr>
        </p:nvSpPr>
        <p:spPr>
          <a:xfrm>
            <a:off x="1524000" y="3429000"/>
            <a:ext cx="9144000" cy="1346010"/>
          </a:xfrm>
        </p:spPr>
        <p:txBody>
          <a:bodyPr/>
          <a:lstStyle/>
          <a:p>
            <a:r>
              <a:rPr lang="en-US" dirty="0"/>
              <a:t>Cristian Ordoñez</a:t>
            </a:r>
          </a:p>
          <a:p>
            <a:r>
              <a:rPr lang="en-US" dirty="0"/>
              <a:t>CVRR Rotation </a:t>
            </a:r>
          </a:p>
          <a:p>
            <a:r>
              <a:rPr lang="en-US" dirty="0"/>
              <a:t>Jeff Luckring  MS, RD, LD </a:t>
            </a:r>
          </a:p>
        </p:txBody>
      </p:sp>
    </p:spTree>
    <p:extLst>
      <p:ext uri="{BB962C8B-B14F-4D97-AF65-F5344CB8AC3E}">
        <p14:creationId xmlns:p14="http://schemas.microsoft.com/office/powerpoint/2010/main" val="26867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6709-D83C-2A4D-93EC-07D794B82DC0}"/>
              </a:ext>
            </a:extLst>
          </p:cNvPr>
          <p:cNvSpPr>
            <a:spLocks noGrp="1"/>
          </p:cNvSpPr>
          <p:nvPr>
            <p:ph type="title"/>
          </p:nvPr>
        </p:nvSpPr>
        <p:spPr/>
        <p:txBody>
          <a:bodyPr/>
          <a:lstStyle/>
          <a:p>
            <a:r>
              <a:rPr lang="en-US" b="1" dirty="0"/>
              <a:t>References </a:t>
            </a:r>
          </a:p>
        </p:txBody>
      </p:sp>
      <p:sp>
        <p:nvSpPr>
          <p:cNvPr id="3" name="Content Placeholder 2">
            <a:extLst>
              <a:ext uri="{FF2B5EF4-FFF2-40B4-BE49-F238E27FC236}">
                <a16:creationId xmlns:a16="http://schemas.microsoft.com/office/drawing/2014/main" id="{9646A0C3-EF82-A348-BE86-01F569D63A85}"/>
              </a:ext>
            </a:extLst>
          </p:cNvPr>
          <p:cNvSpPr>
            <a:spLocks noGrp="1"/>
          </p:cNvSpPr>
          <p:nvPr>
            <p:ph idx="1"/>
          </p:nvPr>
        </p:nvSpPr>
        <p:spPr>
          <a:xfrm>
            <a:off x="838200" y="1825625"/>
            <a:ext cx="10515600" cy="4026743"/>
          </a:xfrm>
        </p:spPr>
        <p:txBody>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U.S. Department of Agriculture, U.S. Department of Health and Human Services. Dietary Guidelines for Americans 2015–2020. New York: Skyhorse; 2015.</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EAL. </a:t>
            </a:r>
            <a:r>
              <a:rPr lang="en-US" sz="1400" dirty="0">
                <a:latin typeface="Times New Roman" panose="02020603050405020304" pitchFamily="18" charset="0"/>
                <a:cs typeface="Times New Roman" panose="02020603050405020304" pitchFamily="18" charset="0"/>
                <a:hlinkClick r:id="rId3"/>
              </a:rPr>
              <a:t>https://www.andeal.org/topic.cfm?menu=5285&amp;cat=5583</a:t>
            </a:r>
            <a:r>
              <a:rPr lang="en-US" sz="1400" dirty="0">
                <a:latin typeface="Times New Roman" panose="02020603050405020304" pitchFamily="18" charset="0"/>
                <a:cs typeface="Times New Roman" panose="02020603050405020304" pitchFamily="18" charset="0"/>
              </a:rPr>
              <a:t>. Accessed October 16, 2019.</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EAL. </a:t>
            </a:r>
            <a:r>
              <a:rPr lang="en-US" sz="1400" dirty="0">
                <a:latin typeface="Times New Roman" panose="02020603050405020304" pitchFamily="18" charset="0"/>
                <a:cs typeface="Times New Roman" panose="02020603050405020304" pitchFamily="18" charset="0"/>
                <a:hlinkClick r:id="rId4"/>
              </a:rPr>
              <a:t>https://www.andeal.org/topic.cfm?cat=1447&amp;evidence_summary_id=251264&amp;highlight=saturated%20fat&amp;home=1</a:t>
            </a:r>
            <a:r>
              <a:rPr lang="en-US" sz="1400" dirty="0">
                <a:latin typeface="Times New Roman" panose="02020603050405020304" pitchFamily="18" charset="0"/>
                <a:cs typeface="Times New Roman" panose="02020603050405020304" pitchFamily="18" charset="0"/>
              </a:rPr>
              <a:t>. Accessed October 16, 2019.</a:t>
            </a:r>
          </a:p>
          <a:p>
            <a:pPr marL="342900" indent="-342900">
              <a:buFont typeface="+mj-lt"/>
              <a:buAutoNum type="arabicPeriod"/>
            </a:pPr>
            <a:r>
              <a:rPr lang="en-US" sz="1400" dirty="0" err="1">
                <a:latin typeface="Times New Roman" panose="02020603050405020304" pitchFamily="18" charset="0"/>
                <a:cs typeface="Times New Roman" panose="02020603050405020304" pitchFamily="18" charset="0"/>
              </a:rPr>
              <a:t>Zeraatkar</a:t>
            </a:r>
            <a:r>
              <a:rPr lang="en-US" sz="1400" dirty="0">
                <a:latin typeface="Times New Roman" panose="02020603050405020304" pitchFamily="18" charset="0"/>
                <a:cs typeface="Times New Roman" panose="02020603050405020304" pitchFamily="18" charset="0"/>
              </a:rPr>
              <a:t> D, Han MA, </a:t>
            </a:r>
            <a:r>
              <a:rPr lang="en-US" sz="1400" dirty="0" err="1">
                <a:latin typeface="Times New Roman" panose="02020603050405020304" pitchFamily="18" charset="0"/>
                <a:cs typeface="Times New Roman" panose="02020603050405020304" pitchFamily="18" charset="0"/>
              </a:rPr>
              <a:t>Guyatt</a:t>
            </a:r>
            <a:r>
              <a:rPr lang="en-US" sz="1400" dirty="0">
                <a:latin typeface="Times New Roman" panose="02020603050405020304" pitchFamily="18" charset="0"/>
                <a:cs typeface="Times New Roman" panose="02020603050405020304" pitchFamily="18" charset="0"/>
              </a:rPr>
              <a:t> GH, et al. Red and Processed Meat Consumption and Risk for All-Cause Mortality and Cardiometabolic Outcomes: A Systematic Review and Meta-analysis of Cohort Studies. </a:t>
            </a:r>
            <a:r>
              <a:rPr lang="en-US" sz="1400" i="1" dirty="0">
                <a:latin typeface="Times New Roman" panose="02020603050405020304" pitchFamily="18" charset="0"/>
                <a:cs typeface="Times New Roman" panose="02020603050405020304" pitchFamily="18" charset="0"/>
              </a:rPr>
              <a:t>Ann Intern Med</a:t>
            </a:r>
            <a:r>
              <a:rPr lang="en-US" sz="1400" dirty="0">
                <a:latin typeface="Times New Roman" panose="02020603050405020304" pitchFamily="18" charset="0"/>
                <a:cs typeface="Times New Roman" panose="02020603050405020304" pitchFamily="18" charset="0"/>
              </a:rPr>
              <a:t>. October 2019. doi:</a:t>
            </a:r>
            <a:r>
              <a:rPr lang="en-US" sz="1400" dirty="0">
                <a:latin typeface="Times New Roman" panose="02020603050405020304" pitchFamily="18" charset="0"/>
                <a:cs typeface="Times New Roman" panose="02020603050405020304" pitchFamily="18" charset="0"/>
                <a:hlinkClick r:id="rId5"/>
              </a:rPr>
              <a:t>10.7326/M19-0655</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Appel LJ, Moore TJ, </a:t>
            </a:r>
            <a:r>
              <a:rPr lang="en-US" sz="1400" dirty="0" err="1">
                <a:latin typeface="Times New Roman" panose="02020603050405020304" pitchFamily="18" charset="0"/>
                <a:cs typeface="Times New Roman" panose="02020603050405020304" pitchFamily="18" charset="0"/>
              </a:rPr>
              <a:t>Obarzanek</a:t>
            </a:r>
            <a:r>
              <a:rPr lang="en-US" sz="1400" dirty="0">
                <a:latin typeface="Times New Roman" panose="02020603050405020304" pitchFamily="18" charset="0"/>
                <a:cs typeface="Times New Roman" panose="02020603050405020304" pitchFamily="18" charset="0"/>
              </a:rPr>
              <a:t> E, et al. A Clinical Trial of the Effects of Dietary Patterns on Blood Pressure. </a:t>
            </a:r>
            <a:r>
              <a:rPr lang="en-US" sz="1400" i="1" dirty="0">
                <a:latin typeface="Times New Roman" panose="02020603050405020304" pitchFamily="18" charset="0"/>
                <a:cs typeface="Times New Roman" panose="02020603050405020304" pitchFamily="18" charset="0"/>
              </a:rPr>
              <a:t>New England Journal of Medicine</a:t>
            </a:r>
            <a:r>
              <a:rPr lang="en-US" sz="1400" dirty="0">
                <a:latin typeface="Times New Roman" panose="02020603050405020304" pitchFamily="18" charset="0"/>
                <a:cs typeface="Times New Roman" panose="02020603050405020304" pitchFamily="18" charset="0"/>
              </a:rPr>
              <a:t>. 1997;336(16):1117-1124. doi:</a:t>
            </a:r>
            <a:r>
              <a:rPr lang="en-US" sz="1400" dirty="0">
                <a:latin typeface="Times New Roman" panose="02020603050405020304" pitchFamily="18" charset="0"/>
                <a:cs typeface="Times New Roman" panose="02020603050405020304" pitchFamily="18" charset="0"/>
                <a:hlinkClick r:id="rId6"/>
              </a:rPr>
              <a:t>10.1056/NEJM199704173361601</a:t>
            </a: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Primary Prevention of Cardiovascular Disease with a Mediterranean Diet | NEJM. </a:t>
            </a:r>
            <a:r>
              <a:rPr lang="en-US" sz="1400" dirty="0">
                <a:latin typeface="Times New Roman" panose="02020603050405020304" pitchFamily="18" charset="0"/>
                <a:cs typeface="Times New Roman" panose="02020603050405020304" pitchFamily="18" charset="0"/>
                <a:hlinkClick r:id="rId7"/>
              </a:rPr>
              <a:t>https://www.nejm.org/doi/full/10.1056/NEJMoa1200303</a:t>
            </a:r>
            <a:r>
              <a:rPr lang="en-US" sz="1400" dirty="0">
                <a:latin typeface="Times New Roman" panose="02020603050405020304" pitchFamily="18" charset="0"/>
                <a:cs typeface="Times New Roman" panose="02020603050405020304" pitchFamily="18" charset="0"/>
              </a:rPr>
              <a:t>. Accessed October 17, 2019.</a:t>
            </a:r>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a:p>
            <a:pPr marL="0" indent="0">
              <a:buNone/>
            </a:pP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29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7956-13E8-9D44-BAA5-D6561BADA4ED}"/>
              </a:ext>
            </a:extLst>
          </p:cNvPr>
          <p:cNvSpPr>
            <a:spLocks noGrp="1"/>
          </p:cNvSpPr>
          <p:nvPr>
            <p:ph type="title"/>
          </p:nvPr>
        </p:nvSpPr>
        <p:spPr>
          <a:xfrm>
            <a:off x="838200" y="279400"/>
            <a:ext cx="10515600" cy="701731"/>
          </a:xfrm>
        </p:spPr>
        <p:txBody>
          <a:bodyPr/>
          <a:lstStyle/>
          <a:p>
            <a:pPr algn="ctr"/>
            <a:r>
              <a:rPr lang="en-US" b="1" dirty="0"/>
              <a:t>Background </a:t>
            </a:r>
          </a:p>
        </p:txBody>
      </p:sp>
      <p:sp>
        <p:nvSpPr>
          <p:cNvPr id="3" name="Content Placeholder 2">
            <a:extLst>
              <a:ext uri="{FF2B5EF4-FFF2-40B4-BE49-F238E27FC236}">
                <a16:creationId xmlns:a16="http://schemas.microsoft.com/office/drawing/2014/main" id="{3169C2ED-D46A-204E-8EA5-F885377291AD}"/>
              </a:ext>
            </a:extLst>
          </p:cNvPr>
          <p:cNvSpPr>
            <a:spLocks noGrp="1"/>
          </p:cNvSpPr>
          <p:nvPr>
            <p:ph idx="1"/>
          </p:nvPr>
        </p:nvSpPr>
        <p:spPr>
          <a:xfrm>
            <a:off x="838200" y="1688960"/>
            <a:ext cx="10515600" cy="5524076"/>
          </a:xfrm>
        </p:spPr>
        <p:txBody>
          <a:bodyPr/>
          <a:lstStyle/>
          <a:p>
            <a:r>
              <a:rPr lang="en-US" dirty="0"/>
              <a:t>Current dietary guidelines recommend reducing intake of red and processed meat (1)  </a:t>
            </a:r>
          </a:p>
          <a:p>
            <a:endParaRPr lang="en-US" dirty="0"/>
          </a:p>
          <a:p>
            <a:r>
              <a:rPr lang="en-US" dirty="0"/>
              <a:t>USDA Nutrition Evidence Library (NEL) states SF are positively associated with increased serum LDL-cholesterol, increased risk of CVD, increased insulin resistance, and increased risk of T2D. </a:t>
            </a:r>
          </a:p>
          <a:p>
            <a:endParaRPr lang="en-US" dirty="0"/>
          </a:p>
          <a:p>
            <a:r>
              <a:rPr lang="en-US" dirty="0"/>
              <a:t>AHA Presidential Advisory: Individuals w/ CVD or high cholesterol SF recommendations &lt;/= 5-6% total kcals </a:t>
            </a:r>
          </a:p>
          <a:p>
            <a:pPr lvl="1"/>
            <a:r>
              <a:rPr lang="en-US" dirty="0"/>
              <a:t>Everyone else limit SF to &lt;10% of total kcal</a:t>
            </a:r>
          </a:p>
          <a:p>
            <a:endParaRPr lang="en-US" dirty="0"/>
          </a:p>
          <a:p>
            <a:endParaRPr lang="en-US" dirty="0"/>
          </a:p>
        </p:txBody>
      </p:sp>
    </p:spTree>
    <p:extLst>
      <p:ext uri="{BB962C8B-B14F-4D97-AF65-F5344CB8AC3E}">
        <p14:creationId xmlns:p14="http://schemas.microsoft.com/office/powerpoint/2010/main" val="376187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0BD6-700D-B745-81AA-6600C8884D85}"/>
              </a:ext>
            </a:extLst>
          </p:cNvPr>
          <p:cNvSpPr>
            <a:spLocks noGrp="1"/>
          </p:cNvSpPr>
          <p:nvPr>
            <p:ph type="title"/>
          </p:nvPr>
        </p:nvSpPr>
        <p:spPr>
          <a:xfrm>
            <a:off x="586409" y="224203"/>
            <a:ext cx="10515600" cy="701731"/>
          </a:xfrm>
        </p:spPr>
        <p:txBody>
          <a:bodyPr/>
          <a:lstStyle/>
          <a:p>
            <a:pPr algn="ctr"/>
            <a:r>
              <a:rPr lang="en-US" b="1" dirty="0"/>
              <a:t>Study of Focus </a:t>
            </a:r>
          </a:p>
        </p:txBody>
      </p:sp>
      <p:sp>
        <p:nvSpPr>
          <p:cNvPr id="3" name="Content Placeholder 2">
            <a:extLst>
              <a:ext uri="{FF2B5EF4-FFF2-40B4-BE49-F238E27FC236}">
                <a16:creationId xmlns:a16="http://schemas.microsoft.com/office/drawing/2014/main" id="{36ECCC32-F7A0-474F-A52C-F9D58D35B42A}"/>
              </a:ext>
            </a:extLst>
          </p:cNvPr>
          <p:cNvSpPr>
            <a:spLocks noGrp="1"/>
          </p:cNvSpPr>
          <p:nvPr>
            <p:ph idx="1"/>
          </p:nvPr>
        </p:nvSpPr>
        <p:spPr>
          <a:xfrm>
            <a:off x="586409" y="1822748"/>
            <a:ext cx="10515600" cy="4136783"/>
          </a:xfrm>
        </p:spPr>
        <p:txBody>
          <a:bodyPr/>
          <a:lstStyle/>
          <a:p>
            <a:r>
              <a:rPr lang="en-US" sz="2400" dirty="0"/>
              <a:t>Published 10/01/19 by Annals of Internal Medicine</a:t>
            </a:r>
          </a:p>
          <a:p>
            <a:pPr marL="0" indent="0">
              <a:buNone/>
            </a:pPr>
            <a:endParaRPr lang="en-US" sz="2400" dirty="0"/>
          </a:p>
          <a:p>
            <a:r>
              <a:rPr lang="en-US" sz="2400" dirty="0"/>
              <a:t>Bradley Johnston, PhD, Dalhousie University in Canada, and NutriRECS colleagues</a:t>
            </a:r>
          </a:p>
          <a:p>
            <a:endParaRPr lang="en-US" sz="2400" dirty="0"/>
          </a:p>
          <a:p>
            <a:r>
              <a:rPr lang="en-US" sz="2400" dirty="0"/>
              <a:t>Systematic review of cohort studies </a:t>
            </a:r>
          </a:p>
          <a:p>
            <a:endParaRPr lang="en-US" sz="2400" dirty="0"/>
          </a:p>
          <a:p>
            <a:r>
              <a:rPr lang="en-US" sz="2400" dirty="0"/>
              <a:t>Included cohort studies with at least 1000 adults that compared effects of consuming different amounts of red meat or processed meat</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9283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A1AB-BA04-0141-A777-129C111422EF}"/>
              </a:ext>
            </a:extLst>
          </p:cNvPr>
          <p:cNvSpPr>
            <a:spLocks noGrp="1"/>
          </p:cNvSpPr>
          <p:nvPr>
            <p:ph type="title"/>
          </p:nvPr>
        </p:nvSpPr>
        <p:spPr>
          <a:xfrm>
            <a:off x="838200" y="460831"/>
            <a:ext cx="10515600" cy="701731"/>
          </a:xfrm>
        </p:spPr>
        <p:txBody>
          <a:bodyPr/>
          <a:lstStyle/>
          <a:p>
            <a:pPr algn="ctr"/>
            <a:r>
              <a:rPr lang="en-US" b="1" dirty="0"/>
              <a:t>Methods</a:t>
            </a:r>
          </a:p>
        </p:txBody>
      </p:sp>
      <p:sp>
        <p:nvSpPr>
          <p:cNvPr id="3" name="Content Placeholder 2">
            <a:extLst>
              <a:ext uri="{FF2B5EF4-FFF2-40B4-BE49-F238E27FC236}">
                <a16:creationId xmlns:a16="http://schemas.microsoft.com/office/drawing/2014/main" id="{6D6A7820-6FD9-ED40-8C69-E1395D3901BC}"/>
              </a:ext>
            </a:extLst>
          </p:cNvPr>
          <p:cNvSpPr>
            <a:spLocks noGrp="1"/>
          </p:cNvSpPr>
          <p:nvPr>
            <p:ph idx="1"/>
          </p:nvPr>
        </p:nvSpPr>
        <p:spPr>
          <a:xfrm>
            <a:off x="838200" y="1590260"/>
            <a:ext cx="10515600" cy="4759739"/>
          </a:xfrm>
        </p:spPr>
        <p:txBody>
          <a:bodyPr/>
          <a:lstStyle/>
          <a:p>
            <a:r>
              <a:rPr lang="en-US" dirty="0"/>
              <a:t>4 systematic reviews of research literature looked at relationship between meat intake and heart disease, cancer, stroke, T2D</a:t>
            </a:r>
          </a:p>
          <a:p>
            <a:endParaRPr lang="en-US" dirty="0"/>
          </a:p>
          <a:p>
            <a:r>
              <a:rPr lang="en-US" dirty="0"/>
              <a:t>5</a:t>
            </a:r>
            <a:r>
              <a:rPr lang="en-US" baseline="30000" dirty="0"/>
              <a:t>th</a:t>
            </a:r>
            <a:r>
              <a:rPr lang="en-US" dirty="0"/>
              <a:t> meta-analysis looked at peoples preferences/personal values about eating meat</a:t>
            </a:r>
          </a:p>
          <a:p>
            <a:endParaRPr lang="en-US" dirty="0"/>
          </a:p>
          <a:p>
            <a:r>
              <a:rPr lang="en-US" dirty="0"/>
              <a:t>Assessed certainty of Evidence using GRADE approach for each outcome </a:t>
            </a:r>
          </a:p>
        </p:txBody>
      </p:sp>
    </p:spTree>
    <p:extLst>
      <p:ext uri="{BB962C8B-B14F-4D97-AF65-F5344CB8AC3E}">
        <p14:creationId xmlns:p14="http://schemas.microsoft.com/office/powerpoint/2010/main" val="207391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4A49-5BCE-B943-A079-53E67FD08DE9}"/>
              </a:ext>
            </a:extLst>
          </p:cNvPr>
          <p:cNvSpPr>
            <a:spLocks noGrp="1"/>
          </p:cNvSpPr>
          <p:nvPr>
            <p:ph type="title"/>
          </p:nvPr>
        </p:nvSpPr>
        <p:spPr>
          <a:xfrm>
            <a:off x="838200" y="298174"/>
            <a:ext cx="10515600" cy="701731"/>
          </a:xfrm>
        </p:spPr>
        <p:txBody>
          <a:bodyPr/>
          <a:lstStyle/>
          <a:p>
            <a:pPr algn="ctr"/>
            <a:r>
              <a:rPr lang="en-US" b="1" dirty="0"/>
              <a:t>GRADE</a:t>
            </a:r>
          </a:p>
        </p:txBody>
      </p:sp>
      <p:sp>
        <p:nvSpPr>
          <p:cNvPr id="3" name="Content Placeholder 2">
            <a:extLst>
              <a:ext uri="{FF2B5EF4-FFF2-40B4-BE49-F238E27FC236}">
                <a16:creationId xmlns:a16="http://schemas.microsoft.com/office/drawing/2014/main" id="{29DD3D1D-BCA4-3E44-B21D-5775DECDC7D7}"/>
              </a:ext>
            </a:extLst>
          </p:cNvPr>
          <p:cNvSpPr>
            <a:spLocks noGrp="1"/>
          </p:cNvSpPr>
          <p:nvPr>
            <p:ph idx="1"/>
          </p:nvPr>
        </p:nvSpPr>
        <p:spPr>
          <a:xfrm>
            <a:off x="838200" y="1378772"/>
            <a:ext cx="10515600" cy="5181054"/>
          </a:xfrm>
        </p:spPr>
        <p:txBody>
          <a:bodyPr/>
          <a:lstStyle/>
          <a:p>
            <a:r>
              <a:rPr lang="en-US" dirty="0"/>
              <a:t>Grading of Recommendations, Assessment, Development, and Evaluations</a:t>
            </a:r>
          </a:p>
          <a:p>
            <a:endParaRPr lang="en-US" dirty="0"/>
          </a:p>
          <a:p>
            <a:r>
              <a:rPr lang="en-US" dirty="0"/>
              <a:t>Framework for making clinical practice recommendations generally for drug implementation</a:t>
            </a:r>
          </a:p>
          <a:p>
            <a:endParaRPr lang="en-US" dirty="0"/>
          </a:p>
          <a:p>
            <a:r>
              <a:rPr lang="en-US" dirty="0"/>
              <a:t> Reduced certainty: risk of bias, inconsistency, indirectness, imprecision, publication bias </a:t>
            </a:r>
          </a:p>
          <a:p>
            <a:endParaRPr lang="en-US" dirty="0"/>
          </a:p>
          <a:p>
            <a:r>
              <a:rPr lang="en-US" dirty="0"/>
              <a:t>Increased certainty: large effect, if suspected bias works against observed direction of effect, dose-response gradient </a:t>
            </a:r>
          </a:p>
          <a:p>
            <a:endParaRPr lang="en-US" dirty="0"/>
          </a:p>
        </p:txBody>
      </p:sp>
    </p:spTree>
    <p:extLst>
      <p:ext uri="{BB962C8B-B14F-4D97-AF65-F5344CB8AC3E}">
        <p14:creationId xmlns:p14="http://schemas.microsoft.com/office/powerpoint/2010/main" val="27658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FC27-F181-4195-BC96-42A20BA0929D}"/>
              </a:ext>
            </a:extLst>
          </p:cNvPr>
          <p:cNvSpPr>
            <a:spLocks noGrp="1"/>
          </p:cNvSpPr>
          <p:nvPr>
            <p:ph type="title"/>
          </p:nvPr>
        </p:nvSpPr>
        <p:spPr>
          <a:xfrm>
            <a:off x="475130" y="258082"/>
            <a:ext cx="5307105" cy="701731"/>
          </a:xfrm>
        </p:spPr>
        <p:txBody>
          <a:bodyPr/>
          <a:lstStyle/>
          <a:p>
            <a:r>
              <a:rPr lang="en-US" b="1" dirty="0"/>
              <a:t>Results </a:t>
            </a:r>
          </a:p>
        </p:txBody>
      </p:sp>
      <p:pic>
        <p:nvPicPr>
          <p:cNvPr id="5" name="Content Placeholder 4" descr="A screenshot of a social media post&#10;&#10;Description automatically generated">
            <a:extLst>
              <a:ext uri="{FF2B5EF4-FFF2-40B4-BE49-F238E27FC236}">
                <a16:creationId xmlns:a16="http://schemas.microsoft.com/office/drawing/2014/main" id="{50759F4B-1D64-1344-AD74-E5C7C2D51371}"/>
              </a:ext>
            </a:extLst>
          </p:cNvPr>
          <p:cNvPicPr>
            <a:picLocks noGrp="1" noChangeAspect="1"/>
          </p:cNvPicPr>
          <p:nvPr>
            <p:ph idx="1"/>
          </p:nvPr>
        </p:nvPicPr>
        <p:blipFill>
          <a:blip r:embed="rId3"/>
          <a:stretch>
            <a:fillRect/>
          </a:stretch>
        </p:blipFill>
        <p:spPr>
          <a:xfrm>
            <a:off x="5688106" y="147918"/>
            <a:ext cx="6270811" cy="6562164"/>
          </a:xfrm>
        </p:spPr>
      </p:pic>
      <p:sp>
        <p:nvSpPr>
          <p:cNvPr id="7" name="TextBox 6">
            <a:extLst>
              <a:ext uri="{FF2B5EF4-FFF2-40B4-BE49-F238E27FC236}">
                <a16:creationId xmlns:a16="http://schemas.microsoft.com/office/drawing/2014/main" id="{F0D3AE16-2EF0-5D41-99B7-DAE055FD17AB}"/>
              </a:ext>
            </a:extLst>
          </p:cNvPr>
          <p:cNvSpPr txBox="1"/>
          <p:nvPr/>
        </p:nvSpPr>
        <p:spPr>
          <a:xfrm>
            <a:off x="233083" y="1855695"/>
            <a:ext cx="530710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Low to very low certainty evidence that reducing red meat intake by 3 servings is associated with very small reduction in risk for desired outcomes </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Low to very low certainty that reduction in processed meat is associated with very small reduced risk of desired outcomes </a:t>
            </a:r>
          </a:p>
          <a:p>
            <a:endParaRPr lang="en-US" sz="2400" dirty="0"/>
          </a:p>
        </p:txBody>
      </p:sp>
    </p:spTree>
    <p:extLst>
      <p:ext uri="{BB962C8B-B14F-4D97-AF65-F5344CB8AC3E}">
        <p14:creationId xmlns:p14="http://schemas.microsoft.com/office/powerpoint/2010/main" val="313250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3963-DCF2-9141-8586-07CC9601F031}"/>
              </a:ext>
            </a:extLst>
          </p:cNvPr>
          <p:cNvSpPr>
            <a:spLocks noGrp="1"/>
          </p:cNvSpPr>
          <p:nvPr>
            <p:ph type="title"/>
          </p:nvPr>
        </p:nvSpPr>
        <p:spPr>
          <a:xfrm>
            <a:off x="838200" y="460794"/>
            <a:ext cx="10515600" cy="701731"/>
          </a:xfrm>
        </p:spPr>
        <p:txBody>
          <a:bodyPr/>
          <a:lstStyle/>
          <a:p>
            <a:pPr algn="ctr"/>
            <a:r>
              <a:rPr lang="en-US" b="1" dirty="0"/>
              <a:t>Controversy</a:t>
            </a:r>
          </a:p>
        </p:txBody>
      </p:sp>
      <p:sp>
        <p:nvSpPr>
          <p:cNvPr id="3" name="Content Placeholder 2">
            <a:extLst>
              <a:ext uri="{FF2B5EF4-FFF2-40B4-BE49-F238E27FC236}">
                <a16:creationId xmlns:a16="http://schemas.microsoft.com/office/drawing/2014/main" id="{4DE5E4FF-AA6A-7C4E-B182-CA8823984889}"/>
              </a:ext>
            </a:extLst>
          </p:cNvPr>
          <p:cNvSpPr>
            <a:spLocks noGrp="1"/>
          </p:cNvSpPr>
          <p:nvPr>
            <p:ph idx="1"/>
          </p:nvPr>
        </p:nvSpPr>
        <p:spPr>
          <a:xfrm>
            <a:off x="838200" y="2918458"/>
            <a:ext cx="10515600" cy="3760638"/>
          </a:xfrm>
        </p:spPr>
        <p:txBody>
          <a:bodyPr/>
          <a:lstStyle/>
          <a:p>
            <a:r>
              <a:rPr lang="en-US" dirty="0"/>
              <a:t>Committee for Responsible Medicine filed claim with Federal Trade Commission to correct these false statements </a:t>
            </a:r>
          </a:p>
          <a:p>
            <a:endParaRPr lang="en-US" dirty="0"/>
          </a:p>
          <a:p>
            <a:r>
              <a:rPr lang="en-US" dirty="0"/>
              <a:t>More than enough evidence to support current dietary recommendations </a:t>
            </a:r>
          </a:p>
          <a:p>
            <a:endParaRPr lang="en-US" dirty="0"/>
          </a:p>
          <a:p>
            <a:r>
              <a:rPr lang="en-US" dirty="0"/>
              <a:t>Missing data: exclusion of key studies such as PREDIMED study, the DASH study, the Lifestyle Heart Trial study</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A99539B0-DEAB-D447-B227-2F725C66B91B}"/>
              </a:ext>
            </a:extLst>
          </p:cNvPr>
          <p:cNvSpPr/>
          <p:nvPr/>
        </p:nvSpPr>
        <p:spPr>
          <a:xfrm>
            <a:off x="838200" y="1378772"/>
            <a:ext cx="10827327" cy="1323439"/>
          </a:xfrm>
          <a:prstGeom prst="rect">
            <a:avLst/>
          </a:prstGeom>
        </p:spPr>
        <p:txBody>
          <a:bodyPr wrap="square">
            <a:spAutoFit/>
          </a:bodyPr>
          <a:lstStyle/>
          <a:p>
            <a:r>
              <a:rPr lang="en-US" sz="2000" i="1" dirty="0">
                <a:solidFill>
                  <a:schemeClr val="bg1"/>
                </a:solidFill>
              </a:rPr>
              <a:t>“…the panel believed that for the majority of individuals, the desirable effects (a potential lowered risk for cancer and cardiometabolic outcomes) associated with reducing meat consumption probably do not outweigh the undesirable effects (impact on quality of life, burden of modifying culture and personal meal preparation and eating habits.)”</a:t>
            </a:r>
          </a:p>
        </p:txBody>
      </p:sp>
    </p:spTree>
    <p:extLst>
      <p:ext uri="{BB962C8B-B14F-4D97-AF65-F5344CB8AC3E}">
        <p14:creationId xmlns:p14="http://schemas.microsoft.com/office/powerpoint/2010/main" val="239390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09A7-0B23-4C46-9962-668A64466949}"/>
              </a:ext>
            </a:extLst>
          </p:cNvPr>
          <p:cNvSpPr>
            <a:spLocks noGrp="1"/>
          </p:cNvSpPr>
          <p:nvPr>
            <p:ph type="title"/>
          </p:nvPr>
        </p:nvSpPr>
        <p:spPr>
          <a:xfrm>
            <a:off x="838200" y="350470"/>
            <a:ext cx="10515600" cy="701731"/>
          </a:xfrm>
        </p:spPr>
        <p:txBody>
          <a:bodyPr/>
          <a:lstStyle/>
          <a:p>
            <a:pPr algn="ctr"/>
            <a:r>
              <a:rPr lang="en-US" b="1" dirty="0"/>
              <a:t>Controversy (cont.)</a:t>
            </a:r>
          </a:p>
        </p:txBody>
      </p:sp>
      <p:sp>
        <p:nvSpPr>
          <p:cNvPr id="3" name="Content Placeholder 2">
            <a:extLst>
              <a:ext uri="{FF2B5EF4-FFF2-40B4-BE49-F238E27FC236}">
                <a16:creationId xmlns:a16="http://schemas.microsoft.com/office/drawing/2014/main" id="{A09264C6-B7CB-C34A-B3EE-3A38E2E8B820}"/>
              </a:ext>
            </a:extLst>
          </p:cNvPr>
          <p:cNvSpPr>
            <a:spLocks noGrp="1"/>
          </p:cNvSpPr>
          <p:nvPr>
            <p:ph idx="1"/>
          </p:nvPr>
        </p:nvSpPr>
        <p:spPr>
          <a:xfrm>
            <a:off x="718930" y="1559263"/>
            <a:ext cx="10515600" cy="4867999"/>
          </a:xfrm>
        </p:spPr>
        <p:txBody>
          <a:bodyPr/>
          <a:lstStyle/>
          <a:p>
            <a:r>
              <a:rPr lang="en-US" dirty="0"/>
              <a:t>Inclusion of irrelevant data to make guidelines </a:t>
            </a:r>
          </a:p>
          <a:p>
            <a:pPr marL="0" indent="0">
              <a:buNone/>
            </a:pPr>
            <a:endParaRPr lang="en-US" dirty="0"/>
          </a:p>
          <a:p>
            <a:r>
              <a:rPr lang="en-US" dirty="0"/>
              <a:t>Using GRADE for nutrition studies - nutrition studies are generally observational- Not RCT’s therefore GRADE downplays results of observational studies </a:t>
            </a:r>
          </a:p>
          <a:p>
            <a:endParaRPr lang="en-US" dirty="0"/>
          </a:p>
          <a:p>
            <a:r>
              <a:rPr lang="en-US" dirty="0"/>
              <a:t>Dr. Johnson- possible conflict of interest?</a:t>
            </a:r>
          </a:p>
          <a:p>
            <a:endParaRPr lang="en-US" dirty="0"/>
          </a:p>
          <a:p>
            <a:r>
              <a:rPr lang="en-US" dirty="0"/>
              <a:t>Excluded studies looking at environmental impact of meat industry</a:t>
            </a:r>
          </a:p>
          <a:p>
            <a:endParaRPr lang="en-US" dirty="0"/>
          </a:p>
        </p:txBody>
      </p:sp>
    </p:spTree>
    <p:extLst>
      <p:ext uri="{BB962C8B-B14F-4D97-AF65-F5344CB8AC3E}">
        <p14:creationId xmlns:p14="http://schemas.microsoft.com/office/powerpoint/2010/main" val="105861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5514-ABF9-E644-AFAE-16199A0D88D4}"/>
              </a:ext>
            </a:extLst>
          </p:cNvPr>
          <p:cNvSpPr>
            <a:spLocks noGrp="1"/>
          </p:cNvSpPr>
          <p:nvPr>
            <p:ph type="title"/>
          </p:nvPr>
        </p:nvSpPr>
        <p:spPr>
          <a:xfrm>
            <a:off x="838200" y="372343"/>
            <a:ext cx="10515600" cy="1311128"/>
          </a:xfrm>
        </p:spPr>
        <p:txBody>
          <a:bodyPr/>
          <a:lstStyle/>
          <a:p>
            <a:pPr algn="ctr"/>
            <a:r>
              <a:rPr lang="en-US" b="1" dirty="0"/>
              <a:t>What does this mean for Nutrition professionals?</a:t>
            </a:r>
          </a:p>
        </p:txBody>
      </p:sp>
      <p:sp>
        <p:nvSpPr>
          <p:cNvPr id="3" name="Content Placeholder 2">
            <a:extLst>
              <a:ext uri="{FF2B5EF4-FFF2-40B4-BE49-F238E27FC236}">
                <a16:creationId xmlns:a16="http://schemas.microsoft.com/office/drawing/2014/main" id="{0C4BE997-4450-4D43-B906-2FE0DDF746F5}"/>
              </a:ext>
            </a:extLst>
          </p:cNvPr>
          <p:cNvSpPr>
            <a:spLocks noGrp="1"/>
          </p:cNvSpPr>
          <p:nvPr>
            <p:ph idx="1"/>
          </p:nvPr>
        </p:nvSpPr>
        <p:spPr>
          <a:xfrm>
            <a:off x="719667" y="1745902"/>
            <a:ext cx="10515600" cy="4739756"/>
          </a:xfrm>
        </p:spPr>
        <p:txBody>
          <a:bodyPr/>
          <a:lstStyle/>
          <a:p>
            <a:r>
              <a:rPr lang="en-US" dirty="0"/>
              <a:t>As nutrition professionals, we have a lot of explaining to do</a:t>
            </a:r>
          </a:p>
          <a:p>
            <a:endParaRPr lang="en-US" dirty="0"/>
          </a:p>
          <a:p>
            <a:r>
              <a:rPr lang="en-US" dirty="0"/>
              <a:t>Until higher quality evidence published, continue limiting intake of red meat/processed meat </a:t>
            </a:r>
          </a:p>
          <a:p>
            <a:endParaRPr lang="en-US" dirty="0"/>
          </a:p>
          <a:p>
            <a:r>
              <a:rPr lang="en-US" dirty="0"/>
              <a:t>What studies DO show is that regions of the world that follow typical Mediterranean diet have lower overall rate of chronic diseases</a:t>
            </a:r>
          </a:p>
          <a:p>
            <a:endParaRPr lang="en-US" dirty="0"/>
          </a:p>
          <a:p>
            <a:r>
              <a:rPr lang="en-US" dirty="0"/>
              <a:t>Eat diet high in plant based foods, nuts, seeds, legumes, fruits, vegetables, and relatively low in meat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0929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istian Template PPT" id="{AA7CA82E-DF56-9342-9E4D-74E51CFAD3F7}" vid="{48DC4F7A-6509-1048-885F-2F1CA225A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1132</TotalTime>
  <Words>957</Words>
  <Application>Microsoft Office PowerPoint</Application>
  <PresentationFormat>Widescreen</PresentationFormat>
  <Paragraphs>107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Red and Processed Meat Consumption and Risk for All-Cause Mortality and Cardiometabolic Outcomes </vt:lpstr>
      <vt:lpstr>Background </vt:lpstr>
      <vt:lpstr>Study of Focus </vt:lpstr>
      <vt:lpstr>Methods</vt:lpstr>
      <vt:lpstr>GRADE</vt:lpstr>
      <vt:lpstr>Results </vt:lpstr>
      <vt:lpstr>Controversy</vt:lpstr>
      <vt:lpstr>Controversy (cont.)</vt:lpstr>
      <vt:lpstr>What does this mean for Nutrition professionals?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Processed Meat Consumption and Risk for All-Cause Mortality and Cardiometabolic Outcomes</dc:title>
  <dc:creator>Ordonez, Cristian</dc:creator>
  <cp:lastModifiedBy>Ordonez, Cristian (VHACLE)</cp:lastModifiedBy>
  <cp:revision>33</cp:revision>
  <dcterms:created xsi:type="dcterms:W3CDTF">2019-10-16T22:14:12Z</dcterms:created>
  <dcterms:modified xsi:type="dcterms:W3CDTF">2019-10-30T20:20:46Z</dcterms:modified>
</cp:coreProperties>
</file>