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70" r:id="rId4"/>
    <p:sldId id="269" r:id="rId5"/>
    <p:sldId id="266" r:id="rId6"/>
    <p:sldId id="264" r:id="rId7"/>
    <p:sldId id="273" r:id="rId8"/>
    <p:sldId id="274" r:id="rId9"/>
    <p:sldId id="268" r:id="rId10"/>
    <p:sldId id="265" r:id="rId11"/>
    <p:sldId id="262" r:id="rId12"/>
    <p:sldId id="267"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309" autoAdjust="0"/>
    <p:restoredTop sz="66667" autoAdjust="0"/>
  </p:normalViewPr>
  <p:slideViewPr>
    <p:cSldViewPr snapToGrid="0">
      <p:cViewPr varScale="1">
        <p:scale>
          <a:sx n="82" d="100"/>
          <a:sy n="82" d="100"/>
        </p:scale>
        <p:origin x="2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DBA92-95DD-4648-827D-63876058209B}" type="datetimeFigureOut">
              <a:rPr lang="en-US" smtClean="0"/>
              <a:t>1/17/20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04FB9-3193-4EC3-AD7D-C7FD5C1F9357}" type="slidenum">
              <a:rPr lang="en-US" smtClean="0"/>
              <a:t>‹#›</a:t>
            </a:fld>
            <a:endParaRPr lang="en-US"/>
          </a:p>
        </p:txBody>
      </p:sp>
    </p:spTree>
    <p:extLst>
      <p:ext uri="{BB962C8B-B14F-4D97-AF65-F5344CB8AC3E}">
        <p14:creationId xmlns:p14="http://schemas.microsoft.com/office/powerpoint/2010/main" val="346639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file:///Users/cristianordonez/Downloads/GDM_AND_Gestational%20Diabetes%20Evidence-based%20Nutrition%20Practice%20Guideline%202018%20(1).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patient in question is a 38 year old AAF, she is 5’5, 270 </a:t>
            </a:r>
            <a:r>
              <a:rPr lang="en-US" dirty="0" err="1"/>
              <a:t>lbs</a:t>
            </a:r>
            <a:r>
              <a:rPr lang="en-US" dirty="0"/>
              <a:t>, has a BMI of 43.7 therefore classified as morbidly obese, and has a target BW adj for obesity of 161 lbs.  </a:t>
            </a:r>
          </a:p>
          <a:p>
            <a:pPr marL="171450" indent="-171450">
              <a:buFont typeface="Arial" panose="020B0604020202020204" pitchFamily="34" charset="0"/>
              <a:buChar char="•"/>
            </a:pPr>
            <a:r>
              <a:rPr lang="en-US" dirty="0"/>
              <a:t>Veteran has a history of gestational diabetes in prior pregnancies. Her first pregnancy was in 2005 in which she suffered a miscarriage at 9 weeks gestation. Her second pregnancy was in 2016, where her glycemic control was able to return to normal after delivery. In 2017 she had her third pregnancy, where was again diagnosed with GDM. During this pregnancy Veteran became insulin dependent but following the delivery she was taken off of insulin. However her glycemic control did not return completely back to normal, and she was diagnosed with type 2 diabetes. And now she is currently at pregnancy #4 where she is at 7 weeks gestation, and she has now been provided with NPH insulin as of  a few days ago. </a:t>
            </a:r>
          </a:p>
          <a:p>
            <a:endParaRPr lang="en-US" dirty="0"/>
          </a:p>
        </p:txBody>
      </p:sp>
      <p:sp>
        <p:nvSpPr>
          <p:cNvPr id="4" name="Slide Number Placeholder 3"/>
          <p:cNvSpPr>
            <a:spLocks noGrp="1"/>
          </p:cNvSpPr>
          <p:nvPr>
            <p:ph type="sldNum" sz="quarter" idx="5"/>
          </p:nvPr>
        </p:nvSpPr>
        <p:spPr/>
        <p:txBody>
          <a:bodyPr/>
          <a:lstStyle/>
          <a:p>
            <a:fld id="{E0C04FB9-3193-4EC3-AD7D-C7FD5C1F9357}" type="slidenum">
              <a:rPr lang="en-US" smtClean="0"/>
              <a:t>2</a:t>
            </a:fld>
            <a:endParaRPr lang="en-US"/>
          </a:p>
        </p:txBody>
      </p:sp>
    </p:spTree>
    <p:extLst>
      <p:ext uri="{BB962C8B-B14F-4D97-AF65-F5344CB8AC3E}">
        <p14:creationId xmlns:p14="http://schemas.microsoft.com/office/powerpoint/2010/main" val="1799840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American Cancer Society (ACS), US Multi-Society Task Force on Colorectal Cancer, and American College of Radiology</a:t>
            </a:r>
          </a:p>
          <a:p>
            <a:endParaRPr lang="en-US" dirty="0"/>
          </a:p>
        </p:txBody>
      </p:sp>
      <p:sp>
        <p:nvSpPr>
          <p:cNvPr id="4" name="Slide Number Placeholder 3"/>
          <p:cNvSpPr>
            <a:spLocks noGrp="1"/>
          </p:cNvSpPr>
          <p:nvPr>
            <p:ph type="sldNum" sz="quarter" idx="5"/>
          </p:nvPr>
        </p:nvSpPr>
        <p:spPr/>
        <p:txBody>
          <a:bodyPr/>
          <a:lstStyle/>
          <a:p>
            <a:fld id="{E0C04FB9-3193-4EC3-AD7D-C7FD5C1F9357}" type="slidenum">
              <a:rPr lang="en-US" smtClean="0"/>
              <a:t>13</a:t>
            </a:fld>
            <a:endParaRPr lang="en-US"/>
          </a:p>
        </p:txBody>
      </p:sp>
    </p:spTree>
    <p:extLst>
      <p:ext uri="{BB962C8B-B14F-4D97-AF65-F5344CB8AC3E}">
        <p14:creationId xmlns:p14="http://schemas.microsoft.com/office/powerpoint/2010/main" val="3693259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 weight has been relatively stable in the past 1 year or so with no significant fluctuations, staying between 270 and 275#.</a:t>
            </a:r>
          </a:p>
          <a:p>
            <a:pPr marL="171450" indent="-171450">
              <a:buFont typeface="Arial" panose="020B0604020202020204" pitchFamily="34" charset="0"/>
              <a:buChar char="•"/>
            </a:pPr>
            <a:r>
              <a:rPr lang="en-US" dirty="0"/>
              <a:t> Her labs showed her HA1C to have been in a downward trend in the past 1 year, with her most recent reading showing a 6.2, so </a:t>
            </a:r>
            <a:r>
              <a:rPr lang="en-US" dirty="0" err="1"/>
              <a:t>indiciating</a:t>
            </a:r>
            <a:r>
              <a:rPr lang="en-US" dirty="0"/>
              <a:t> adequate glycemic control. </a:t>
            </a:r>
          </a:p>
          <a:p>
            <a:pPr marL="171450" indent="-171450">
              <a:buFont typeface="Arial" panose="020B0604020202020204" pitchFamily="34" charset="0"/>
              <a:buChar char="•"/>
            </a:pPr>
            <a:r>
              <a:rPr lang="en-US" dirty="0"/>
              <a:t>Her vitamin D levels were also low and therefore supplementation would be warranted. </a:t>
            </a:r>
          </a:p>
        </p:txBody>
      </p:sp>
      <p:sp>
        <p:nvSpPr>
          <p:cNvPr id="4" name="Slide Number Placeholder 3"/>
          <p:cNvSpPr>
            <a:spLocks noGrp="1"/>
          </p:cNvSpPr>
          <p:nvPr>
            <p:ph type="sldNum" sz="quarter" idx="5"/>
          </p:nvPr>
        </p:nvSpPr>
        <p:spPr/>
        <p:txBody>
          <a:bodyPr/>
          <a:lstStyle/>
          <a:p>
            <a:fld id="{E0C04FB9-3193-4EC3-AD7D-C7FD5C1F9357}" type="slidenum">
              <a:rPr lang="en-US" smtClean="0"/>
              <a:t>3</a:t>
            </a:fld>
            <a:endParaRPr lang="en-US"/>
          </a:p>
        </p:txBody>
      </p:sp>
    </p:spTree>
    <p:extLst>
      <p:ext uri="{BB962C8B-B14F-4D97-AF65-F5344CB8AC3E}">
        <p14:creationId xmlns:p14="http://schemas.microsoft.com/office/powerpoint/2010/main" val="2633405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C04FB9-3193-4EC3-AD7D-C7FD5C1F9357}" type="slidenum">
              <a:rPr lang="en-US" smtClean="0"/>
              <a:t>4</a:t>
            </a:fld>
            <a:endParaRPr lang="en-US"/>
          </a:p>
        </p:txBody>
      </p:sp>
    </p:spTree>
    <p:extLst>
      <p:ext uri="{BB962C8B-B14F-4D97-AF65-F5344CB8AC3E}">
        <p14:creationId xmlns:p14="http://schemas.microsoft.com/office/powerpoint/2010/main" val="1814959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women with Type 1 diabetes, women with GDM have a lot of insulin, sometimes more than the average person. But insulin resistance increases due to a blocking effect of certain hormones produced by the placenta. </a:t>
            </a:r>
          </a:p>
          <a:p>
            <a:endParaRPr lang="en-US" dirty="0"/>
          </a:p>
          <a:p>
            <a:r>
              <a:rPr lang="en-US" dirty="0"/>
              <a:t>Some hormones that have this blocking effect are estrogen, cortisol, and human placental lactogen (HPL). As the size of the placenta grows, the number of these hormones produced increases along with the insulin resistance, therefore GDM is usually diagnosed about halfway through the pregnancy. </a:t>
            </a:r>
          </a:p>
          <a:p>
            <a:endParaRPr lang="en-US" dirty="0"/>
          </a:p>
          <a:p>
            <a:r>
              <a:rPr lang="en-US" dirty="0"/>
              <a:t>In most women the pancreas is able to produce more insulin to make up for the increased insulin resistance, but when the pancreas produces as much insulin as it can but it is still not enough to keep up with the insulin resistance of the placental hormones, then GDM occurs. </a:t>
            </a:r>
          </a:p>
          <a:p>
            <a:endParaRPr lang="en-US" dirty="0"/>
          </a:p>
          <a:p>
            <a:r>
              <a:rPr lang="en-US" dirty="0"/>
              <a:t>Risk factors are the same risk factors as those for type 2 diabetes</a:t>
            </a:r>
          </a:p>
          <a:p>
            <a:endParaRPr lang="en-US" dirty="0"/>
          </a:p>
          <a:p>
            <a:r>
              <a:rPr lang="en-US" dirty="0"/>
              <a:t>Diabetes that exists before this gestational period of 24-48 weeks (which is when amount of hormones released by pancreas that cause insulin resistance is high enough to lead to insulin resistance) is known as preexisting diabetes. </a:t>
            </a:r>
          </a:p>
          <a:p>
            <a:endParaRPr lang="en-US" dirty="0"/>
          </a:p>
        </p:txBody>
      </p:sp>
      <p:sp>
        <p:nvSpPr>
          <p:cNvPr id="4" name="Slide Number Placeholder 3"/>
          <p:cNvSpPr>
            <a:spLocks noGrp="1"/>
          </p:cNvSpPr>
          <p:nvPr>
            <p:ph type="sldNum" sz="quarter" idx="5"/>
          </p:nvPr>
        </p:nvSpPr>
        <p:spPr/>
        <p:txBody>
          <a:bodyPr/>
          <a:lstStyle/>
          <a:p>
            <a:fld id="{E0C04FB9-3193-4EC3-AD7D-C7FD5C1F9357}" type="slidenum">
              <a:rPr lang="en-US" smtClean="0"/>
              <a:t>5</a:t>
            </a:fld>
            <a:endParaRPr lang="en-US"/>
          </a:p>
        </p:txBody>
      </p:sp>
    </p:spTree>
    <p:extLst>
      <p:ext uri="{BB962C8B-B14F-4D97-AF65-F5344CB8AC3E}">
        <p14:creationId xmlns:p14="http://schemas.microsoft.com/office/powerpoint/2010/main" val="1114135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Prevalence of diabetes in the US is increasing along with the increase in obesity rates. </a:t>
            </a:r>
          </a:p>
          <a:p>
            <a:endParaRPr lang="en-US" dirty="0"/>
          </a:p>
        </p:txBody>
      </p:sp>
      <p:sp>
        <p:nvSpPr>
          <p:cNvPr id="4" name="Slide Number Placeholder 3"/>
          <p:cNvSpPr>
            <a:spLocks noGrp="1"/>
          </p:cNvSpPr>
          <p:nvPr>
            <p:ph type="sldNum" sz="quarter" idx="5"/>
          </p:nvPr>
        </p:nvSpPr>
        <p:spPr/>
        <p:txBody>
          <a:bodyPr/>
          <a:lstStyle/>
          <a:p>
            <a:fld id="{E0C04FB9-3193-4EC3-AD7D-C7FD5C1F9357}" type="slidenum">
              <a:rPr lang="en-US" smtClean="0"/>
              <a:t>6</a:t>
            </a:fld>
            <a:endParaRPr lang="en-US"/>
          </a:p>
        </p:txBody>
      </p:sp>
    </p:spTree>
    <p:extLst>
      <p:ext uri="{BB962C8B-B14F-4D97-AF65-F5344CB8AC3E}">
        <p14:creationId xmlns:p14="http://schemas.microsoft.com/office/powerpoint/2010/main" val="4886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C04FB9-3193-4EC3-AD7D-C7FD5C1F9357}" type="slidenum">
              <a:rPr lang="en-US" smtClean="0"/>
              <a:t>7</a:t>
            </a:fld>
            <a:endParaRPr lang="en-US"/>
          </a:p>
        </p:txBody>
      </p:sp>
    </p:spTree>
    <p:extLst>
      <p:ext uri="{BB962C8B-B14F-4D97-AF65-F5344CB8AC3E}">
        <p14:creationId xmlns:p14="http://schemas.microsoft.com/office/powerpoint/2010/main" val="70705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file:///Users/cristianordonez/Downloads/GDM_AND_Gestational%20Diabetes%20Evidence-based%20Nutrition%20Practice%20Guideline%202018%20(1).pdf</a:t>
            </a:r>
            <a:endParaRPr lang="en-US" dirty="0"/>
          </a:p>
        </p:txBody>
      </p:sp>
      <p:sp>
        <p:nvSpPr>
          <p:cNvPr id="4" name="Slide Number Placeholder 3"/>
          <p:cNvSpPr>
            <a:spLocks noGrp="1"/>
          </p:cNvSpPr>
          <p:nvPr>
            <p:ph type="sldNum" sz="quarter" idx="5"/>
          </p:nvPr>
        </p:nvSpPr>
        <p:spPr/>
        <p:txBody>
          <a:bodyPr/>
          <a:lstStyle/>
          <a:p>
            <a:fld id="{E0C04FB9-3193-4EC3-AD7D-C7FD5C1F9357}" type="slidenum">
              <a:rPr lang="en-US" smtClean="0"/>
              <a:t>9</a:t>
            </a:fld>
            <a:endParaRPr lang="en-US"/>
          </a:p>
        </p:txBody>
      </p:sp>
    </p:spTree>
    <p:extLst>
      <p:ext uri="{BB962C8B-B14F-4D97-AF65-F5344CB8AC3E}">
        <p14:creationId xmlns:p14="http://schemas.microsoft.com/office/powerpoint/2010/main" val="1722549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C04FB9-3193-4EC3-AD7D-C7FD5C1F9357}" type="slidenum">
              <a:rPr lang="en-US" smtClean="0"/>
              <a:t>11</a:t>
            </a:fld>
            <a:endParaRPr lang="en-US"/>
          </a:p>
        </p:txBody>
      </p:sp>
    </p:spTree>
    <p:extLst>
      <p:ext uri="{BB962C8B-B14F-4D97-AF65-F5344CB8AC3E}">
        <p14:creationId xmlns:p14="http://schemas.microsoft.com/office/powerpoint/2010/main" val="3282719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Was not previously on insulin, but prior history with GDM shows she will most likely need to be provided with insulin as pregnancy progresses and insulin resistance increases. </a:t>
            </a:r>
          </a:p>
        </p:txBody>
      </p:sp>
      <p:sp>
        <p:nvSpPr>
          <p:cNvPr id="4" name="Slide Number Placeholder 3"/>
          <p:cNvSpPr>
            <a:spLocks noGrp="1"/>
          </p:cNvSpPr>
          <p:nvPr>
            <p:ph type="sldNum" sz="quarter" idx="5"/>
          </p:nvPr>
        </p:nvSpPr>
        <p:spPr/>
        <p:txBody>
          <a:bodyPr/>
          <a:lstStyle/>
          <a:p>
            <a:fld id="{E0C04FB9-3193-4EC3-AD7D-C7FD5C1F9357}" type="slidenum">
              <a:rPr lang="en-US" smtClean="0"/>
              <a:t>12</a:t>
            </a:fld>
            <a:endParaRPr lang="en-US"/>
          </a:p>
        </p:txBody>
      </p:sp>
    </p:spTree>
    <p:extLst>
      <p:ext uri="{BB962C8B-B14F-4D97-AF65-F5344CB8AC3E}">
        <p14:creationId xmlns:p14="http://schemas.microsoft.com/office/powerpoint/2010/main" val="4157031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3EBB-EAA1-4F83-87AA-A96F5F44EC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4062EF-08E7-4551-9688-957DFF16AC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CD8D59-7095-4AE0-8AB2-DDDC3B2F722A}"/>
              </a:ext>
            </a:extLst>
          </p:cNvPr>
          <p:cNvSpPr>
            <a:spLocks noGrp="1"/>
          </p:cNvSpPr>
          <p:nvPr>
            <p:ph type="dt" sz="half" idx="10"/>
          </p:nvPr>
        </p:nvSpPr>
        <p:spPr/>
        <p:txBody>
          <a:bodyPr/>
          <a:lstStyle/>
          <a:p>
            <a:fld id="{7D57040F-0882-414E-B8BC-488D3E6A97CD}" type="datetimeFigureOut">
              <a:rPr lang="en-US" smtClean="0"/>
              <a:t>1/17/20</a:t>
            </a:fld>
            <a:endParaRPr lang="en-US"/>
          </a:p>
        </p:txBody>
      </p:sp>
      <p:sp>
        <p:nvSpPr>
          <p:cNvPr id="5" name="Footer Placeholder 4">
            <a:extLst>
              <a:ext uri="{FF2B5EF4-FFF2-40B4-BE49-F238E27FC236}">
                <a16:creationId xmlns:a16="http://schemas.microsoft.com/office/drawing/2014/main" id="{BCF75404-5472-477D-8BC9-180A58219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2BD7D-E2CF-422F-B7D7-E573E0915717}"/>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2392703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E8E6-842B-46DF-9A5B-DB0C8B3700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A91D6-93FD-4F6C-BA59-859DAE258E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69F2ED-5E73-4DC8-B856-2411107918A3}"/>
              </a:ext>
            </a:extLst>
          </p:cNvPr>
          <p:cNvSpPr>
            <a:spLocks noGrp="1"/>
          </p:cNvSpPr>
          <p:nvPr>
            <p:ph type="dt" sz="half" idx="10"/>
          </p:nvPr>
        </p:nvSpPr>
        <p:spPr/>
        <p:txBody>
          <a:bodyPr/>
          <a:lstStyle/>
          <a:p>
            <a:fld id="{7D57040F-0882-414E-B8BC-488D3E6A97CD}" type="datetimeFigureOut">
              <a:rPr lang="en-US" smtClean="0"/>
              <a:t>1/17/20</a:t>
            </a:fld>
            <a:endParaRPr lang="en-US"/>
          </a:p>
        </p:txBody>
      </p:sp>
      <p:sp>
        <p:nvSpPr>
          <p:cNvPr id="5" name="Footer Placeholder 4">
            <a:extLst>
              <a:ext uri="{FF2B5EF4-FFF2-40B4-BE49-F238E27FC236}">
                <a16:creationId xmlns:a16="http://schemas.microsoft.com/office/drawing/2014/main" id="{E7B74A6F-0151-4593-9DC8-ED4BFB0B61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0CB5B-289C-488C-8465-256B89E8D0E7}"/>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383969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56D258-D0DD-4CE0-A60E-8CB5F92012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C9BAC7-BC5C-481B-ABBB-1500BE9DBA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F5509C-EF34-45F8-A025-664C67A72A7D}"/>
              </a:ext>
            </a:extLst>
          </p:cNvPr>
          <p:cNvSpPr>
            <a:spLocks noGrp="1"/>
          </p:cNvSpPr>
          <p:nvPr>
            <p:ph type="dt" sz="half" idx="10"/>
          </p:nvPr>
        </p:nvSpPr>
        <p:spPr/>
        <p:txBody>
          <a:bodyPr/>
          <a:lstStyle/>
          <a:p>
            <a:fld id="{7D57040F-0882-414E-B8BC-488D3E6A97CD}" type="datetimeFigureOut">
              <a:rPr lang="en-US" smtClean="0"/>
              <a:t>1/17/20</a:t>
            </a:fld>
            <a:endParaRPr lang="en-US"/>
          </a:p>
        </p:txBody>
      </p:sp>
      <p:sp>
        <p:nvSpPr>
          <p:cNvPr id="5" name="Footer Placeholder 4">
            <a:extLst>
              <a:ext uri="{FF2B5EF4-FFF2-40B4-BE49-F238E27FC236}">
                <a16:creationId xmlns:a16="http://schemas.microsoft.com/office/drawing/2014/main" id="{79ED1D50-411B-4835-9210-9656D94FC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9E088C-DE26-4893-973F-03932B70C500}"/>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3692383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E355-A450-4F7E-BF64-ABF5776772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7DC597-2393-473E-A0AF-89CDAC9D96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84037-BCAD-4D3F-BC7A-B971D7369284}"/>
              </a:ext>
            </a:extLst>
          </p:cNvPr>
          <p:cNvSpPr>
            <a:spLocks noGrp="1"/>
          </p:cNvSpPr>
          <p:nvPr>
            <p:ph type="dt" sz="half" idx="10"/>
          </p:nvPr>
        </p:nvSpPr>
        <p:spPr/>
        <p:txBody>
          <a:bodyPr/>
          <a:lstStyle/>
          <a:p>
            <a:fld id="{7D57040F-0882-414E-B8BC-488D3E6A97CD}" type="datetimeFigureOut">
              <a:rPr lang="en-US" smtClean="0"/>
              <a:t>1/17/20</a:t>
            </a:fld>
            <a:endParaRPr lang="en-US"/>
          </a:p>
        </p:txBody>
      </p:sp>
      <p:sp>
        <p:nvSpPr>
          <p:cNvPr id="5" name="Footer Placeholder 4">
            <a:extLst>
              <a:ext uri="{FF2B5EF4-FFF2-40B4-BE49-F238E27FC236}">
                <a16:creationId xmlns:a16="http://schemas.microsoft.com/office/drawing/2014/main" id="{9DF6B451-5DD4-46AE-8DDB-4E672579F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1CD59-F87D-45D1-AF0C-B2FD050E4148}"/>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1495132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C027-0246-4085-A9A3-5BF6398505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02F513-9526-42BD-8F0A-43004B439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DFB7A0-204E-4AA1-ACB7-1626443B5E2A}"/>
              </a:ext>
            </a:extLst>
          </p:cNvPr>
          <p:cNvSpPr>
            <a:spLocks noGrp="1"/>
          </p:cNvSpPr>
          <p:nvPr>
            <p:ph type="dt" sz="half" idx="10"/>
          </p:nvPr>
        </p:nvSpPr>
        <p:spPr/>
        <p:txBody>
          <a:bodyPr/>
          <a:lstStyle/>
          <a:p>
            <a:fld id="{7D57040F-0882-414E-B8BC-488D3E6A97CD}" type="datetimeFigureOut">
              <a:rPr lang="en-US" smtClean="0"/>
              <a:t>1/17/20</a:t>
            </a:fld>
            <a:endParaRPr lang="en-US"/>
          </a:p>
        </p:txBody>
      </p:sp>
      <p:sp>
        <p:nvSpPr>
          <p:cNvPr id="5" name="Footer Placeholder 4">
            <a:extLst>
              <a:ext uri="{FF2B5EF4-FFF2-40B4-BE49-F238E27FC236}">
                <a16:creationId xmlns:a16="http://schemas.microsoft.com/office/drawing/2014/main" id="{CD3AFCC9-CB6F-424D-A406-7FD9341F77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23E53-1920-4B3E-8C0A-742210A31322}"/>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8046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AA47-B983-4818-BA54-0FAE201395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D9C1FB-781C-437B-B4B2-E61E4B740E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363D98-1B1E-4215-A4AA-3A5B3B0303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9D9246-3B96-4CC2-9DB4-2813B4529D6F}"/>
              </a:ext>
            </a:extLst>
          </p:cNvPr>
          <p:cNvSpPr>
            <a:spLocks noGrp="1"/>
          </p:cNvSpPr>
          <p:nvPr>
            <p:ph type="dt" sz="half" idx="10"/>
          </p:nvPr>
        </p:nvSpPr>
        <p:spPr/>
        <p:txBody>
          <a:bodyPr/>
          <a:lstStyle/>
          <a:p>
            <a:fld id="{7D57040F-0882-414E-B8BC-488D3E6A97CD}" type="datetimeFigureOut">
              <a:rPr lang="en-US" smtClean="0"/>
              <a:t>1/17/20</a:t>
            </a:fld>
            <a:endParaRPr lang="en-US"/>
          </a:p>
        </p:txBody>
      </p:sp>
      <p:sp>
        <p:nvSpPr>
          <p:cNvPr id="6" name="Footer Placeholder 5">
            <a:extLst>
              <a:ext uri="{FF2B5EF4-FFF2-40B4-BE49-F238E27FC236}">
                <a16:creationId xmlns:a16="http://schemas.microsoft.com/office/drawing/2014/main" id="{DE00EBB1-DD99-4758-8E72-8843EB9E3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914B2-4947-4B89-85E1-24A707CE954E}"/>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66058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4FEF-ABBF-453A-807A-3D0E7146E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F2F81E-42A4-455E-A454-528AFFB0E9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80CBC2-3CF3-4103-A110-F9F6CF1D78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2641CA-8A6C-4DE9-934C-0D672F3990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8D758A-29D2-4804-84A0-D29DD07FDE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3294B4-8D4D-4617-A8EA-4E45140DF91E}"/>
              </a:ext>
            </a:extLst>
          </p:cNvPr>
          <p:cNvSpPr>
            <a:spLocks noGrp="1"/>
          </p:cNvSpPr>
          <p:nvPr>
            <p:ph type="dt" sz="half" idx="10"/>
          </p:nvPr>
        </p:nvSpPr>
        <p:spPr/>
        <p:txBody>
          <a:bodyPr/>
          <a:lstStyle/>
          <a:p>
            <a:fld id="{7D57040F-0882-414E-B8BC-488D3E6A97CD}" type="datetimeFigureOut">
              <a:rPr lang="en-US" smtClean="0"/>
              <a:t>1/17/20</a:t>
            </a:fld>
            <a:endParaRPr lang="en-US"/>
          </a:p>
        </p:txBody>
      </p:sp>
      <p:sp>
        <p:nvSpPr>
          <p:cNvPr id="8" name="Footer Placeholder 7">
            <a:extLst>
              <a:ext uri="{FF2B5EF4-FFF2-40B4-BE49-F238E27FC236}">
                <a16:creationId xmlns:a16="http://schemas.microsoft.com/office/drawing/2014/main" id="{01BB1A75-EF4C-4C3F-9672-529BAC10A0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AB1EA8-2EDE-4AB6-9036-811E9C40CEEC}"/>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2263588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434C-33B3-4D39-9E78-27459DF26F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240BD5-7EFE-4AF4-9801-D03DED9975F6}"/>
              </a:ext>
            </a:extLst>
          </p:cNvPr>
          <p:cNvSpPr>
            <a:spLocks noGrp="1"/>
          </p:cNvSpPr>
          <p:nvPr>
            <p:ph type="dt" sz="half" idx="10"/>
          </p:nvPr>
        </p:nvSpPr>
        <p:spPr/>
        <p:txBody>
          <a:bodyPr/>
          <a:lstStyle/>
          <a:p>
            <a:fld id="{7D57040F-0882-414E-B8BC-488D3E6A97CD}" type="datetimeFigureOut">
              <a:rPr lang="en-US" smtClean="0"/>
              <a:t>1/17/20</a:t>
            </a:fld>
            <a:endParaRPr lang="en-US"/>
          </a:p>
        </p:txBody>
      </p:sp>
      <p:sp>
        <p:nvSpPr>
          <p:cNvPr id="4" name="Footer Placeholder 3">
            <a:extLst>
              <a:ext uri="{FF2B5EF4-FFF2-40B4-BE49-F238E27FC236}">
                <a16:creationId xmlns:a16="http://schemas.microsoft.com/office/drawing/2014/main" id="{9E34C5FA-BF51-4CBA-9BCC-DFF66B7153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A771A2-E3EF-4DA8-B99A-ABE4F2875482}"/>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2171744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950756-138A-47E8-8A30-987AE9EB8942}"/>
              </a:ext>
            </a:extLst>
          </p:cNvPr>
          <p:cNvSpPr>
            <a:spLocks noGrp="1"/>
          </p:cNvSpPr>
          <p:nvPr>
            <p:ph type="dt" sz="half" idx="10"/>
          </p:nvPr>
        </p:nvSpPr>
        <p:spPr/>
        <p:txBody>
          <a:bodyPr/>
          <a:lstStyle/>
          <a:p>
            <a:fld id="{7D57040F-0882-414E-B8BC-488D3E6A97CD}" type="datetimeFigureOut">
              <a:rPr lang="en-US" smtClean="0"/>
              <a:t>1/17/20</a:t>
            </a:fld>
            <a:endParaRPr lang="en-US"/>
          </a:p>
        </p:txBody>
      </p:sp>
      <p:sp>
        <p:nvSpPr>
          <p:cNvPr id="3" name="Footer Placeholder 2">
            <a:extLst>
              <a:ext uri="{FF2B5EF4-FFF2-40B4-BE49-F238E27FC236}">
                <a16:creationId xmlns:a16="http://schemas.microsoft.com/office/drawing/2014/main" id="{99109E20-C956-4318-9A71-E2C3C763FF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9F3ED9-DC92-4A48-A0D5-B9253B67A260}"/>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2267904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C23DB-600E-42C4-B6B7-E9D1C515A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F791A7-4C41-4920-B039-267B86EF6E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02D5E1-10D7-42F2-9046-8F7B09688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70FD77-F3B8-48CD-83E7-28A6A7D94CA7}"/>
              </a:ext>
            </a:extLst>
          </p:cNvPr>
          <p:cNvSpPr>
            <a:spLocks noGrp="1"/>
          </p:cNvSpPr>
          <p:nvPr>
            <p:ph type="dt" sz="half" idx="10"/>
          </p:nvPr>
        </p:nvSpPr>
        <p:spPr/>
        <p:txBody>
          <a:bodyPr/>
          <a:lstStyle/>
          <a:p>
            <a:fld id="{7D57040F-0882-414E-B8BC-488D3E6A97CD}" type="datetimeFigureOut">
              <a:rPr lang="en-US" smtClean="0"/>
              <a:t>1/17/20</a:t>
            </a:fld>
            <a:endParaRPr lang="en-US"/>
          </a:p>
        </p:txBody>
      </p:sp>
      <p:sp>
        <p:nvSpPr>
          <p:cNvPr id="6" name="Footer Placeholder 5">
            <a:extLst>
              <a:ext uri="{FF2B5EF4-FFF2-40B4-BE49-F238E27FC236}">
                <a16:creationId xmlns:a16="http://schemas.microsoft.com/office/drawing/2014/main" id="{590A21AF-CFE1-4E85-8CDD-318DE6FA5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EFC15D-24EB-4724-85D2-A38D86DE5F98}"/>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169622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8EE9-1F81-4839-8E7B-9C1ACE3BF4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DF4F27-E301-4590-B555-0F77FCEFF2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D87B821-C1E2-48D5-A6DE-D222ACE08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3B0EB2-808D-4E21-B888-6201984D4A05}"/>
              </a:ext>
            </a:extLst>
          </p:cNvPr>
          <p:cNvSpPr>
            <a:spLocks noGrp="1"/>
          </p:cNvSpPr>
          <p:nvPr>
            <p:ph type="dt" sz="half" idx="10"/>
          </p:nvPr>
        </p:nvSpPr>
        <p:spPr/>
        <p:txBody>
          <a:bodyPr/>
          <a:lstStyle/>
          <a:p>
            <a:fld id="{7D57040F-0882-414E-B8BC-488D3E6A97CD}" type="datetimeFigureOut">
              <a:rPr lang="en-US" smtClean="0"/>
              <a:t>1/17/20</a:t>
            </a:fld>
            <a:endParaRPr lang="en-US"/>
          </a:p>
        </p:txBody>
      </p:sp>
      <p:sp>
        <p:nvSpPr>
          <p:cNvPr id="6" name="Footer Placeholder 5">
            <a:extLst>
              <a:ext uri="{FF2B5EF4-FFF2-40B4-BE49-F238E27FC236}">
                <a16:creationId xmlns:a16="http://schemas.microsoft.com/office/drawing/2014/main" id="{A43168D8-5F1E-4951-BE43-B318ED2AB5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BBA141-EEA0-4D9A-B7D7-CBEFD09BA5E5}"/>
              </a:ext>
            </a:extLst>
          </p:cNvPr>
          <p:cNvSpPr>
            <a:spLocks noGrp="1"/>
          </p:cNvSpPr>
          <p:nvPr>
            <p:ph type="sldNum" sz="quarter" idx="12"/>
          </p:nvPr>
        </p:nvSpPr>
        <p:spPr/>
        <p:txBody>
          <a:bodyPr/>
          <a:lstStyle/>
          <a:p>
            <a:fld id="{882608C1-E91B-45EF-A88F-2E589502EF9B}" type="slidenum">
              <a:rPr lang="en-US" smtClean="0"/>
              <a:t>‹#›</a:t>
            </a:fld>
            <a:endParaRPr lang="en-US"/>
          </a:p>
        </p:txBody>
      </p:sp>
    </p:spTree>
    <p:extLst>
      <p:ext uri="{BB962C8B-B14F-4D97-AF65-F5344CB8AC3E}">
        <p14:creationId xmlns:p14="http://schemas.microsoft.com/office/powerpoint/2010/main" val="102661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3E64D7-A4EE-4E5C-9653-3D3488D118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A1E9DA-A32C-4397-B178-5D50CEE470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6F1F3B-9409-425D-9E15-86ED3BC937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7040F-0882-414E-B8BC-488D3E6A97CD}" type="datetimeFigureOut">
              <a:rPr lang="en-US" smtClean="0"/>
              <a:t>1/17/20</a:t>
            </a:fld>
            <a:endParaRPr lang="en-US"/>
          </a:p>
        </p:txBody>
      </p:sp>
      <p:sp>
        <p:nvSpPr>
          <p:cNvPr id="5" name="Footer Placeholder 4">
            <a:extLst>
              <a:ext uri="{FF2B5EF4-FFF2-40B4-BE49-F238E27FC236}">
                <a16:creationId xmlns:a16="http://schemas.microsoft.com/office/drawing/2014/main" id="{63FC2825-167C-4AE1-847D-E555A3DCAA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226D0C-8302-48F2-AC61-BA02582A2E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608C1-E91B-45EF-A88F-2E589502EF9B}" type="slidenum">
              <a:rPr lang="en-US" smtClean="0"/>
              <a:t>‹#›</a:t>
            </a:fld>
            <a:endParaRPr lang="en-US"/>
          </a:p>
        </p:txBody>
      </p:sp>
    </p:spTree>
    <p:extLst>
      <p:ext uri="{BB962C8B-B14F-4D97-AF65-F5344CB8AC3E}">
        <p14:creationId xmlns:p14="http://schemas.microsoft.com/office/powerpoint/2010/main" val="3031557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dc.gov/diabetes/data/statistics-report/index.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tmp"/><Relationship Id="rId3" Type="http://schemas.openxmlformats.org/officeDocument/2006/relationships/image" Target="../media/image2.tmp"/><Relationship Id="rId7" Type="http://schemas.openxmlformats.org/officeDocument/2006/relationships/image" Target="../media/image6.tm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tmp"/><Relationship Id="rId5" Type="http://schemas.openxmlformats.org/officeDocument/2006/relationships/image" Target="../media/image4.tmp"/><Relationship Id="rId4" Type="http://schemas.openxmlformats.org/officeDocument/2006/relationships/image" Target="../media/image3.tm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FD13-5289-4FAC-85A3-35B5B78EE8D7}"/>
              </a:ext>
            </a:extLst>
          </p:cNvPr>
          <p:cNvSpPr>
            <a:spLocks noGrp="1"/>
          </p:cNvSpPr>
          <p:nvPr>
            <p:ph type="ctrTitle"/>
          </p:nvPr>
        </p:nvSpPr>
        <p:spPr>
          <a:xfrm>
            <a:off x="1524000" y="246063"/>
            <a:ext cx="9144000" cy="2387600"/>
          </a:xfrm>
        </p:spPr>
        <p:txBody>
          <a:bodyPr>
            <a:normAutofit/>
          </a:bodyPr>
          <a:lstStyle/>
          <a:p>
            <a:r>
              <a:rPr lang="en-US" b="1" dirty="0">
                <a:solidFill>
                  <a:schemeClr val="bg1"/>
                </a:solidFill>
                <a:latin typeface="Arial" panose="020B0604020202020204" pitchFamily="34" charset="0"/>
                <a:cs typeface="Arial" panose="020B0604020202020204" pitchFamily="34" charset="0"/>
              </a:rPr>
              <a:t>Gestational Diabetes Mellitus</a:t>
            </a:r>
          </a:p>
        </p:txBody>
      </p:sp>
      <p:sp>
        <p:nvSpPr>
          <p:cNvPr id="3" name="Subtitle 2">
            <a:extLst>
              <a:ext uri="{FF2B5EF4-FFF2-40B4-BE49-F238E27FC236}">
                <a16:creationId xmlns:a16="http://schemas.microsoft.com/office/drawing/2014/main" id="{71D71535-8F5D-4906-BDF9-4D2CF7DDCA97}"/>
              </a:ext>
            </a:extLst>
          </p:cNvPr>
          <p:cNvSpPr>
            <a:spLocks noGrp="1"/>
          </p:cNvSpPr>
          <p:nvPr>
            <p:ph type="subTitle" idx="1"/>
          </p:nvPr>
        </p:nvSpPr>
        <p:spPr/>
        <p:txBody>
          <a:bodyPr>
            <a:normAutofit lnSpcReduction="10000"/>
          </a:bodyPr>
          <a:lstStyle/>
          <a:p>
            <a:r>
              <a:rPr lang="en-US" dirty="0">
                <a:solidFill>
                  <a:schemeClr val="bg1"/>
                </a:solidFill>
                <a:latin typeface="Arial" panose="020B0604020202020204" pitchFamily="34" charset="0"/>
                <a:cs typeface="Arial" panose="020B0604020202020204" pitchFamily="34" charset="0"/>
              </a:rPr>
              <a:t>Cristian Ordoñez</a:t>
            </a:r>
          </a:p>
          <a:p>
            <a:r>
              <a:rPr lang="en-US" dirty="0">
                <a:solidFill>
                  <a:schemeClr val="bg1"/>
                </a:solidFill>
                <a:latin typeface="Arial" panose="020B0604020202020204" pitchFamily="34" charset="0"/>
                <a:cs typeface="Arial" panose="020B0604020202020204" pitchFamily="34" charset="0"/>
              </a:rPr>
              <a:t>DSMES Case Study Presentation</a:t>
            </a:r>
          </a:p>
          <a:p>
            <a:r>
              <a:rPr lang="en-US" dirty="0">
                <a:solidFill>
                  <a:schemeClr val="bg1"/>
                </a:solidFill>
                <a:latin typeface="Arial" panose="020B0604020202020204" pitchFamily="34" charset="0"/>
                <a:cs typeface="Arial" panose="020B0604020202020204" pitchFamily="34" charset="0"/>
              </a:rPr>
              <a:t>Preceptors: Mary Julius, RDN, LDN, CDE </a:t>
            </a:r>
          </a:p>
          <a:p>
            <a:r>
              <a:rPr lang="en-US" dirty="0">
                <a:solidFill>
                  <a:schemeClr val="bg1"/>
                </a:solidFill>
                <a:latin typeface="Arial" panose="020B0604020202020204" pitchFamily="34" charset="0"/>
                <a:cs typeface="Arial" panose="020B0604020202020204" pitchFamily="34" charset="0"/>
              </a:rPr>
              <a:t>                        Neal Kurmas, MS, RD, LD, CDE</a:t>
            </a:r>
          </a:p>
          <a:p>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9823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67A8F-8A12-4491-8C0E-08953571C5E8}"/>
              </a:ext>
            </a:extLst>
          </p:cNvPr>
          <p:cNvSpPr>
            <a:spLocks noGrp="1"/>
          </p:cNvSpPr>
          <p:nvPr>
            <p:ph type="title"/>
          </p:nvPr>
        </p:nvSpPr>
        <p:spPr/>
        <p:txBody>
          <a:bodyPr>
            <a:normAutofit/>
          </a:bodyPr>
          <a:lstStyle/>
          <a:p>
            <a:r>
              <a:rPr lang="en-US" sz="4000" b="1" dirty="0">
                <a:solidFill>
                  <a:schemeClr val="bg1"/>
                </a:solidFill>
                <a:latin typeface="Arial" panose="020B0604020202020204" pitchFamily="34" charset="0"/>
                <a:cs typeface="Arial" panose="020B0604020202020204" pitchFamily="34" charset="0"/>
              </a:rPr>
              <a:t>Nutrition Diagnosis </a:t>
            </a:r>
            <a:endParaRPr lang="en-US" sz="4000" dirty="0"/>
          </a:p>
        </p:txBody>
      </p:sp>
      <p:sp>
        <p:nvSpPr>
          <p:cNvPr id="3" name="Content Placeholder 2">
            <a:extLst>
              <a:ext uri="{FF2B5EF4-FFF2-40B4-BE49-F238E27FC236}">
                <a16:creationId xmlns:a16="http://schemas.microsoft.com/office/drawing/2014/main" id="{8BF0E6A6-F796-4D2D-B3AA-4A3B099E5638}"/>
              </a:ext>
            </a:extLst>
          </p:cNvPr>
          <p:cNvSpPr>
            <a:spLocks noGrp="1"/>
          </p:cNvSpPr>
          <p:nvPr>
            <p:ph idx="1"/>
          </p:nvPr>
        </p:nvSpPr>
        <p:spPr>
          <a:xfrm>
            <a:off x="838200" y="2786520"/>
            <a:ext cx="10515600" cy="1603375"/>
          </a:xfrm>
        </p:spPr>
        <p:txBody>
          <a:bodyPr>
            <a:normAutofit/>
          </a:bodyPr>
          <a:lstStyle/>
          <a:p>
            <a:pPr marL="0" indent="0">
              <a:buNone/>
            </a:pPr>
            <a:r>
              <a:rPr lang="en-US" sz="2000" dirty="0">
                <a:solidFill>
                  <a:schemeClr val="bg1"/>
                </a:solidFill>
                <a:latin typeface="Arial" panose="020B0604020202020204" pitchFamily="34" charset="0"/>
                <a:cs typeface="Arial" panose="020B0604020202020204" pitchFamily="34" charset="0"/>
              </a:rPr>
              <a:t>Excessive energy intake </a:t>
            </a:r>
          </a:p>
          <a:p>
            <a:pPr marL="0" indent="0">
              <a:buNone/>
            </a:pPr>
            <a:r>
              <a:rPr lang="en-US" sz="2000" dirty="0">
                <a:solidFill>
                  <a:schemeClr val="bg1"/>
                </a:solidFill>
                <a:latin typeface="Arial" panose="020B0604020202020204" pitchFamily="34" charset="0"/>
                <a:cs typeface="Arial" panose="020B0604020202020204" pitchFamily="34" charset="0"/>
              </a:rPr>
              <a:t>Related to: dietary indiscretions, increased appetite 2/2 pregnancy</a:t>
            </a:r>
          </a:p>
          <a:p>
            <a:pPr marL="0" indent="0">
              <a:buNone/>
            </a:pPr>
            <a:r>
              <a:rPr lang="en-US" sz="2000" dirty="0">
                <a:solidFill>
                  <a:schemeClr val="bg1"/>
                </a:solidFill>
                <a:latin typeface="Arial" panose="020B0604020202020204" pitchFamily="34" charset="0"/>
                <a:cs typeface="Arial" panose="020B0604020202020204" pitchFamily="34" charset="0"/>
              </a:rPr>
              <a:t>As evidenced by: diet recall, BMI of 45</a:t>
            </a:r>
          </a:p>
        </p:txBody>
      </p:sp>
    </p:spTree>
    <p:extLst>
      <p:ext uri="{BB962C8B-B14F-4D97-AF65-F5344CB8AC3E}">
        <p14:creationId xmlns:p14="http://schemas.microsoft.com/office/powerpoint/2010/main" val="1319578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F5E9-507D-42F0-BEA9-CACF16A76D61}"/>
              </a:ext>
            </a:extLst>
          </p:cNvPr>
          <p:cNvSpPr>
            <a:spLocks noGrp="1"/>
          </p:cNvSpPr>
          <p:nvPr>
            <p:ph type="title"/>
          </p:nvPr>
        </p:nvSpPr>
        <p:spPr/>
        <p:txBody>
          <a:bodyPr>
            <a:normAutofit/>
          </a:bodyPr>
          <a:lstStyle/>
          <a:p>
            <a:r>
              <a:rPr lang="en-US" sz="4000" b="1" dirty="0">
                <a:solidFill>
                  <a:schemeClr val="bg1"/>
                </a:solidFill>
                <a:latin typeface="Arial" panose="020B0604020202020204" pitchFamily="34" charset="0"/>
                <a:cs typeface="Arial" panose="020B0604020202020204" pitchFamily="34" charset="0"/>
              </a:rPr>
              <a:t>Nutrition Intervention</a:t>
            </a:r>
            <a:endParaRPr lang="en-US" sz="4000" dirty="0"/>
          </a:p>
        </p:txBody>
      </p:sp>
      <p:sp>
        <p:nvSpPr>
          <p:cNvPr id="3" name="Content Placeholder 2">
            <a:extLst>
              <a:ext uri="{FF2B5EF4-FFF2-40B4-BE49-F238E27FC236}">
                <a16:creationId xmlns:a16="http://schemas.microsoft.com/office/drawing/2014/main" id="{F0D20FCB-FC36-4493-A040-A5FC1ED37AEC}"/>
              </a:ext>
            </a:extLst>
          </p:cNvPr>
          <p:cNvSpPr>
            <a:spLocks noGrp="1"/>
          </p:cNvSpPr>
          <p:nvPr>
            <p:ph idx="1"/>
          </p:nvPr>
        </p:nvSpPr>
        <p:spPr>
          <a:xfrm>
            <a:off x="838200" y="1825625"/>
            <a:ext cx="10515600" cy="3335312"/>
          </a:xfrm>
        </p:spPr>
        <p:txBody>
          <a:bodyPr>
            <a:normAutofit/>
          </a:bodyPr>
          <a:lstStyle/>
          <a:p>
            <a:r>
              <a:rPr lang="en-US" sz="2000" dirty="0">
                <a:solidFill>
                  <a:schemeClr val="bg1"/>
                </a:solidFill>
              </a:rPr>
              <a:t>Educated on carbohydrate counting and important of SMBG </a:t>
            </a:r>
          </a:p>
          <a:p>
            <a:endParaRPr lang="en-US" sz="2000" dirty="0">
              <a:solidFill>
                <a:schemeClr val="bg1"/>
              </a:solidFill>
            </a:endParaRPr>
          </a:p>
          <a:p>
            <a:r>
              <a:rPr lang="en-US" sz="2000" dirty="0">
                <a:solidFill>
                  <a:schemeClr val="bg1"/>
                </a:solidFill>
              </a:rPr>
              <a:t>Offered alternative cooking methods &amp; snack dietary options </a:t>
            </a:r>
          </a:p>
          <a:p>
            <a:pPr marL="0" indent="0">
              <a:buNone/>
            </a:pPr>
            <a:endParaRPr lang="en-US" sz="2000" dirty="0">
              <a:solidFill>
                <a:schemeClr val="bg1"/>
              </a:solidFill>
            </a:endParaRPr>
          </a:p>
          <a:p>
            <a:r>
              <a:rPr lang="en-US" sz="2000" dirty="0">
                <a:solidFill>
                  <a:schemeClr val="bg1"/>
                </a:solidFill>
              </a:rPr>
              <a:t>Coordinate with endocrine to provide CGM </a:t>
            </a:r>
          </a:p>
          <a:p>
            <a:endParaRPr lang="en-US" sz="2000" dirty="0">
              <a:solidFill>
                <a:schemeClr val="bg1"/>
              </a:solidFill>
            </a:endParaRPr>
          </a:p>
          <a:p>
            <a:r>
              <a:rPr lang="en-US" sz="2000" dirty="0">
                <a:solidFill>
                  <a:schemeClr val="bg1"/>
                </a:solidFill>
              </a:rPr>
              <a:t>Vit D supplementation </a:t>
            </a:r>
          </a:p>
        </p:txBody>
      </p:sp>
    </p:spTree>
    <p:extLst>
      <p:ext uri="{BB962C8B-B14F-4D97-AF65-F5344CB8AC3E}">
        <p14:creationId xmlns:p14="http://schemas.microsoft.com/office/powerpoint/2010/main" val="1186026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65CF-E154-4C92-BE06-E57CE8A55C7F}"/>
              </a:ext>
            </a:extLst>
          </p:cNvPr>
          <p:cNvSpPr>
            <a:spLocks noGrp="1"/>
          </p:cNvSpPr>
          <p:nvPr>
            <p:ph type="title"/>
          </p:nvPr>
        </p:nvSpPr>
        <p:spPr/>
        <p:txBody>
          <a:bodyPr>
            <a:normAutofit/>
          </a:bodyPr>
          <a:lstStyle/>
          <a:p>
            <a:r>
              <a:rPr lang="en-US" sz="4000" b="1" dirty="0">
                <a:solidFill>
                  <a:schemeClr val="bg1"/>
                </a:solidFill>
                <a:latin typeface="Arial" panose="020B0604020202020204" pitchFamily="34" charset="0"/>
                <a:cs typeface="Arial" panose="020B0604020202020204" pitchFamily="34" charset="0"/>
              </a:rPr>
              <a:t>Monitoring &amp; Evaluation </a:t>
            </a:r>
            <a:endParaRPr lang="en-US" sz="4000" dirty="0"/>
          </a:p>
        </p:txBody>
      </p:sp>
      <p:sp>
        <p:nvSpPr>
          <p:cNvPr id="3" name="Content Placeholder 2">
            <a:extLst>
              <a:ext uri="{FF2B5EF4-FFF2-40B4-BE49-F238E27FC236}">
                <a16:creationId xmlns:a16="http://schemas.microsoft.com/office/drawing/2014/main" id="{3ACB1954-E404-4C09-9B30-0205C1428D71}"/>
              </a:ext>
            </a:extLst>
          </p:cNvPr>
          <p:cNvSpPr>
            <a:spLocks noGrp="1"/>
          </p:cNvSpPr>
          <p:nvPr>
            <p:ph idx="1"/>
          </p:nvPr>
        </p:nvSpPr>
        <p:spPr>
          <a:xfrm>
            <a:off x="838200" y="1825625"/>
            <a:ext cx="10515600" cy="2922838"/>
          </a:xfrm>
        </p:spPr>
        <p:txBody>
          <a:bodyPr>
            <a:normAutofit/>
          </a:bodyPr>
          <a:lstStyle/>
          <a:p>
            <a:pPr marL="0" indent="0">
              <a:buNone/>
            </a:pPr>
            <a:r>
              <a:rPr lang="en-US" sz="2000" dirty="0">
                <a:solidFill>
                  <a:schemeClr val="bg1"/>
                </a:solidFill>
                <a:latin typeface="Arial" panose="020B0604020202020204" pitchFamily="34" charset="0"/>
                <a:cs typeface="Arial" panose="020B0604020202020204" pitchFamily="34" charset="0"/>
              </a:rPr>
              <a:t>1.      Weight</a:t>
            </a:r>
          </a:p>
          <a:p>
            <a:pPr marL="0" indent="0">
              <a:buNone/>
            </a:pPr>
            <a:r>
              <a:rPr lang="en-US" sz="2000" dirty="0">
                <a:solidFill>
                  <a:schemeClr val="bg1"/>
                </a:solidFill>
                <a:latin typeface="Arial" panose="020B0604020202020204" pitchFamily="34" charset="0"/>
                <a:cs typeface="Arial" panose="020B0604020202020204" pitchFamily="34" charset="0"/>
              </a:rPr>
              <a:t>Goal: Wt gain 11-20# throughout course of pregnancy. </a:t>
            </a:r>
          </a:p>
          <a:p>
            <a:pPr marL="0" indent="0">
              <a:buNone/>
            </a:pPr>
            <a:r>
              <a:rPr lang="en-US" sz="2000" dirty="0">
                <a:solidFill>
                  <a:schemeClr val="bg1"/>
                </a:solidFill>
                <a:latin typeface="Arial" panose="020B0604020202020204" pitchFamily="34" charset="0"/>
                <a:cs typeface="Arial" panose="020B0604020202020204" pitchFamily="34" charset="0"/>
              </a:rPr>
              <a:t>2.      Labs </a:t>
            </a:r>
          </a:p>
          <a:p>
            <a:pPr marL="0" indent="0">
              <a:buNone/>
            </a:pPr>
            <a:r>
              <a:rPr lang="en-US" sz="2000" dirty="0">
                <a:solidFill>
                  <a:schemeClr val="bg1"/>
                </a:solidFill>
                <a:latin typeface="Arial" panose="020B0604020202020204" pitchFamily="34" charset="0"/>
                <a:cs typeface="Arial" panose="020B0604020202020204" pitchFamily="34" charset="0"/>
              </a:rPr>
              <a:t>Goal: before meal glucose double digit, post prandial less than 140.</a:t>
            </a:r>
          </a:p>
        </p:txBody>
      </p:sp>
      <p:sp>
        <p:nvSpPr>
          <p:cNvPr id="4" name="TextBox 3">
            <a:extLst>
              <a:ext uri="{FF2B5EF4-FFF2-40B4-BE49-F238E27FC236}">
                <a16:creationId xmlns:a16="http://schemas.microsoft.com/office/drawing/2014/main" id="{2E169B5B-BD90-F64B-A824-76A9DD3D87DE}"/>
              </a:ext>
            </a:extLst>
          </p:cNvPr>
          <p:cNvSpPr txBox="1"/>
          <p:nvPr/>
        </p:nvSpPr>
        <p:spPr>
          <a:xfrm>
            <a:off x="838200" y="4148298"/>
            <a:ext cx="9464842" cy="1323439"/>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Follow-up </a:t>
            </a:r>
          </a:p>
          <a:p>
            <a:pPr marL="285750" indent="-285750">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NPH insulin provided</a:t>
            </a:r>
          </a:p>
          <a:p>
            <a:pPr marL="285750" indent="-285750">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CGM pain</a:t>
            </a:r>
          </a:p>
          <a:p>
            <a:pPr marL="285750" indent="-285750">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7x/day SMG</a:t>
            </a:r>
          </a:p>
        </p:txBody>
      </p:sp>
    </p:spTree>
    <p:extLst>
      <p:ext uri="{BB962C8B-B14F-4D97-AF65-F5344CB8AC3E}">
        <p14:creationId xmlns:p14="http://schemas.microsoft.com/office/powerpoint/2010/main" val="2102296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F30D-99BA-46C8-B34E-3573A370D276}"/>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41691D83-26FE-4B8A-A028-B51D799A89D1}"/>
              </a:ext>
            </a:extLst>
          </p:cNvPr>
          <p:cNvSpPr>
            <a:spLocks noGrp="1"/>
          </p:cNvSpPr>
          <p:nvPr>
            <p:ph idx="1"/>
          </p:nvPr>
        </p:nvSpPr>
        <p:spPr>
          <a:xfrm>
            <a:off x="838200" y="1825625"/>
            <a:ext cx="10515600" cy="2613371"/>
          </a:xfrm>
        </p:spPr>
        <p:txBody>
          <a:bodyPr>
            <a:noAutofit/>
          </a:bodyPr>
          <a:lstStyle/>
          <a:p>
            <a:pPr marL="342900" indent="-342900">
              <a:buFont typeface="+mj-lt"/>
              <a:buAutoNum type="arabicPeriod"/>
            </a:pPr>
            <a:r>
              <a:rPr lang="en-US" sz="1200" dirty="0">
                <a:solidFill>
                  <a:schemeClr val="bg1"/>
                </a:solidFill>
                <a:latin typeface="Arial" panose="020B0604020202020204" pitchFamily="34" charset="0"/>
                <a:cs typeface="Arial" panose="020B0604020202020204" pitchFamily="34" charset="0"/>
              </a:rPr>
              <a:t>Duarte-</a:t>
            </a:r>
            <a:r>
              <a:rPr lang="en-US" sz="1200" dirty="0" err="1">
                <a:solidFill>
                  <a:schemeClr val="bg1"/>
                </a:solidFill>
                <a:latin typeface="Arial" panose="020B0604020202020204" pitchFamily="34" charset="0"/>
                <a:cs typeface="Arial" panose="020B0604020202020204" pitchFamily="34" charset="0"/>
              </a:rPr>
              <a:t>Gardea</a:t>
            </a:r>
            <a:r>
              <a:rPr lang="en-US" sz="1200" dirty="0">
                <a:solidFill>
                  <a:schemeClr val="bg1"/>
                </a:solidFill>
                <a:latin typeface="Arial" panose="020B0604020202020204" pitchFamily="34" charset="0"/>
                <a:cs typeface="Arial" panose="020B0604020202020204" pitchFamily="34" charset="0"/>
              </a:rPr>
              <a:t> MO et al. J </a:t>
            </a:r>
            <a:r>
              <a:rPr lang="en-US" sz="1200" dirty="0" err="1">
                <a:solidFill>
                  <a:schemeClr val="bg1"/>
                </a:solidFill>
                <a:latin typeface="Arial" panose="020B0604020202020204" pitchFamily="34" charset="0"/>
                <a:cs typeface="Arial" panose="020B0604020202020204" pitchFamily="34" charset="0"/>
              </a:rPr>
              <a:t>Acad</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Nutr</a:t>
            </a:r>
            <a:r>
              <a:rPr lang="en-US" sz="1200" dirty="0">
                <a:solidFill>
                  <a:schemeClr val="bg1"/>
                </a:solidFill>
                <a:latin typeface="Arial" panose="020B0604020202020204" pitchFamily="34" charset="0"/>
                <a:cs typeface="Arial" panose="020B0604020202020204" pitchFamily="34" charset="0"/>
              </a:rPr>
              <a:t> Diet 2018;118:1719-1742.</a:t>
            </a:r>
          </a:p>
          <a:p>
            <a:pPr marL="342900" indent="-342900">
              <a:buFont typeface="+mj-lt"/>
              <a:buAutoNum type="arabicPeriod"/>
            </a:pPr>
            <a:r>
              <a:rPr lang="en-US" sz="1200" dirty="0">
                <a:solidFill>
                  <a:schemeClr val="bg1"/>
                </a:solidFill>
                <a:latin typeface="Arial" panose="020B0604020202020204" pitchFamily="34" charset="0"/>
                <a:cs typeface="Arial" panose="020B0604020202020204" pitchFamily="34" charset="0"/>
              </a:rPr>
              <a:t>Management of diabetes in pregnancy: Standards of medical care in diabetes--2019. Diabetes Care 2019;42(suppl 1):S165–S172; CDC. National Diabetes Statistics Report, 2017. </a:t>
            </a:r>
            <a:r>
              <a:rPr lang="en-US" sz="1200" dirty="0">
                <a:solidFill>
                  <a:schemeClr val="bg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https://www.cdc.gov/diabetes/data/statistics-report/index.html</a:t>
            </a:r>
            <a:endParaRPr lang="en-US" sz="1200" dirty="0">
              <a:solidFill>
                <a:schemeClr val="bg1"/>
              </a:solidFill>
              <a:latin typeface="Arial" panose="020B0604020202020204" pitchFamily="34" charset="0"/>
              <a:cs typeface="Arial" panose="020B0604020202020204" pitchFamily="34" charset="0"/>
            </a:endParaRPr>
          </a:p>
          <a:p>
            <a:pPr marL="342900" indent="-342900">
              <a:buFont typeface="+mj-lt"/>
              <a:buAutoNum type="arabicPeriod"/>
            </a:pPr>
            <a:r>
              <a:rPr lang="en-US" sz="1200" dirty="0">
                <a:solidFill>
                  <a:schemeClr val="bg1"/>
                </a:solidFill>
                <a:latin typeface="Arial" panose="020B0604020202020204" pitchFamily="34" charset="0"/>
                <a:cs typeface="Arial" panose="020B0604020202020204" pitchFamily="34" charset="0"/>
              </a:rPr>
              <a:t>Maria O. Duarte-</a:t>
            </a:r>
            <a:r>
              <a:rPr lang="en-US" sz="1200" dirty="0" err="1">
                <a:solidFill>
                  <a:schemeClr val="bg1"/>
                </a:solidFill>
                <a:latin typeface="Arial" panose="020B0604020202020204" pitchFamily="34" charset="0"/>
                <a:cs typeface="Arial" panose="020B0604020202020204" pitchFamily="34" charset="0"/>
              </a:rPr>
              <a:t>Gardea</a:t>
            </a:r>
            <a:r>
              <a:rPr lang="en-US" sz="1200" dirty="0">
                <a:solidFill>
                  <a:schemeClr val="bg1"/>
                </a:solidFill>
                <a:latin typeface="Arial" panose="020B0604020202020204" pitchFamily="34" charset="0"/>
                <a:cs typeface="Arial" panose="020B0604020202020204" pitchFamily="34" charset="0"/>
              </a:rPr>
              <a:t>, Diana M. Gonzales-Pacheco. Academy of Nutrition and Dietetics Gestational Diabetes Evidence-Based Nutrition </a:t>
            </a:r>
            <a:r>
              <a:rPr lang="en-US" sz="1200" dirty="0" err="1">
                <a:solidFill>
                  <a:schemeClr val="bg1"/>
                </a:solidFill>
                <a:latin typeface="Arial" panose="020B0604020202020204" pitchFamily="34" charset="0"/>
                <a:cs typeface="Arial" panose="020B0604020202020204" pitchFamily="34" charset="0"/>
              </a:rPr>
              <a:t>Pratice</a:t>
            </a:r>
            <a:r>
              <a:rPr lang="en-US" sz="1200" dirty="0">
                <a:solidFill>
                  <a:schemeClr val="bg1"/>
                </a:solidFill>
                <a:latin typeface="Arial" panose="020B0604020202020204" pitchFamily="34" charset="0"/>
                <a:cs typeface="Arial" panose="020B0604020202020204" pitchFamily="34" charset="0"/>
              </a:rPr>
              <a:t> Guideline. </a:t>
            </a:r>
            <a:r>
              <a:rPr lang="en-US" sz="1200" i="1" dirty="0">
                <a:solidFill>
                  <a:schemeClr val="bg1"/>
                </a:solidFill>
                <a:latin typeface="Arial" panose="020B0604020202020204" pitchFamily="34" charset="0"/>
                <a:cs typeface="Arial" panose="020B0604020202020204" pitchFamily="34" charset="0"/>
              </a:rPr>
              <a:t>Journal of The Academy of Nutrition and Dietetics</a:t>
            </a:r>
            <a:r>
              <a:rPr lang="en-US" sz="1200" dirty="0">
                <a:solidFill>
                  <a:schemeClr val="bg1"/>
                </a:solidFill>
                <a:latin typeface="Arial" panose="020B0604020202020204" pitchFamily="34" charset="0"/>
                <a:cs typeface="Arial" panose="020B0604020202020204" pitchFamily="34" charset="0"/>
              </a:rPr>
              <a:t>.</a:t>
            </a:r>
          </a:p>
          <a:p>
            <a:pPr marL="342900" indent="-342900">
              <a:buFont typeface="+mj-lt"/>
              <a:buAutoNum type="arabicPeriod"/>
            </a:pPr>
            <a:r>
              <a:rPr lang="en-US" sz="1200" dirty="0">
                <a:solidFill>
                  <a:schemeClr val="bg1"/>
                </a:solidFill>
                <a:latin typeface="Arial" panose="020B0604020202020204" pitchFamily="34" charset="0"/>
                <a:cs typeface="Arial" panose="020B0604020202020204" pitchFamily="34" charset="0"/>
              </a:rPr>
              <a:t>Nielsen GL, </a:t>
            </a:r>
            <a:r>
              <a:rPr lang="en-US" sz="1200" dirty="0" err="1">
                <a:solidFill>
                  <a:schemeClr val="bg1"/>
                </a:solidFill>
                <a:latin typeface="Arial" panose="020B0604020202020204" pitchFamily="34" charset="0"/>
                <a:cs typeface="Arial" panose="020B0604020202020204" pitchFamily="34" charset="0"/>
              </a:rPr>
              <a:t>Møller</a:t>
            </a:r>
            <a:r>
              <a:rPr lang="en-US" sz="1200" dirty="0">
                <a:solidFill>
                  <a:schemeClr val="bg1"/>
                </a:solidFill>
                <a:latin typeface="Arial" panose="020B0604020202020204" pitchFamily="34" charset="0"/>
                <a:cs typeface="Arial" panose="020B0604020202020204" pitchFamily="34" charset="0"/>
              </a:rPr>
              <a:t> M, </a:t>
            </a:r>
            <a:r>
              <a:rPr lang="en-US" sz="1200" dirty="0" err="1">
                <a:solidFill>
                  <a:schemeClr val="bg1"/>
                </a:solidFill>
                <a:latin typeface="Arial" panose="020B0604020202020204" pitchFamily="34" charset="0"/>
                <a:cs typeface="Arial" panose="020B0604020202020204" pitchFamily="34" charset="0"/>
              </a:rPr>
              <a:t>Sørensen</a:t>
            </a:r>
            <a:r>
              <a:rPr lang="en-US" sz="1200" dirty="0">
                <a:solidFill>
                  <a:schemeClr val="bg1"/>
                </a:solidFill>
                <a:latin typeface="Arial" panose="020B0604020202020204" pitchFamily="34" charset="0"/>
                <a:cs typeface="Arial" panose="020B0604020202020204" pitchFamily="34" charset="0"/>
              </a:rPr>
              <a:t> HT. HbA1c in early diabetic pregnancy and pregnancy outcomes: a Danish population-based cohort study of 573 pregnancies in women with type 1 diabetes. Diabetes Care 2006;29:2612–2616</a:t>
            </a:r>
          </a:p>
          <a:p>
            <a:pPr marL="342900" indent="-342900">
              <a:buFont typeface="+mj-lt"/>
              <a:buAutoNum type="arabicPeriod"/>
            </a:pPr>
            <a:r>
              <a:rPr lang="en-US" sz="1200" dirty="0">
                <a:solidFill>
                  <a:schemeClr val="bg1"/>
                </a:solidFill>
                <a:latin typeface="Arial" panose="020B0604020202020204" pitchFamily="34" charset="0"/>
                <a:cs typeface="Arial" panose="020B0604020202020204" pitchFamily="34" charset="0"/>
              </a:rPr>
              <a:t>Maria O. Duarte-</a:t>
            </a:r>
            <a:r>
              <a:rPr lang="en-US" sz="1200" dirty="0" err="1">
                <a:solidFill>
                  <a:schemeClr val="bg1"/>
                </a:solidFill>
                <a:latin typeface="Arial" panose="020B0604020202020204" pitchFamily="34" charset="0"/>
                <a:cs typeface="Arial" panose="020B0604020202020204" pitchFamily="34" charset="0"/>
              </a:rPr>
              <a:t>Gardea</a:t>
            </a:r>
            <a:r>
              <a:rPr lang="en-US" sz="1200" dirty="0">
                <a:solidFill>
                  <a:schemeClr val="bg1"/>
                </a:solidFill>
                <a:latin typeface="Arial" panose="020B0604020202020204" pitchFamily="34" charset="0"/>
                <a:cs typeface="Arial" panose="020B0604020202020204" pitchFamily="34" charset="0"/>
              </a:rPr>
              <a:t>, Diana M. Gonzales-Pacheco. Academy of Nutrition and Dietetics Gestational Diabetes Evidence-Based Nutrition </a:t>
            </a:r>
            <a:r>
              <a:rPr lang="en-US" sz="1200" dirty="0" err="1">
                <a:solidFill>
                  <a:schemeClr val="bg1"/>
                </a:solidFill>
                <a:latin typeface="Arial" panose="020B0604020202020204" pitchFamily="34" charset="0"/>
                <a:cs typeface="Arial" panose="020B0604020202020204" pitchFamily="34" charset="0"/>
              </a:rPr>
              <a:t>Pratice</a:t>
            </a:r>
            <a:r>
              <a:rPr lang="en-US" sz="1200" dirty="0">
                <a:solidFill>
                  <a:schemeClr val="bg1"/>
                </a:solidFill>
                <a:latin typeface="Arial" panose="020B0604020202020204" pitchFamily="34" charset="0"/>
                <a:cs typeface="Arial" panose="020B0604020202020204" pitchFamily="34" charset="0"/>
              </a:rPr>
              <a:t> Guideline. </a:t>
            </a:r>
            <a:r>
              <a:rPr lang="en-US" sz="1200" i="1" dirty="0">
                <a:solidFill>
                  <a:schemeClr val="bg1"/>
                </a:solidFill>
                <a:latin typeface="Arial" panose="020B0604020202020204" pitchFamily="34" charset="0"/>
                <a:cs typeface="Arial" panose="020B0604020202020204" pitchFamily="34" charset="0"/>
              </a:rPr>
              <a:t>Journal of The Academy of Nutrition and Dietetics</a:t>
            </a:r>
            <a:r>
              <a:rPr lang="en-US" sz="1200" dirty="0">
                <a:solidFill>
                  <a:schemeClr val="bg1"/>
                </a:solidFill>
                <a:latin typeface="Arial" panose="020B0604020202020204" pitchFamily="34" charset="0"/>
                <a:cs typeface="Arial" panose="020B0604020202020204" pitchFamily="34" charset="0"/>
              </a:rPr>
              <a:t>.</a:t>
            </a:r>
          </a:p>
          <a:p>
            <a:pPr marL="342900" indent="-342900">
              <a:buFont typeface="+mj-lt"/>
              <a:buAutoNum type="arabicPeriod"/>
            </a:pPr>
            <a:endParaRPr lang="en-US" sz="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746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009F-B887-4075-8975-29FBB1F3A1E2}"/>
              </a:ext>
            </a:extLst>
          </p:cNvPr>
          <p:cNvSpPr>
            <a:spLocks noGrp="1"/>
          </p:cNvSpPr>
          <p:nvPr>
            <p:ph type="title"/>
          </p:nvPr>
        </p:nvSpPr>
        <p:spPr>
          <a:xfrm>
            <a:off x="673100" y="170655"/>
            <a:ext cx="10515600" cy="1325563"/>
          </a:xfrm>
        </p:spPr>
        <p:txBody>
          <a:bodyPr/>
          <a:lstStyle/>
          <a:p>
            <a:r>
              <a:rPr lang="en-US" b="1" dirty="0">
                <a:solidFill>
                  <a:schemeClr val="bg1"/>
                </a:solidFill>
                <a:latin typeface="Arial" panose="020B0604020202020204" pitchFamily="34" charset="0"/>
                <a:cs typeface="Arial" panose="020B0604020202020204" pitchFamily="34" charset="0"/>
              </a:rPr>
              <a:t>Nutrition </a:t>
            </a:r>
            <a:r>
              <a:rPr lang="en-US" sz="4000" b="1" dirty="0">
                <a:solidFill>
                  <a:schemeClr val="bg1"/>
                </a:solidFill>
                <a:latin typeface="Arial" panose="020B0604020202020204" pitchFamily="34" charset="0"/>
                <a:cs typeface="Arial" panose="020B0604020202020204" pitchFamily="34" charset="0"/>
              </a:rPr>
              <a:t>Assessment</a:t>
            </a:r>
            <a:r>
              <a:rPr lang="en-US" b="1" dirty="0">
                <a:solidFill>
                  <a:schemeClr val="bg1"/>
                </a:solidFill>
                <a:latin typeface="Arial" panose="020B0604020202020204" pitchFamily="34" charset="0"/>
                <a:cs typeface="Arial" panose="020B0604020202020204" pitchFamily="34" charset="0"/>
              </a:rPr>
              <a:t> </a:t>
            </a:r>
          </a:p>
        </p:txBody>
      </p:sp>
      <p:sp>
        <p:nvSpPr>
          <p:cNvPr id="4" name="Content Placeholder 2">
            <a:extLst>
              <a:ext uri="{FF2B5EF4-FFF2-40B4-BE49-F238E27FC236}">
                <a16:creationId xmlns:a16="http://schemas.microsoft.com/office/drawing/2014/main" id="{CF8CE220-B3E9-4749-908D-AC7AA36D99ED}"/>
              </a:ext>
            </a:extLst>
          </p:cNvPr>
          <p:cNvSpPr txBox="1">
            <a:spLocks/>
          </p:cNvSpPr>
          <p:nvPr/>
        </p:nvSpPr>
        <p:spPr>
          <a:xfrm>
            <a:off x="6333309"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687CA334-F586-4444-BC1A-96A499496D31}"/>
              </a:ext>
            </a:extLst>
          </p:cNvPr>
          <p:cNvSpPr txBox="1">
            <a:spLocks/>
          </p:cNvSpPr>
          <p:nvPr/>
        </p:nvSpPr>
        <p:spPr>
          <a:xfrm>
            <a:off x="684715" y="1825625"/>
            <a:ext cx="11297188"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FFFF00"/>
                </a:solidFill>
                <a:latin typeface="Arial" panose="020B0604020202020204" pitchFamily="34" charset="0"/>
                <a:cs typeface="Arial" panose="020B0604020202020204" pitchFamily="34" charset="0"/>
              </a:rPr>
              <a:t>Anthropometrics:</a:t>
            </a:r>
          </a:p>
          <a:p>
            <a:pPr lvl="1"/>
            <a:r>
              <a:rPr lang="en-US" sz="2000" dirty="0">
                <a:solidFill>
                  <a:schemeClr val="bg1"/>
                </a:solidFill>
                <a:latin typeface="Arial" panose="020B0604020202020204" pitchFamily="34" charset="0"/>
                <a:cs typeface="Arial" panose="020B0604020202020204" pitchFamily="34" charset="0"/>
              </a:rPr>
              <a:t>Age/Ethnicity: 38 </a:t>
            </a:r>
            <a:r>
              <a:rPr lang="en-US" sz="2000" dirty="0" err="1">
                <a:solidFill>
                  <a:schemeClr val="bg1"/>
                </a:solidFill>
                <a:latin typeface="Arial" panose="020B0604020202020204" pitchFamily="34" charset="0"/>
                <a:cs typeface="Arial" panose="020B0604020202020204" pitchFamily="34" charset="0"/>
              </a:rPr>
              <a:t>yo</a:t>
            </a:r>
            <a:r>
              <a:rPr lang="en-US" sz="2000" dirty="0">
                <a:solidFill>
                  <a:schemeClr val="bg1"/>
                </a:solidFill>
                <a:latin typeface="Arial" panose="020B0604020202020204" pitchFamily="34" charset="0"/>
                <a:cs typeface="Arial" panose="020B0604020202020204" pitchFamily="34" charset="0"/>
              </a:rPr>
              <a:t> AAF</a:t>
            </a:r>
          </a:p>
          <a:p>
            <a:pPr lvl="1"/>
            <a:r>
              <a:rPr lang="en-US" sz="2000" dirty="0">
                <a:solidFill>
                  <a:schemeClr val="bg1"/>
                </a:solidFill>
                <a:latin typeface="Arial" panose="020B0604020202020204" pitchFamily="34" charset="0"/>
                <a:cs typeface="Arial" panose="020B0604020202020204" pitchFamily="34" charset="0"/>
              </a:rPr>
              <a:t>Height: 5’5</a:t>
            </a:r>
          </a:p>
          <a:p>
            <a:pPr lvl="1"/>
            <a:r>
              <a:rPr lang="en-US" sz="2000" dirty="0">
                <a:solidFill>
                  <a:schemeClr val="bg1"/>
                </a:solidFill>
                <a:latin typeface="Arial" panose="020B0604020202020204" pitchFamily="34" charset="0"/>
                <a:cs typeface="Arial" panose="020B0604020202020204" pitchFamily="34" charset="0"/>
              </a:rPr>
              <a:t>Weight: 270 </a:t>
            </a:r>
            <a:r>
              <a:rPr lang="en-US" sz="2000" dirty="0" err="1">
                <a:solidFill>
                  <a:schemeClr val="bg1"/>
                </a:solidFill>
                <a:latin typeface="Arial" panose="020B0604020202020204" pitchFamily="34" charset="0"/>
                <a:cs typeface="Arial" panose="020B0604020202020204" pitchFamily="34" charset="0"/>
              </a:rPr>
              <a:t>lb</a:t>
            </a:r>
            <a:endParaRPr lang="en-US" sz="2000" dirty="0">
              <a:solidFill>
                <a:schemeClr val="bg1"/>
              </a:solidFill>
              <a:latin typeface="Arial" panose="020B0604020202020204" pitchFamily="34" charset="0"/>
              <a:cs typeface="Arial" panose="020B0604020202020204" pitchFamily="34" charset="0"/>
            </a:endParaRPr>
          </a:p>
          <a:p>
            <a:pPr lvl="1"/>
            <a:r>
              <a:rPr lang="en-US" sz="2000" dirty="0">
                <a:solidFill>
                  <a:schemeClr val="bg1"/>
                </a:solidFill>
                <a:latin typeface="Arial" panose="020B0604020202020204" pitchFamily="34" charset="0"/>
                <a:cs typeface="Arial" panose="020B0604020202020204" pitchFamily="34" charset="0"/>
              </a:rPr>
              <a:t>BMI: 43.7 </a:t>
            </a:r>
          </a:p>
          <a:p>
            <a:pPr lvl="1"/>
            <a:r>
              <a:rPr lang="en-US" sz="2000" dirty="0">
                <a:solidFill>
                  <a:schemeClr val="bg1"/>
                </a:solidFill>
                <a:latin typeface="Arial" panose="020B0604020202020204" pitchFamily="34" charset="0"/>
                <a:cs typeface="Arial" panose="020B0604020202020204" pitchFamily="34" charset="0"/>
              </a:rPr>
              <a:t>Target BW adj for Obesity: 161 </a:t>
            </a:r>
            <a:r>
              <a:rPr lang="en-US" sz="2000" dirty="0" err="1">
                <a:solidFill>
                  <a:schemeClr val="bg1"/>
                </a:solidFill>
                <a:latin typeface="Arial" panose="020B0604020202020204" pitchFamily="34" charset="0"/>
                <a:cs typeface="Arial" panose="020B0604020202020204" pitchFamily="34" charset="0"/>
              </a:rPr>
              <a:t>lb</a:t>
            </a:r>
            <a:endParaRPr lang="en-US" sz="2000" dirty="0">
              <a:solidFill>
                <a:schemeClr val="bg1"/>
              </a:solidFill>
              <a:latin typeface="Arial" panose="020B0604020202020204" pitchFamily="34" charset="0"/>
              <a:cs typeface="Arial" panose="020B0604020202020204" pitchFamily="34" charset="0"/>
            </a:endParaRPr>
          </a:p>
          <a:p>
            <a:pPr marL="0" indent="0">
              <a:buNone/>
            </a:pPr>
            <a:r>
              <a:rPr lang="en-US" sz="2000" dirty="0">
                <a:solidFill>
                  <a:srgbClr val="FFFF00"/>
                </a:solidFill>
                <a:latin typeface="Arial" panose="020B0604020202020204" pitchFamily="34" charset="0"/>
                <a:cs typeface="Arial" panose="020B0604020202020204" pitchFamily="34" charset="0"/>
              </a:rPr>
              <a:t>Gestational Diabetes Hx:</a:t>
            </a:r>
          </a:p>
          <a:p>
            <a:pPr lvl="1"/>
            <a:r>
              <a:rPr lang="en-US" sz="2000" dirty="0">
                <a:solidFill>
                  <a:schemeClr val="bg1"/>
                </a:solidFill>
                <a:latin typeface="Arial" panose="020B0604020202020204" pitchFamily="34" charset="0"/>
                <a:cs typeface="Arial" panose="020B0604020202020204" pitchFamily="34" charset="0"/>
              </a:rPr>
              <a:t>Pregnancy #1 2005 miscarriage at 9 weeks </a:t>
            </a:r>
          </a:p>
          <a:p>
            <a:pPr lvl="1"/>
            <a:r>
              <a:rPr lang="en-US" sz="2000" dirty="0">
                <a:solidFill>
                  <a:schemeClr val="bg1"/>
                </a:solidFill>
                <a:latin typeface="Arial" panose="020B0604020202020204" pitchFamily="34" charset="0"/>
                <a:cs typeface="Arial" panose="020B0604020202020204" pitchFamily="34" charset="0"/>
              </a:rPr>
              <a:t>Pregnancy #2 2016 GDM with return to normal following delivery </a:t>
            </a:r>
          </a:p>
          <a:p>
            <a:pPr lvl="1"/>
            <a:r>
              <a:rPr lang="en-US" sz="2000" dirty="0">
                <a:solidFill>
                  <a:schemeClr val="bg1"/>
                </a:solidFill>
                <a:latin typeface="Arial" panose="020B0604020202020204" pitchFamily="34" charset="0"/>
                <a:cs typeface="Arial" panose="020B0604020202020204" pitchFamily="34" charset="0"/>
              </a:rPr>
              <a:t>Pregnancy #3 2017 GDM, dx with T2DM after delivery </a:t>
            </a:r>
          </a:p>
          <a:p>
            <a:pPr lvl="1"/>
            <a:r>
              <a:rPr lang="en-US" sz="2000" dirty="0">
                <a:solidFill>
                  <a:schemeClr val="bg1"/>
                </a:solidFill>
                <a:latin typeface="Arial" panose="020B0604020202020204" pitchFamily="34" charset="0"/>
                <a:cs typeface="Arial" panose="020B0604020202020204" pitchFamily="34" charset="0"/>
              </a:rPr>
              <a:t>Pregnancy #4 2020 currently 7 weeks gestation</a:t>
            </a:r>
          </a:p>
        </p:txBody>
      </p:sp>
    </p:spTree>
    <p:extLst>
      <p:ext uri="{BB962C8B-B14F-4D97-AF65-F5344CB8AC3E}">
        <p14:creationId xmlns:p14="http://schemas.microsoft.com/office/powerpoint/2010/main" val="2710307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51E71-EB87-460A-9421-FEE7E6B4472C}"/>
              </a:ext>
            </a:extLst>
          </p:cNvPr>
          <p:cNvSpPr>
            <a:spLocks noGrp="1"/>
          </p:cNvSpPr>
          <p:nvPr>
            <p:ph type="title"/>
          </p:nvPr>
        </p:nvSpPr>
        <p:spPr>
          <a:xfrm>
            <a:off x="223346" y="135838"/>
            <a:ext cx="10515600" cy="1325563"/>
          </a:xfrm>
        </p:spPr>
        <p:txBody>
          <a:bodyPr>
            <a:normAutofit/>
          </a:bodyPr>
          <a:lstStyle/>
          <a:p>
            <a:r>
              <a:rPr lang="en-US" sz="4000" b="1" dirty="0">
                <a:solidFill>
                  <a:schemeClr val="bg1"/>
                </a:solidFill>
                <a:latin typeface="Arial" panose="020B0604020202020204" pitchFamily="34" charset="0"/>
                <a:cs typeface="Arial" panose="020B0604020202020204" pitchFamily="34" charset="0"/>
              </a:rPr>
              <a:t>Nutrition Assessment (cont.)</a:t>
            </a:r>
            <a:endParaRPr lang="en-US" sz="4000" dirty="0"/>
          </a:p>
        </p:txBody>
      </p:sp>
      <p:sp>
        <p:nvSpPr>
          <p:cNvPr id="4" name="Content Placeholder 2">
            <a:extLst>
              <a:ext uri="{FF2B5EF4-FFF2-40B4-BE49-F238E27FC236}">
                <a16:creationId xmlns:a16="http://schemas.microsoft.com/office/drawing/2014/main" id="{C350AC75-4071-4875-BCCC-2A5F7253D7DE}"/>
              </a:ext>
            </a:extLst>
          </p:cNvPr>
          <p:cNvSpPr>
            <a:spLocks noGrp="1"/>
          </p:cNvSpPr>
          <p:nvPr>
            <p:ph idx="1"/>
          </p:nvPr>
        </p:nvSpPr>
        <p:spPr>
          <a:xfrm>
            <a:off x="496815" y="1879094"/>
            <a:ext cx="4027888" cy="1033271"/>
          </a:xfrm>
        </p:spPr>
        <p:txBody>
          <a:bodyPr>
            <a:noAutofit/>
          </a:bodyPr>
          <a:lstStyle/>
          <a:p>
            <a:pPr marL="0" indent="0">
              <a:buNone/>
            </a:pPr>
            <a:r>
              <a:rPr lang="en-US" sz="2000" b="1" dirty="0">
                <a:solidFill>
                  <a:srgbClr val="FFFF00"/>
                </a:solidFill>
                <a:latin typeface="Arial" panose="020B0604020202020204" pitchFamily="34" charset="0"/>
                <a:cs typeface="Arial" panose="020B0604020202020204" pitchFamily="34" charset="0"/>
              </a:rPr>
              <a:t>Weight history:</a:t>
            </a:r>
          </a:p>
          <a:p>
            <a:r>
              <a:rPr lang="en-US" sz="2000" dirty="0">
                <a:solidFill>
                  <a:schemeClr val="bg1"/>
                </a:solidFill>
                <a:latin typeface="Arial" panose="020B0604020202020204" pitchFamily="34" charset="0"/>
                <a:cs typeface="Arial" panose="020B0604020202020204" pitchFamily="34" charset="0"/>
              </a:rPr>
              <a:t> Consistent 270-275 </a:t>
            </a:r>
            <a:r>
              <a:rPr lang="en-US" sz="2000" dirty="0" err="1">
                <a:solidFill>
                  <a:schemeClr val="bg1"/>
                </a:solidFill>
                <a:latin typeface="Arial" panose="020B0604020202020204" pitchFamily="34" charset="0"/>
                <a:cs typeface="Arial" panose="020B0604020202020204" pitchFamily="34" charset="0"/>
              </a:rPr>
              <a:t>lbs</a:t>
            </a:r>
            <a:r>
              <a:rPr lang="en-US" sz="2000" dirty="0">
                <a:solidFill>
                  <a:schemeClr val="bg1"/>
                </a:solidFill>
                <a:latin typeface="Arial" panose="020B0604020202020204" pitchFamily="34" charset="0"/>
                <a:cs typeface="Arial" panose="020B0604020202020204" pitchFamily="34" charset="0"/>
              </a:rPr>
              <a:t> past ~1 year</a:t>
            </a:r>
          </a:p>
          <a:p>
            <a:endParaRPr lang="en-US" sz="2000" dirty="0">
              <a:solidFill>
                <a:schemeClr val="bg1"/>
              </a:solidFill>
              <a:latin typeface="Arial" panose="020B0604020202020204" pitchFamily="34" charset="0"/>
              <a:cs typeface="Arial" panose="020B0604020202020204" pitchFamily="34" charset="0"/>
            </a:endParaRPr>
          </a:p>
          <a:p>
            <a:pPr lvl="1"/>
            <a:endParaRPr lang="en-US" sz="2000" dirty="0">
              <a:solidFill>
                <a:schemeClr val="bg1"/>
              </a:solidFill>
              <a:latin typeface="Arial" panose="020B0604020202020204" pitchFamily="34" charset="0"/>
              <a:cs typeface="Arial" panose="020B0604020202020204" pitchFamily="34" charset="0"/>
            </a:endParaRPr>
          </a:p>
          <a:p>
            <a:pPr lvl="1"/>
            <a:endParaRPr lang="en-US" sz="2000" dirty="0">
              <a:solidFill>
                <a:schemeClr val="bg1"/>
              </a:solidFill>
              <a:latin typeface="Arial" panose="020B0604020202020204" pitchFamily="34" charset="0"/>
              <a:cs typeface="Arial" panose="020B0604020202020204" pitchFamily="34" charset="0"/>
            </a:endParaRPr>
          </a:p>
          <a:p>
            <a:pPr lvl="1"/>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endParaRPr lang="en-US" sz="2000" dirty="0"/>
          </a:p>
        </p:txBody>
      </p:sp>
      <p:pic>
        <p:nvPicPr>
          <p:cNvPr id="5" name="Picture 4">
            <a:extLst>
              <a:ext uri="{FF2B5EF4-FFF2-40B4-BE49-F238E27FC236}">
                <a16:creationId xmlns:a16="http://schemas.microsoft.com/office/drawing/2014/main" id="{04184916-C48A-44EC-AEB7-9FAA6BE8B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598" y="1449409"/>
            <a:ext cx="7111056" cy="2925912"/>
          </a:xfrm>
          <a:prstGeom prst="rect">
            <a:avLst/>
          </a:prstGeom>
        </p:spPr>
      </p:pic>
      <p:sp>
        <p:nvSpPr>
          <p:cNvPr id="6" name="Content Placeholder 2">
            <a:extLst>
              <a:ext uri="{FF2B5EF4-FFF2-40B4-BE49-F238E27FC236}">
                <a16:creationId xmlns:a16="http://schemas.microsoft.com/office/drawing/2014/main" id="{FE050C9A-80EA-490E-81A2-37E89AADE43F}"/>
              </a:ext>
            </a:extLst>
          </p:cNvPr>
          <p:cNvSpPr txBox="1">
            <a:spLocks/>
          </p:cNvSpPr>
          <p:nvPr/>
        </p:nvSpPr>
        <p:spPr>
          <a:xfrm>
            <a:off x="0" y="3747751"/>
            <a:ext cx="4301357" cy="24607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FFFF00"/>
                </a:solidFill>
                <a:latin typeface="Arial" panose="020B0604020202020204" pitchFamily="34" charset="0"/>
                <a:cs typeface="Arial" panose="020B0604020202020204" pitchFamily="34" charset="0"/>
              </a:rPr>
              <a:t>      </a:t>
            </a:r>
            <a:r>
              <a:rPr lang="en-US" sz="2000" b="1" dirty="0">
                <a:solidFill>
                  <a:srgbClr val="FFFF00"/>
                </a:solidFill>
                <a:latin typeface="Arial" panose="020B0604020202020204" pitchFamily="34" charset="0"/>
                <a:cs typeface="Arial" panose="020B0604020202020204" pitchFamily="34" charset="0"/>
              </a:rPr>
              <a:t>Labs:</a:t>
            </a:r>
          </a:p>
          <a:p>
            <a:pPr lvl="1"/>
            <a:r>
              <a:rPr lang="en-US" sz="2000" dirty="0">
                <a:solidFill>
                  <a:schemeClr val="bg1"/>
                </a:solidFill>
                <a:latin typeface="Arial" panose="020B0604020202020204" pitchFamily="34" charset="0"/>
                <a:cs typeface="Arial" panose="020B0604020202020204" pitchFamily="34" charset="0"/>
              </a:rPr>
              <a:t>HA1C</a:t>
            </a:r>
          </a:p>
          <a:p>
            <a:pPr lvl="2"/>
            <a:r>
              <a:rPr lang="en-US" dirty="0">
                <a:solidFill>
                  <a:schemeClr val="bg1"/>
                </a:solidFill>
                <a:latin typeface="Arial" panose="020B0604020202020204" pitchFamily="34" charset="0"/>
                <a:cs typeface="Arial" panose="020B0604020202020204" pitchFamily="34" charset="0"/>
              </a:rPr>
              <a:t>7.6 (2/27/19) </a:t>
            </a:r>
            <a:r>
              <a:rPr lang="en-US" dirty="0">
                <a:solidFill>
                  <a:schemeClr val="bg1"/>
                </a:solidFill>
                <a:latin typeface="Arial" panose="020B0604020202020204" pitchFamily="34" charset="0"/>
                <a:cs typeface="Arial" panose="020B0604020202020204" pitchFamily="34" charset="0"/>
                <a:sym typeface="Wingdings" panose="05000000000000000000" pitchFamily="2" charset="2"/>
              </a:rPr>
              <a:t> 6.5 (10/2/19)  6.2 (1/3/20)</a:t>
            </a:r>
            <a:endParaRPr lang="en-US" dirty="0">
              <a:solidFill>
                <a:schemeClr val="bg1"/>
              </a:solidFill>
              <a:latin typeface="Arial" panose="020B0604020202020204" pitchFamily="34" charset="0"/>
              <a:cs typeface="Arial" panose="020B0604020202020204" pitchFamily="34" charset="0"/>
            </a:endParaRPr>
          </a:p>
          <a:p>
            <a:pPr lvl="1"/>
            <a:r>
              <a:rPr lang="en-US" sz="2000" dirty="0">
                <a:solidFill>
                  <a:schemeClr val="bg1"/>
                </a:solidFill>
                <a:latin typeface="Arial" panose="020B0604020202020204" pitchFamily="34" charset="0"/>
                <a:cs typeface="Arial" panose="020B0604020202020204" pitchFamily="34" charset="0"/>
              </a:rPr>
              <a:t>Low Vit D</a:t>
            </a:r>
          </a:p>
          <a:p>
            <a:pPr lvl="1"/>
            <a:endParaRPr lang="en-US" sz="2000" dirty="0">
              <a:solidFill>
                <a:schemeClr val="bg1"/>
              </a:solidFill>
              <a:latin typeface="Arial" panose="020B0604020202020204" pitchFamily="34" charset="0"/>
              <a:cs typeface="Arial" panose="020B0604020202020204" pitchFamily="34" charset="0"/>
            </a:endParaRPr>
          </a:p>
          <a:p>
            <a:pPr lvl="1"/>
            <a:endParaRPr lang="en-US" sz="2000" dirty="0">
              <a:solidFill>
                <a:schemeClr val="bg1"/>
              </a:solidFill>
              <a:latin typeface="Arial" panose="020B0604020202020204" pitchFamily="34" charset="0"/>
              <a:cs typeface="Arial" panose="020B0604020202020204" pitchFamily="34" charset="0"/>
            </a:endParaRPr>
          </a:p>
          <a:p>
            <a:pPr lvl="1"/>
            <a:endParaRPr lang="en-US" sz="2000" dirty="0">
              <a:solidFill>
                <a:schemeClr val="bg1"/>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2000" dirty="0">
              <a:solidFill>
                <a:schemeClr val="bg1"/>
              </a:solidFill>
              <a:latin typeface="Arial" panose="020B0604020202020204" pitchFamily="34" charset="0"/>
              <a:cs typeface="Arial" panose="020B0604020202020204" pitchFamily="34" charset="0"/>
            </a:endParaRPr>
          </a:p>
          <a:p>
            <a:endParaRPr lang="en-US" sz="2000" dirty="0"/>
          </a:p>
        </p:txBody>
      </p:sp>
    </p:spTree>
    <p:extLst>
      <p:ext uri="{BB962C8B-B14F-4D97-AF65-F5344CB8AC3E}">
        <p14:creationId xmlns:p14="http://schemas.microsoft.com/office/powerpoint/2010/main" val="362435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1424CB8-78EE-6C4C-94B4-C10062EC53B2}"/>
              </a:ext>
            </a:extLst>
          </p:cNvPr>
          <p:cNvSpPr txBox="1">
            <a:spLocks/>
          </p:cNvSpPr>
          <p:nvPr/>
        </p:nvSpPr>
        <p:spPr>
          <a:xfrm>
            <a:off x="507125" y="1591838"/>
            <a:ext cx="5804541" cy="24607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latin typeface="Arial" panose="020B0604020202020204" pitchFamily="34" charset="0"/>
                <a:cs typeface="Arial" panose="020B0604020202020204" pitchFamily="34" charset="0"/>
              </a:rPr>
              <a:t>Diet Recall: </a:t>
            </a:r>
          </a:p>
          <a:p>
            <a:endParaRPr lang="en-US" dirty="0">
              <a:solidFill>
                <a:schemeClr val="bg1"/>
              </a:solidFill>
              <a:latin typeface="Arial" panose="020B0604020202020204" pitchFamily="34" charset="0"/>
              <a:cs typeface="Arial" panose="020B0604020202020204" pitchFamily="34" charset="0"/>
            </a:endParaRPr>
          </a:p>
          <a:p>
            <a:pPr lvl="1"/>
            <a:endParaRPr lang="en-US" dirty="0">
              <a:solidFill>
                <a:schemeClr val="bg1"/>
              </a:solidFill>
              <a:latin typeface="Arial" panose="020B0604020202020204" pitchFamily="34" charset="0"/>
              <a:cs typeface="Arial" panose="020B0604020202020204" pitchFamily="34" charset="0"/>
            </a:endParaRPr>
          </a:p>
          <a:p>
            <a:pPr lvl="1"/>
            <a:endParaRPr lang="en-US" dirty="0">
              <a:solidFill>
                <a:schemeClr val="bg1"/>
              </a:solidFill>
              <a:latin typeface="Arial" panose="020B0604020202020204" pitchFamily="34" charset="0"/>
              <a:cs typeface="Arial" panose="020B0604020202020204" pitchFamily="34" charset="0"/>
            </a:endParaRPr>
          </a:p>
          <a:p>
            <a:pPr lvl="1"/>
            <a:endParaRPr lang="en-US" dirty="0">
              <a:solidFill>
                <a:schemeClr val="bg1"/>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solidFill>
                <a:schemeClr val="bg1"/>
              </a:solidFill>
              <a:latin typeface="Arial" panose="020B0604020202020204" pitchFamily="34" charset="0"/>
              <a:cs typeface="Arial" panose="020B0604020202020204" pitchFamily="34" charset="0"/>
            </a:endParaRPr>
          </a:p>
          <a:p>
            <a:endParaRPr lang="en-US" dirty="0"/>
          </a:p>
        </p:txBody>
      </p:sp>
      <p:pic>
        <p:nvPicPr>
          <p:cNvPr id="12" name="Picture 11">
            <a:extLst>
              <a:ext uri="{FF2B5EF4-FFF2-40B4-BE49-F238E27FC236}">
                <a16:creationId xmlns:a16="http://schemas.microsoft.com/office/drawing/2014/main" id="{96A35CBC-5198-4CF0-8975-5494DA32890E}"/>
              </a:ext>
            </a:extLst>
          </p:cNvPr>
          <p:cNvPicPr>
            <a:picLocks noChangeAspect="1"/>
          </p:cNvPicPr>
          <p:nvPr/>
        </p:nvPicPr>
        <p:blipFill rotWithShape="1">
          <a:blip r:embed="rId3">
            <a:extLst>
              <a:ext uri="{28A0092B-C50C-407E-A947-70E740481C1C}">
                <a14:useLocalDpi xmlns:a14="http://schemas.microsoft.com/office/drawing/2010/main" val="0"/>
              </a:ext>
            </a:extLst>
          </a:blip>
          <a:srcRect t="3480"/>
          <a:stretch/>
        </p:blipFill>
        <p:spPr>
          <a:xfrm>
            <a:off x="0" y="0"/>
            <a:ext cx="6382641" cy="2569496"/>
          </a:xfrm>
          <a:prstGeom prst="rect">
            <a:avLst/>
          </a:prstGeom>
        </p:spPr>
      </p:pic>
      <p:pic>
        <p:nvPicPr>
          <p:cNvPr id="14" name="Picture 13">
            <a:extLst>
              <a:ext uri="{FF2B5EF4-FFF2-40B4-BE49-F238E27FC236}">
                <a16:creationId xmlns:a16="http://schemas.microsoft.com/office/drawing/2014/main" id="{D7FD7463-14B3-4A08-BF93-0148BCA000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2569496"/>
            <a:ext cx="6373115" cy="558715"/>
          </a:xfrm>
          <a:prstGeom prst="rect">
            <a:avLst/>
          </a:prstGeom>
        </p:spPr>
      </p:pic>
      <p:pic>
        <p:nvPicPr>
          <p:cNvPr id="16" name="Picture 15">
            <a:extLst>
              <a:ext uri="{FF2B5EF4-FFF2-40B4-BE49-F238E27FC236}">
                <a16:creationId xmlns:a16="http://schemas.microsoft.com/office/drawing/2014/main" id="{29D35429-A2A6-4CB5-83DD-8371560BBB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 y="3128210"/>
            <a:ext cx="6382643" cy="1033124"/>
          </a:xfrm>
          <a:prstGeom prst="rect">
            <a:avLst/>
          </a:prstGeom>
        </p:spPr>
      </p:pic>
      <p:pic>
        <p:nvPicPr>
          <p:cNvPr id="18" name="Picture 17">
            <a:extLst>
              <a:ext uri="{FF2B5EF4-FFF2-40B4-BE49-F238E27FC236}">
                <a16:creationId xmlns:a16="http://schemas.microsoft.com/office/drawing/2014/main" id="{961EC532-37E4-43E2-8817-4788280E99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 y="4161334"/>
            <a:ext cx="6373115" cy="2119150"/>
          </a:xfrm>
          <a:prstGeom prst="rect">
            <a:avLst/>
          </a:prstGeom>
        </p:spPr>
      </p:pic>
      <p:pic>
        <p:nvPicPr>
          <p:cNvPr id="26" name="Picture 25">
            <a:extLst>
              <a:ext uri="{FF2B5EF4-FFF2-40B4-BE49-F238E27FC236}">
                <a16:creationId xmlns:a16="http://schemas.microsoft.com/office/drawing/2014/main" id="{0809C75A-9A1C-4CE9-9AC3-F3F98F6E62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00495" y="4260672"/>
            <a:ext cx="5361625" cy="350518"/>
          </a:xfrm>
          <a:prstGeom prst="rect">
            <a:avLst/>
          </a:prstGeom>
        </p:spPr>
      </p:pic>
      <p:pic>
        <p:nvPicPr>
          <p:cNvPr id="28" name="Picture 27">
            <a:extLst>
              <a:ext uri="{FF2B5EF4-FFF2-40B4-BE49-F238E27FC236}">
                <a16:creationId xmlns:a16="http://schemas.microsoft.com/office/drawing/2014/main" id="{F806BDEC-80D6-4A3D-B1D8-D78D1B8BE957}"/>
              </a:ext>
            </a:extLst>
          </p:cNvPr>
          <p:cNvPicPr>
            <a:picLocks noChangeAspect="1"/>
          </p:cNvPicPr>
          <p:nvPr/>
        </p:nvPicPr>
        <p:blipFill rotWithShape="1">
          <a:blip r:embed="rId8">
            <a:extLst>
              <a:ext uri="{28A0092B-C50C-407E-A947-70E740481C1C}">
                <a14:useLocalDpi xmlns:a14="http://schemas.microsoft.com/office/drawing/2010/main" val="0"/>
              </a:ext>
            </a:extLst>
          </a:blip>
          <a:srcRect l="13181" b="8012"/>
          <a:stretch/>
        </p:blipFill>
        <p:spPr>
          <a:xfrm>
            <a:off x="7560339" y="4611190"/>
            <a:ext cx="4501781" cy="461961"/>
          </a:xfrm>
          <a:prstGeom prst="rect">
            <a:avLst/>
          </a:prstGeom>
        </p:spPr>
      </p:pic>
      <p:sp>
        <p:nvSpPr>
          <p:cNvPr id="29" name="Rectangle 28">
            <a:extLst>
              <a:ext uri="{FF2B5EF4-FFF2-40B4-BE49-F238E27FC236}">
                <a16:creationId xmlns:a16="http://schemas.microsoft.com/office/drawing/2014/main" id="{04EC2A58-F867-4BA6-96B5-B4F7DE8C22C7}"/>
              </a:ext>
            </a:extLst>
          </p:cNvPr>
          <p:cNvSpPr/>
          <p:nvPr/>
        </p:nvSpPr>
        <p:spPr>
          <a:xfrm>
            <a:off x="6827290" y="144379"/>
            <a:ext cx="5108036" cy="1938992"/>
          </a:xfrm>
          <a:prstGeom prst="rect">
            <a:avLst/>
          </a:prstGeom>
        </p:spPr>
        <p:txBody>
          <a:bodyPr wrap="square">
            <a:spAutoFit/>
          </a:bodyPr>
          <a:lstStyle/>
          <a:p>
            <a:r>
              <a:rPr lang="en-US" sz="4000" b="1" dirty="0">
                <a:solidFill>
                  <a:schemeClr val="bg1"/>
                </a:solidFill>
                <a:latin typeface="Arial" panose="020B0604020202020204" pitchFamily="34" charset="0"/>
                <a:cs typeface="Arial" panose="020B0604020202020204" pitchFamily="34" charset="0"/>
              </a:rPr>
              <a:t>Nutrition Assessment (cont.)- </a:t>
            </a:r>
            <a:r>
              <a:rPr lang="en-US" sz="4000" dirty="0">
                <a:solidFill>
                  <a:srgbClr val="FFFF00"/>
                </a:solidFill>
                <a:latin typeface="Arial" panose="020B0604020202020204" pitchFamily="34" charset="0"/>
                <a:cs typeface="Arial" panose="020B0604020202020204" pitchFamily="34" charset="0"/>
              </a:rPr>
              <a:t>Diet Recall</a:t>
            </a:r>
            <a:endParaRPr lang="en-US" sz="4000" dirty="0">
              <a:solidFill>
                <a:srgbClr val="FFFF00"/>
              </a:solidFill>
            </a:endParaRPr>
          </a:p>
        </p:txBody>
      </p:sp>
    </p:spTree>
    <p:extLst>
      <p:ext uri="{BB962C8B-B14F-4D97-AF65-F5344CB8AC3E}">
        <p14:creationId xmlns:p14="http://schemas.microsoft.com/office/powerpoint/2010/main" val="3612311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1CAFF-7D34-4037-96AD-01BC4C055726}"/>
              </a:ext>
            </a:extLst>
          </p:cNvPr>
          <p:cNvSpPr>
            <a:spLocks noGrp="1"/>
          </p:cNvSpPr>
          <p:nvPr>
            <p:ph type="title"/>
          </p:nvPr>
        </p:nvSpPr>
        <p:spPr/>
        <p:txBody>
          <a:bodyPr>
            <a:normAutofit/>
          </a:bodyPr>
          <a:lstStyle/>
          <a:p>
            <a:r>
              <a:rPr lang="en-US" sz="4000" b="1" dirty="0">
                <a:solidFill>
                  <a:schemeClr val="bg1"/>
                </a:solidFill>
                <a:latin typeface="Arial" panose="020B0604020202020204" pitchFamily="34" charset="0"/>
                <a:cs typeface="Arial" panose="020B0604020202020204" pitchFamily="34" charset="0"/>
              </a:rPr>
              <a:t>Distinction between GDM &amp; T2DM Dx</a:t>
            </a:r>
          </a:p>
        </p:txBody>
      </p:sp>
      <p:sp>
        <p:nvSpPr>
          <p:cNvPr id="3" name="Content Placeholder 2">
            <a:extLst>
              <a:ext uri="{FF2B5EF4-FFF2-40B4-BE49-F238E27FC236}">
                <a16:creationId xmlns:a16="http://schemas.microsoft.com/office/drawing/2014/main" id="{D165AC31-38BA-4B69-9A1D-C1D1446DF947}"/>
              </a:ext>
            </a:extLst>
          </p:cNvPr>
          <p:cNvSpPr>
            <a:spLocks noGrp="1"/>
          </p:cNvSpPr>
          <p:nvPr>
            <p:ph idx="1"/>
          </p:nvPr>
        </p:nvSpPr>
        <p:spPr>
          <a:xfrm>
            <a:off x="838200" y="1690688"/>
            <a:ext cx="10515600" cy="4229665"/>
          </a:xfrm>
        </p:spPr>
        <p:txBody>
          <a:bodyPr>
            <a:normAutofit/>
          </a:bodyPr>
          <a:lstStyle/>
          <a:p>
            <a:r>
              <a:rPr lang="en-US" sz="2000" dirty="0">
                <a:solidFill>
                  <a:schemeClr val="bg1"/>
                </a:solidFill>
                <a:latin typeface="Arial" panose="020B0604020202020204" pitchFamily="34" charset="0"/>
                <a:cs typeface="Arial" panose="020B0604020202020204" pitchFamily="34" charset="0"/>
              </a:rPr>
              <a:t>GDM was previously defined as “any degree of glucose intolerance with onset of or first recognition during pregnancy ”  - ADA 1997</a:t>
            </a:r>
          </a:p>
          <a:p>
            <a:endParaRPr lang="en-US" sz="2000" dirty="0">
              <a:solidFill>
                <a:schemeClr val="bg1"/>
              </a:solidFill>
              <a:latin typeface="Arial" panose="020B0604020202020204" pitchFamily="34" charset="0"/>
              <a:cs typeface="Arial" panose="020B0604020202020204" pitchFamily="34" charset="0"/>
            </a:endParaRPr>
          </a:p>
          <a:p>
            <a:r>
              <a:rPr lang="en-US" sz="2000" dirty="0">
                <a:solidFill>
                  <a:schemeClr val="bg1"/>
                </a:solidFill>
                <a:latin typeface="Arial" panose="020B0604020202020204" pitchFamily="34" charset="0"/>
                <a:cs typeface="Arial" panose="020B0604020202020204" pitchFamily="34" charset="0"/>
              </a:rPr>
              <a:t>Currently defined as GDM as “diabetes diagnosed in the second or third trimester of pregnancy that was not clearly overt diabetes prior to gestation” – ADA 2019</a:t>
            </a:r>
          </a:p>
          <a:p>
            <a:endParaRPr lang="en-US" sz="2000" dirty="0">
              <a:solidFill>
                <a:schemeClr val="bg1"/>
              </a:solidFill>
              <a:latin typeface="Arial" panose="020B0604020202020204" pitchFamily="34" charset="0"/>
              <a:cs typeface="Arial" panose="020B0604020202020204" pitchFamily="34" charset="0"/>
            </a:endParaRPr>
          </a:p>
          <a:p>
            <a:r>
              <a:rPr lang="en-US" sz="2000" dirty="0">
                <a:solidFill>
                  <a:schemeClr val="bg1"/>
                </a:solidFill>
                <a:latin typeface="Arial" panose="020B0604020202020204" pitchFamily="34" charset="0"/>
                <a:cs typeface="Arial" panose="020B0604020202020204" pitchFamily="34" charset="0"/>
              </a:rPr>
              <a:t>Recommendations:</a:t>
            </a:r>
          </a:p>
          <a:p>
            <a:pPr lvl="1"/>
            <a:r>
              <a:rPr lang="en-US" sz="2000" dirty="0">
                <a:solidFill>
                  <a:schemeClr val="bg1"/>
                </a:solidFill>
                <a:latin typeface="Arial" panose="020B0604020202020204" pitchFamily="34" charset="0"/>
                <a:cs typeface="Arial" panose="020B0604020202020204" pitchFamily="34" charset="0"/>
              </a:rPr>
              <a:t>Test for pre-existing diabetes in those with risk factors at first prenatal visit</a:t>
            </a:r>
          </a:p>
          <a:p>
            <a:pPr lvl="1"/>
            <a:r>
              <a:rPr lang="en-US" sz="2000" dirty="0">
                <a:solidFill>
                  <a:schemeClr val="bg1"/>
                </a:solidFill>
                <a:latin typeface="Arial" panose="020B0604020202020204" pitchFamily="34" charset="0"/>
                <a:cs typeface="Arial" panose="020B0604020202020204" pitchFamily="34" charset="0"/>
              </a:rPr>
              <a:t>Test for GDM 24-48 weeks gestation in women with no prior hx of DM</a:t>
            </a:r>
          </a:p>
          <a:p>
            <a:pPr lvl="1"/>
            <a:r>
              <a:rPr lang="en-US" sz="2000" dirty="0">
                <a:solidFill>
                  <a:schemeClr val="bg1"/>
                </a:solidFill>
                <a:latin typeface="Arial" panose="020B0604020202020204" pitchFamily="34" charset="0"/>
                <a:cs typeface="Arial" panose="020B0604020202020204" pitchFamily="34" charset="0"/>
              </a:rPr>
              <a:t>Test women with GDM for persistent DM at 4-12 weeks post-partum</a:t>
            </a:r>
          </a:p>
          <a:p>
            <a:pPr lvl="1"/>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3122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4A354F-F0EA-6949-B24E-86B611484F61}"/>
              </a:ext>
            </a:extLst>
          </p:cNvPr>
          <p:cNvPicPr>
            <a:picLocks noChangeAspect="1"/>
          </p:cNvPicPr>
          <p:nvPr/>
        </p:nvPicPr>
        <p:blipFill>
          <a:blip r:embed="rId3"/>
          <a:stretch>
            <a:fillRect/>
          </a:stretch>
        </p:blipFill>
        <p:spPr>
          <a:xfrm>
            <a:off x="-1" y="0"/>
            <a:ext cx="5776409" cy="6858000"/>
          </a:xfrm>
          <a:prstGeom prst="rect">
            <a:avLst/>
          </a:prstGeom>
        </p:spPr>
      </p:pic>
      <p:sp>
        <p:nvSpPr>
          <p:cNvPr id="7" name="Right Arrow 6">
            <a:extLst>
              <a:ext uri="{FF2B5EF4-FFF2-40B4-BE49-F238E27FC236}">
                <a16:creationId xmlns:a16="http://schemas.microsoft.com/office/drawing/2014/main" id="{80E12A91-95F4-624D-8DCF-52895FDB0B29}"/>
              </a:ext>
            </a:extLst>
          </p:cNvPr>
          <p:cNvSpPr/>
          <p:nvPr/>
        </p:nvSpPr>
        <p:spPr>
          <a:xfrm>
            <a:off x="5776408" y="1037492"/>
            <a:ext cx="1890484" cy="36927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518FC2D-647E-0F40-BF7E-54D7CBF4C7D4}"/>
              </a:ext>
            </a:extLst>
          </p:cNvPr>
          <p:cNvSpPr txBox="1"/>
          <p:nvPr/>
        </p:nvSpPr>
        <p:spPr>
          <a:xfrm>
            <a:off x="7837623" y="806631"/>
            <a:ext cx="3334682" cy="400110"/>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6% prevalence of GDM</a:t>
            </a:r>
          </a:p>
        </p:txBody>
      </p:sp>
      <p:sp>
        <p:nvSpPr>
          <p:cNvPr id="9" name="Right Arrow 8">
            <a:extLst>
              <a:ext uri="{FF2B5EF4-FFF2-40B4-BE49-F238E27FC236}">
                <a16:creationId xmlns:a16="http://schemas.microsoft.com/office/drawing/2014/main" id="{99F55341-C904-704E-9152-356A80FE872B}"/>
              </a:ext>
            </a:extLst>
          </p:cNvPr>
          <p:cNvSpPr/>
          <p:nvPr/>
        </p:nvSpPr>
        <p:spPr>
          <a:xfrm>
            <a:off x="5776408" y="2598939"/>
            <a:ext cx="1890484" cy="36927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EB4C50-C0BC-214B-A24B-26EF0F05EE89}"/>
              </a:ext>
            </a:extLst>
          </p:cNvPr>
          <p:cNvSpPr/>
          <p:nvPr/>
        </p:nvSpPr>
        <p:spPr>
          <a:xfrm>
            <a:off x="7837623" y="2598939"/>
            <a:ext cx="2332690" cy="400110"/>
          </a:xfrm>
          <a:prstGeom prst="rect">
            <a:avLst/>
          </a:prstGeom>
        </p:spPr>
        <p:txBody>
          <a:bodyPr wrap="none">
            <a:spAutoFit/>
          </a:bodyPr>
          <a:lstStyle/>
          <a:p>
            <a:r>
              <a:rPr lang="en-US" sz="2000" dirty="0">
                <a:solidFill>
                  <a:schemeClr val="bg1"/>
                </a:solidFill>
                <a:latin typeface="Arial" panose="020B0604020202020204" pitchFamily="34" charset="0"/>
                <a:cs typeface="Arial" panose="020B0604020202020204" pitchFamily="34" charset="0"/>
              </a:rPr>
              <a:t>GDM rates by race</a:t>
            </a:r>
          </a:p>
        </p:txBody>
      </p:sp>
    </p:spTree>
    <p:extLst>
      <p:ext uri="{BB962C8B-B14F-4D97-AF65-F5344CB8AC3E}">
        <p14:creationId xmlns:p14="http://schemas.microsoft.com/office/powerpoint/2010/main" val="3553523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4145-89B7-4188-BA43-E919DAFD9371}"/>
              </a:ext>
            </a:extLst>
          </p:cNvPr>
          <p:cNvSpPr>
            <a:spLocks noGrp="1"/>
          </p:cNvSpPr>
          <p:nvPr>
            <p:ph type="title"/>
          </p:nvPr>
        </p:nvSpPr>
        <p:spPr/>
        <p:txBody>
          <a:bodyPr>
            <a:normAutofit/>
          </a:bodyPr>
          <a:lstStyle/>
          <a:p>
            <a:r>
              <a:rPr lang="en-US" sz="4000" b="1" dirty="0">
                <a:solidFill>
                  <a:schemeClr val="bg1"/>
                </a:solidFill>
                <a:latin typeface="Arial" panose="020B0604020202020204" pitchFamily="34" charset="0"/>
                <a:cs typeface="Arial" panose="020B0604020202020204" pitchFamily="34" charset="0"/>
              </a:rPr>
              <a:t>ADA Target Goals for Blood Glucose </a:t>
            </a:r>
          </a:p>
        </p:txBody>
      </p:sp>
      <p:sp>
        <p:nvSpPr>
          <p:cNvPr id="3" name="Content Placeholder 2">
            <a:extLst>
              <a:ext uri="{FF2B5EF4-FFF2-40B4-BE49-F238E27FC236}">
                <a16:creationId xmlns:a16="http://schemas.microsoft.com/office/drawing/2014/main" id="{71A93B21-C0E3-4B53-BA04-10112BCDD977}"/>
              </a:ext>
            </a:extLst>
          </p:cNvPr>
          <p:cNvSpPr>
            <a:spLocks noGrp="1"/>
          </p:cNvSpPr>
          <p:nvPr>
            <p:ph idx="1"/>
          </p:nvPr>
        </p:nvSpPr>
        <p:spPr>
          <a:xfrm>
            <a:off x="617707" y="2226096"/>
            <a:ext cx="4862209" cy="1325563"/>
          </a:xfrm>
        </p:spPr>
        <p:txBody>
          <a:bodyPr>
            <a:normAutofit/>
          </a:bodyPr>
          <a:lstStyle/>
          <a:p>
            <a:r>
              <a:rPr lang="en-US" sz="2000" dirty="0">
                <a:solidFill>
                  <a:schemeClr val="bg1"/>
                </a:solidFill>
                <a:latin typeface="Arial" panose="020B0604020202020204" pitchFamily="34" charset="0"/>
                <a:cs typeface="Arial" panose="020B0604020202020204" pitchFamily="34" charset="0"/>
              </a:rPr>
              <a:t>Before Meals – 70-130 mg/dL</a:t>
            </a:r>
          </a:p>
          <a:p>
            <a:r>
              <a:rPr lang="en-US" sz="2000" dirty="0">
                <a:solidFill>
                  <a:schemeClr val="bg1"/>
                </a:solidFill>
                <a:latin typeface="Arial" panose="020B0604020202020204" pitchFamily="34" charset="0"/>
                <a:cs typeface="Arial" panose="020B0604020202020204" pitchFamily="34" charset="0"/>
              </a:rPr>
              <a:t>Two hours after meals &lt; 180 mg/dL</a:t>
            </a:r>
          </a:p>
          <a:p>
            <a:r>
              <a:rPr lang="en-US" sz="2000" dirty="0">
                <a:solidFill>
                  <a:schemeClr val="bg1"/>
                </a:solidFill>
                <a:latin typeface="Arial" panose="020B0604020202020204" pitchFamily="34" charset="0"/>
                <a:cs typeface="Arial" panose="020B0604020202020204" pitchFamily="34" charset="0"/>
              </a:rPr>
              <a:t>Bedtime 110-150 mg/dL</a:t>
            </a:r>
          </a:p>
        </p:txBody>
      </p:sp>
      <p:sp>
        <p:nvSpPr>
          <p:cNvPr id="4" name="Rectangle 3">
            <a:extLst>
              <a:ext uri="{FF2B5EF4-FFF2-40B4-BE49-F238E27FC236}">
                <a16:creationId xmlns:a16="http://schemas.microsoft.com/office/drawing/2014/main" id="{D2012470-395A-8D4A-A0AF-167CCD344547}"/>
              </a:ext>
            </a:extLst>
          </p:cNvPr>
          <p:cNvSpPr/>
          <p:nvPr/>
        </p:nvSpPr>
        <p:spPr>
          <a:xfrm>
            <a:off x="6932578" y="2221832"/>
            <a:ext cx="4641715" cy="1015663"/>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Fasting  ≤ 95 mg/dL and either</a:t>
            </a:r>
          </a:p>
          <a:p>
            <a:pPr marL="285750" indent="-285750">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One hour after meal ≤140 mg/dL or </a:t>
            </a:r>
          </a:p>
          <a:p>
            <a:pPr marL="285750" indent="-285750">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Two hours after meal ≤120 mg/dL</a:t>
            </a:r>
          </a:p>
        </p:txBody>
      </p:sp>
      <p:sp>
        <p:nvSpPr>
          <p:cNvPr id="5" name="Content Placeholder 2">
            <a:extLst>
              <a:ext uri="{FF2B5EF4-FFF2-40B4-BE49-F238E27FC236}">
                <a16:creationId xmlns:a16="http://schemas.microsoft.com/office/drawing/2014/main" id="{5CBE4F68-F00A-BE46-B6EF-C0F8C35B8F44}"/>
              </a:ext>
            </a:extLst>
          </p:cNvPr>
          <p:cNvSpPr txBox="1">
            <a:spLocks/>
          </p:cNvSpPr>
          <p:nvPr/>
        </p:nvSpPr>
        <p:spPr>
          <a:xfrm>
            <a:off x="838200" y="4844716"/>
            <a:ext cx="5858868" cy="1856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latin typeface="Arial" panose="020B0604020202020204" pitchFamily="34" charset="0"/>
                <a:cs typeface="Arial" panose="020B0604020202020204" pitchFamily="34" charset="0"/>
              </a:rPr>
              <a:t>Uptake of glucose by the fetus and placenta </a:t>
            </a:r>
          </a:p>
          <a:p>
            <a:r>
              <a:rPr lang="en-US" sz="2000" dirty="0">
                <a:solidFill>
                  <a:schemeClr val="bg1"/>
                </a:solidFill>
                <a:latin typeface="Arial" panose="020B0604020202020204" pitchFamily="34" charset="0"/>
                <a:cs typeface="Arial" panose="020B0604020202020204" pitchFamily="34" charset="0"/>
              </a:rPr>
              <a:t>Increase in diabetogenic placental hormones </a:t>
            </a:r>
          </a:p>
          <a:p>
            <a:pPr lvl="1"/>
            <a:r>
              <a:rPr lang="en-US" sz="2000" dirty="0">
                <a:solidFill>
                  <a:schemeClr val="bg1"/>
                </a:solidFill>
                <a:latin typeface="Arial" panose="020B0604020202020204" pitchFamily="34" charset="0"/>
                <a:cs typeface="Arial" panose="020B0604020202020204" pitchFamily="34" charset="0"/>
              </a:rPr>
              <a:t>Postprandial hyperglycemia</a:t>
            </a:r>
          </a:p>
          <a:p>
            <a:pPr lvl="1"/>
            <a:r>
              <a:rPr lang="en-US" sz="2000" dirty="0">
                <a:solidFill>
                  <a:schemeClr val="bg1"/>
                </a:solidFill>
                <a:latin typeface="Arial" panose="020B0604020202020204" pitchFamily="34" charset="0"/>
                <a:cs typeface="Arial" panose="020B0604020202020204" pitchFamily="34" charset="0"/>
              </a:rPr>
              <a:t>CHO intolerance </a:t>
            </a:r>
          </a:p>
        </p:txBody>
      </p:sp>
      <p:sp>
        <p:nvSpPr>
          <p:cNvPr id="6" name="TextBox 5">
            <a:extLst>
              <a:ext uri="{FF2B5EF4-FFF2-40B4-BE49-F238E27FC236}">
                <a16:creationId xmlns:a16="http://schemas.microsoft.com/office/drawing/2014/main" id="{71C707AC-0356-E544-B71C-2E7EF2C23CA7}"/>
              </a:ext>
            </a:extLst>
          </p:cNvPr>
          <p:cNvSpPr txBox="1"/>
          <p:nvPr/>
        </p:nvSpPr>
        <p:spPr>
          <a:xfrm>
            <a:off x="1379621" y="1690688"/>
            <a:ext cx="2406316" cy="400110"/>
          </a:xfrm>
          <a:prstGeom prst="rect">
            <a:avLst/>
          </a:prstGeom>
          <a:noFill/>
        </p:spPr>
        <p:txBody>
          <a:bodyPr wrap="square" rtlCol="0">
            <a:spAutoFit/>
          </a:bodyPr>
          <a:lstStyle/>
          <a:p>
            <a:r>
              <a:rPr lang="en-US" sz="2000" b="1" dirty="0">
                <a:solidFill>
                  <a:srgbClr val="FFFF00"/>
                </a:solidFill>
                <a:latin typeface="Arial" panose="020B0604020202020204" pitchFamily="34" charset="0"/>
                <a:cs typeface="Arial" panose="020B0604020202020204" pitchFamily="34" charset="0"/>
              </a:rPr>
              <a:t>Non-pregnant</a:t>
            </a:r>
          </a:p>
        </p:txBody>
      </p:sp>
      <p:sp>
        <p:nvSpPr>
          <p:cNvPr id="7" name="Rectangle 6">
            <a:extLst>
              <a:ext uri="{FF2B5EF4-FFF2-40B4-BE49-F238E27FC236}">
                <a16:creationId xmlns:a16="http://schemas.microsoft.com/office/drawing/2014/main" id="{32916E2B-682A-C747-AAE2-4DF8F7DC98E6}"/>
              </a:ext>
            </a:extLst>
          </p:cNvPr>
          <p:cNvSpPr/>
          <p:nvPr/>
        </p:nvSpPr>
        <p:spPr>
          <a:xfrm>
            <a:off x="8176483" y="1690688"/>
            <a:ext cx="1297150" cy="400110"/>
          </a:xfrm>
          <a:prstGeom prst="rect">
            <a:avLst/>
          </a:prstGeom>
        </p:spPr>
        <p:txBody>
          <a:bodyPr wrap="none">
            <a:spAutoFit/>
          </a:bodyPr>
          <a:lstStyle/>
          <a:p>
            <a:r>
              <a:rPr lang="en-US" sz="2000" b="1" dirty="0">
                <a:solidFill>
                  <a:srgbClr val="FFFF00"/>
                </a:solidFill>
                <a:latin typeface="Arial" panose="020B0604020202020204" pitchFamily="34" charset="0"/>
                <a:cs typeface="Arial" panose="020B0604020202020204" pitchFamily="34" charset="0"/>
              </a:rPr>
              <a:t>Pregnant</a:t>
            </a:r>
          </a:p>
        </p:txBody>
      </p:sp>
      <p:sp>
        <p:nvSpPr>
          <p:cNvPr id="8" name="Rectangle 7">
            <a:extLst>
              <a:ext uri="{FF2B5EF4-FFF2-40B4-BE49-F238E27FC236}">
                <a16:creationId xmlns:a16="http://schemas.microsoft.com/office/drawing/2014/main" id="{F869EC61-FBEB-8349-BC97-6A83DEC80890}"/>
              </a:ext>
            </a:extLst>
          </p:cNvPr>
          <p:cNvSpPr/>
          <p:nvPr/>
        </p:nvSpPr>
        <p:spPr>
          <a:xfrm>
            <a:off x="884878" y="4271029"/>
            <a:ext cx="7047122" cy="400110"/>
          </a:xfrm>
          <a:prstGeom prst="rect">
            <a:avLst/>
          </a:prstGeom>
        </p:spPr>
        <p:txBody>
          <a:bodyPr wrap="none">
            <a:spAutoFit/>
          </a:bodyPr>
          <a:lstStyle/>
          <a:p>
            <a:r>
              <a:rPr lang="en-US" sz="2000" b="1" dirty="0">
                <a:solidFill>
                  <a:srgbClr val="FFFF00"/>
                </a:solidFill>
                <a:latin typeface="Arial" panose="020B0604020202020204" pitchFamily="34" charset="0"/>
                <a:cs typeface="Arial" panose="020B0604020202020204" pitchFamily="34" charset="0"/>
              </a:rPr>
              <a:t>Why do pregnant women require lower BG target goals?</a:t>
            </a:r>
          </a:p>
        </p:txBody>
      </p:sp>
    </p:spTree>
    <p:extLst>
      <p:ext uri="{BB962C8B-B14F-4D97-AF65-F5344CB8AC3E}">
        <p14:creationId xmlns:p14="http://schemas.microsoft.com/office/powerpoint/2010/main" val="74325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BB76-1965-C74D-9D47-0A11DC3290D4}"/>
              </a:ext>
            </a:extLst>
          </p:cNvPr>
          <p:cNvSpPr>
            <a:spLocks noGrp="1"/>
          </p:cNvSpPr>
          <p:nvPr>
            <p:ph type="title"/>
          </p:nvPr>
        </p:nvSpPr>
        <p:spPr/>
        <p:txBody>
          <a:bodyPr>
            <a:normAutofit/>
          </a:bodyPr>
          <a:lstStyle/>
          <a:p>
            <a:r>
              <a:rPr lang="en-US" sz="4000" b="1" dirty="0">
                <a:solidFill>
                  <a:schemeClr val="bg1"/>
                </a:solidFill>
                <a:latin typeface="Arial" panose="020B0604020202020204" pitchFamily="34" charset="0"/>
                <a:cs typeface="Arial" panose="020B0604020202020204" pitchFamily="34" charset="0"/>
              </a:rPr>
              <a:t>Fetal/Neonatal Risks due to GDM </a:t>
            </a:r>
            <a:endParaRPr lang="en-US" sz="4000" dirty="0"/>
          </a:p>
        </p:txBody>
      </p:sp>
      <p:sp>
        <p:nvSpPr>
          <p:cNvPr id="3" name="Content Placeholder 2">
            <a:extLst>
              <a:ext uri="{FF2B5EF4-FFF2-40B4-BE49-F238E27FC236}">
                <a16:creationId xmlns:a16="http://schemas.microsoft.com/office/drawing/2014/main" id="{0BFBEC33-D78A-514A-9B25-6C5ADA94267D}"/>
              </a:ext>
            </a:extLst>
          </p:cNvPr>
          <p:cNvSpPr>
            <a:spLocks noGrp="1"/>
          </p:cNvSpPr>
          <p:nvPr>
            <p:ph idx="1"/>
          </p:nvPr>
        </p:nvSpPr>
        <p:spPr>
          <a:xfrm>
            <a:off x="838200" y="2228581"/>
            <a:ext cx="10515600" cy="3211324"/>
          </a:xfrm>
        </p:spPr>
        <p:txBody>
          <a:bodyPr>
            <a:normAutofit/>
          </a:bodyPr>
          <a:lstStyle/>
          <a:p>
            <a:r>
              <a:rPr lang="en-US" sz="2000" dirty="0">
                <a:solidFill>
                  <a:schemeClr val="bg1"/>
                </a:solidFill>
                <a:latin typeface="Arial" panose="020B0604020202020204" pitchFamily="34" charset="0"/>
                <a:cs typeface="Arial" panose="020B0604020202020204" pitchFamily="34" charset="0"/>
              </a:rPr>
              <a:t>LGA or macrosomia (birth weight &gt; 90</a:t>
            </a:r>
            <a:r>
              <a:rPr lang="en-US" sz="2000" baseline="30000" dirty="0">
                <a:solidFill>
                  <a:schemeClr val="bg1"/>
                </a:solidFill>
                <a:latin typeface="Arial" panose="020B0604020202020204" pitchFamily="34" charset="0"/>
                <a:cs typeface="Arial" panose="020B0604020202020204" pitchFamily="34" charset="0"/>
              </a:rPr>
              <a:t>th</a:t>
            </a:r>
            <a:r>
              <a:rPr lang="en-US" sz="2000" dirty="0">
                <a:solidFill>
                  <a:schemeClr val="bg1"/>
                </a:solidFill>
                <a:latin typeface="Arial" panose="020B0604020202020204" pitchFamily="34" charset="0"/>
                <a:cs typeface="Arial" panose="020B0604020202020204" pitchFamily="34" charset="0"/>
              </a:rPr>
              <a:t> %tile)</a:t>
            </a:r>
          </a:p>
          <a:p>
            <a:endParaRPr lang="en-US" sz="2000" dirty="0">
              <a:solidFill>
                <a:schemeClr val="bg1"/>
              </a:solidFill>
              <a:latin typeface="Arial" panose="020B0604020202020204" pitchFamily="34" charset="0"/>
              <a:cs typeface="Arial" panose="020B0604020202020204" pitchFamily="34" charset="0"/>
            </a:endParaRPr>
          </a:p>
          <a:p>
            <a:r>
              <a:rPr lang="en-US" sz="2000" dirty="0">
                <a:solidFill>
                  <a:schemeClr val="bg1"/>
                </a:solidFill>
                <a:latin typeface="Arial" panose="020B0604020202020204" pitchFamily="34" charset="0"/>
                <a:cs typeface="Arial" panose="020B0604020202020204" pitchFamily="34" charset="0"/>
              </a:rPr>
              <a:t>Preeclampsia</a:t>
            </a:r>
          </a:p>
          <a:p>
            <a:endParaRPr lang="en-US" sz="2000" dirty="0">
              <a:solidFill>
                <a:schemeClr val="bg1"/>
              </a:solidFill>
              <a:latin typeface="Arial" panose="020B0604020202020204" pitchFamily="34" charset="0"/>
              <a:cs typeface="Arial" panose="020B0604020202020204" pitchFamily="34" charset="0"/>
            </a:endParaRPr>
          </a:p>
          <a:p>
            <a:r>
              <a:rPr lang="en-US" sz="2000" dirty="0">
                <a:solidFill>
                  <a:schemeClr val="bg1"/>
                </a:solidFill>
                <a:latin typeface="Arial" panose="020B0604020202020204" pitchFamily="34" charset="0"/>
                <a:cs typeface="Arial" panose="020B0604020202020204" pitchFamily="34" charset="0"/>
              </a:rPr>
              <a:t>Neonatal hypoglycemia</a:t>
            </a:r>
          </a:p>
          <a:p>
            <a:endParaRPr lang="en-US" sz="2000" dirty="0">
              <a:solidFill>
                <a:schemeClr val="bg1"/>
              </a:solidFill>
              <a:latin typeface="Arial" panose="020B0604020202020204" pitchFamily="34" charset="0"/>
              <a:cs typeface="Arial" panose="020B0604020202020204" pitchFamily="34" charset="0"/>
            </a:endParaRPr>
          </a:p>
          <a:p>
            <a:r>
              <a:rPr lang="en-US" sz="2000" dirty="0">
                <a:solidFill>
                  <a:schemeClr val="bg1"/>
                </a:solidFill>
                <a:latin typeface="Arial" panose="020B0604020202020204" pitchFamily="34" charset="0"/>
                <a:cs typeface="Arial" panose="020B0604020202020204" pitchFamily="34" charset="0"/>
              </a:rPr>
              <a:t>Birth Trauma – shoulder dystocia, brachial plexus injury </a:t>
            </a:r>
          </a:p>
          <a:p>
            <a:pPr lvl="1"/>
            <a:endParaRPr lang="en-US" sz="2000" dirty="0">
              <a:solidFill>
                <a:schemeClr val="bg1"/>
              </a:solidFill>
              <a:latin typeface="Arial" panose="020B0604020202020204" pitchFamily="34" charset="0"/>
              <a:cs typeface="Arial" panose="020B0604020202020204" pitchFamily="34" charset="0"/>
            </a:endParaRPr>
          </a:p>
          <a:p>
            <a:endParaRPr lang="en-US" sz="2000" dirty="0"/>
          </a:p>
        </p:txBody>
      </p:sp>
    </p:spTree>
    <p:extLst>
      <p:ext uri="{BB962C8B-B14F-4D97-AF65-F5344CB8AC3E}">
        <p14:creationId xmlns:p14="http://schemas.microsoft.com/office/powerpoint/2010/main" val="1576598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A283-FAA8-4746-83C3-98F06608CE71}"/>
              </a:ext>
            </a:extLst>
          </p:cNvPr>
          <p:cNvSpPr>
            <a:spLocks noGrp="1"/>
          </p:cNvSpPr>
          <p:nvPr>
            <p:ph type="title"/>
          </p:nvPr>
        </p:nvSpPr>
        <p:spPr/>
        <p:txBody>
          <a:bodyPr>
            <a:normAutofit/>
          </a:bodyPr>
          <a:lstStyle/>
          <a:p>
            <a:r>
              <a:rPr lang="en-US" sz="4000" b="1" dirty="0">
                <a:solidFill>
                  <a:schemeClr val="bg1"/>
                </a:solidFill>
                <a:latin typeface="Arial" panose="020B0604020202020204" pitchFamily="34" charset="0"/>
                <a:cs typeface="Arial" panose="020B0604020202020204" pitchFamily="34" charset="0"/>
              </a:rPr>
              <a:t>Evidence-Based Nutrition Practice Guidelines for GDM</a:t>
            </a:r>
          </a:p>
        </p:txBody>
      </p:sp>
      <p:sp>
        <p:nvSpPr>
          <p:cNvPr id="3" name="Content Placeholder 2">
            <a:extLst>
              <a:ext uri="{FF2B5EF4-FFF2-40B4-BE49-F238E27FC236}">
                <a16:creationId xmlns:a16="http://schemas.microsoft.com/office/drawing/2014/main" id="{F7089EAE-68BF-124E-AD49-32B16A99EBAD}"/>
              </a:ext>
            </a:extLst>
          </p:cNvPr>
          <p:cNvSpPr>
            <a:spLocks noGrp="1"/>
          </p:cNvSpPr>
          <p:nvPr>
            <p:ph idx="1"/>
          </p:nvPr>
        </p:nvSpPr>
        <p:spPr>
          <a:xfrm>
            <a:off x="838200" y="2423538"/>
            <a:ext cx="10515600" cy="4069337"/>
          </a:xfrm>
        </p:spPr>
        <p:txBody>
          <a:bodyPr>
            <a:normAutofit/>
          </a:bodyPr>
          <a:lstStyle/>
          <a:p>
            <a:r>
              <a:rPr lang="en-US" sz="2000" dirty="0">
                <a:solidFill>
                  <a:schemeClr val="bg1"/>
                </a:solidFill>
                <a:latin typeface="Arial" panose="020B0604020202020204" pitchFamily="34" charset="0"/>
                <a:cs typeface="Arial" panose="020B0604020202020204" pitchFamily="34" charset="0"/>
              </a:rPr>
              <a:t>ADA MNT goals </a:t>
            </a:r>
          </a:p>
          <a:p>
            <a:pPr lvl="1"/>
            <a:r>
              <a:rPr lang="en-US" sz="2000" dirty="0">
                <a:solidFill>
                  <a:schemeClr val="bg1"/>
                </a:solidFill>
                <a:latin typeface="Arial" panose="020B0604020202020204" pitchFamily="34" charset="0"/>
                <a:cs typeface="Arial" panose="020B0604020202020204" pitchFamily="34" charset="0"/>
              </a:rPr>
              <a:t>Achieve normoglycemia</a:t>
            </a:r>
          </a:p>
          <a:p>
            <a:pPr lvl="1"/>
            <a:r>
              <a:rPr lang="en-US" sz="2000" dirty="0">
                <a:solidFill>
                  <a:schemeClr val="bg1"/>
                </a:solidFill>
                <a:latin typeface="Arial" panose="020B0604020202020204" pitchFamily="34" charset="0"/>
                <a:cs typeface="Arial" panose="020B0604020202020204" pitchFamily="34" charset="0"/>
              </a:rPr>
              <a:t>Prevent ketosis</a:t>
            </a:r>
          </a:p>
          <a:p>
            <a:pPr lvl="1"/>
            <a:r>
              <a:rPr lang="en-US" sz="2000" dirty="0">
                <a:solidFill>
                  <a:schemeClr val="bg1"/>
                </a:solidFill>
                <a:latin typeface="Arial" panose="020B0604020202020204" pitchFamily="34" charset="0"/>
                <a:cs typeface="Arial" panose="020B0604020202020204" pitchFamily="34" charset="0"/>
              </a:rPr>
              <a:t>Provide adequate gestational weight gain based on maternal BMI</a:t>
            </a:r>
          </a:p>
          <a:p>
            <a:pPr lvl="1"/>
            <a:r>
              <a:rPr lang="en-US" sz="2000" dirty="0">
                <a:solidFill>
                  <a:schemeClr val="bg1"/>
                </a:solidFill>
                <a:latin typeface="Arial" panose="020B0604020202020204" pitchFamily="34" charset="0"/>
                <a:cs typeface="Arial" panose="020B0604020202020204" pitchFamily="34" charset="0"/>
              </a:rPr>
              <a:t>Contribute to well-being of fetus</a:t>
            </a:r>
          </a:p>
          <a:p>
            <a:pPr lvl="1"/>
            <a:endParaRPr lang="en-US" sz="2000" dirty="0">
              <a:solidFill>
                <a:schemeClr val="bg1"/>
              </a:solidFill>
              <a:latin typeface="Arial" panose="020B0604020202020204" pitchFamily="34" charset="0"/>
              <a:cs typeface="Arial" panose="020B0604020202020204" pitchFamily="34" charset="0"/>
            </a:endParaRPr>
          </a:p>
          <a:p>
            <a:r>
              <a:rPr lang="en-US" sz="2000" dirty="0">
                <a:solidFill>
                  <a:schemeClr val="bg1"/>
                </a:solidFill>
                <a:latin typeface="Arial" panose="020B0604020202020204" pitchFamily="34" charset="0"/>
                <a:cs typeface="Arial" panose="020B0604020202020204" pitchFamily="34" charset="0"/>
              </a:rPr>
              <a:t>Self management is essential aspect of MNT </a:t>
            </a:r>
          </a:p>
          <a:p>
            <a:pPr lvl="1"/>
            <a:r>
              <a:rPr lang="en-US" sz="2000" dirty="0">
                <a:solidFill>
                  <a:schemeClr val="bg1"/>
                </a:solidFill>
                <a:latin typeface="Arial" panose="020B0604020202020204" pitchFamily="34" charset="0"/>
                <a:cs typeface="Arial" panose="020B0604020202020204" pitchFamily="34" charset="0"/>
              </a:rPr>
              <a:t>Blood glucose monitoring</a:t>
            </a:r>
          </a:p>
          <a:p>
            <a:pPr lvl="1"/>
            <a:r>
              <a:rPr lang="en-US" sz="2000" dirty="0">
                <a:solidFill>
                  <a:schemeClr val="bg1"/>
                </a:solidFill>
                <a:latin typeface="Arial" panose="020B0604020202020204" pitchFamily="34" charset="0"/>
                <a:cs typeface="Arial" panose="020B0604020202020204" pitchFamily="34" charset="0"/>
              </a:rPr>
              <a:t>Diet (DRI for pregnant women)</a:t>
            </a:r>
          </a:p>
          <a:p>
            <a:pPr lvl="1"/>
            <a:r>
              <a:rPr lang="en-US" sz="2000" dirty="0">
                <a:solidFill>
                  <a:schemeClr val="bg1"/>
                </a:solidFill>
                <a:latin typeface="Arial" panose="020B0604020202020204" pitchFamily="34" charset="0"/>
                <a:cs typeface="Arial" panose="020B0604020202020204" pitchFamily="34" charset="0"/>
              </a:rPr>
              <a:t>PA</a:t>
            </a:r>
          </a:p>
          <a:p>
            <a:pPr lvl="1"/>
            <a:endParaRPr lang="en-US" sz="2000" dirty="0">
              <a:solidFill>
                <a:schemeClr val="bg1"/>
              </a:solidFill>
              <a:latin typeface="Arial" panose="020B0604020202020204" pitchFamily="34" charset="0"/>
              <a:cs typeface="Arial" panose="020B0604020202020204" pitchFamily="34" charset="0"/>
            </a:endParaRPr>
          </a:p>
          <a:p>
            <a:pPr lvl="1"/>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5515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emplate" id="{778E517C-31DD-4764-9F2D-1A93B4FF8807}" vid="{7604D13A-29AF-49BA-A5A6-DAA716B7CF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1839</TotalTime>
  <Words>1217</Words>
  <Application>Microsoft Macintosh PowerPoint</Application>
  <PresentationFormat>Widescreen</PresentationFormat>
  <Paragraphs>136</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Gestational Diabetes Mellitus</vt:lpstr>
      <vt:lpstr>Nutrition Assessment </vt:lpstr>
      <vt:lpstr>Nutrition Assessment (cont.)</vt:lpstr>
      <vt:lpstr>PowerPoint Presentation</vt:lpstr>
      <vt:lpstr>Distinction between GDM &amp; T2DM Dx</vt:lpstr>
      <vt:lpstr>PowerPoint Presentation</vt:lpstr>
      <vt:lpstr>ADA Target Goals for Blood Glucose </vt:lpstr>
      <vt:lpstr>Fetal/Neonatal Risks due to GDM </vt:lpstr>
      <vt:lpstr>Evidence-Based Nutrition Practice Guidelines for GDM</vt:lpstr>
      <vt:lpstr>Nutrition Diagnosis </vt:lpstr>
      <vt:lpstr>Nutrition Intervention</vt:lpstr>
      <vt:lpstr>Monitoring &amp; Evaluation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Gestational Diabetes</dc:title>
  <dc:creator>Ordonez, Cristian</dc:creator>
  <cp:lastModifiedBy>Ordonez, Cristian</cp:lastModifiedBy>
  <cp:revision>32</cp:revision>
  <dcterms:created xsi:type="dcterms:W3CDTF">2020-01-12T21:50:52Z</dcterms:created>
  <dcterms:modified xsi:type="dcterms:W3CDTF">2020-01-17T11:23:28Z</dcterms:modified>
</cp:coreProperties>
</file>