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9" r:id="rId4"/>
    <p:sldId id="266" r:id="rId5"/>
    <p:sldId id="264" r:id="rId6"/>
    <p:sldId id="268" r:id="rId7"/>
    <p:sldId id="265" r:id="rId8"/>
    <p:sldId id="262" r:id="rId9"/>
    <p:sldId id="26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689" autoAdjust="0"/>
    <p:restoredTop sz="61560" autoAdjust="0"/>
  </p:normalViewPr>
  <p:slideViewPr>
    <p:cSldViewPr snapToGrid="0">
      <p:cViewPr>
        <p:scale>
          <a:sx n="77" d="100"/>
          <a:sy n="77" d="100"/>
        </p:scale>
        <p:origin x="6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DBA92-95DD-4648-827D-63876058209B}" type="datetimeFigureOut">
              <a:rPr lang="en-US" smtClean="0"/>
              <a:t>1/14/20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04FB9-3193-4EC3-AD7D-C7FD5C1F9357}" type="slidenum">
              <a:rPr lang="en-US" smtClean="0"/>
              <a:t>‹#›</a:t>
            </a:fld>
            <a:endParaRPr lang="en-US"/>
          </a:p>
        </p:txBody>
      </p:sp>
    </p:spTree>
    <p:extLst>
      <p:ext uri="{BB962C8B-B14F-4D97-AF65-F5344CB8AC3E}">
        <p14:creationId xmlns:p14="http://schemas.microsoft.com/office/powerpoint/2010/main" val="34663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file:///Users/cristianordonez/Downloads/GDM_AND_Gestational%20Diabetes%20Evidence-based%20Nutrition%20Practice%20Guideline%202018%20(1).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Veteran was previously on insulin during her last pregnancy #3 but then did not use it afterwards. </a:t>
            </a:r>
          </a:p>
        </p:txBody>
      </p:sp>
      <p:sp>
        <p:nvSpPr>
          <p:cNvPr id="4" name="Slide Number Placeholder 3"/>
          <p:cNvSpPr>
            <a:spLocks noGrp="1"/>
          </p:cNvSpPr>
          <p:nvPr>
            <p:ph type="sldNum" sz="quarter" idx="5"/>
          </p:nvPr>
        </p:nvSpPr>
        <p:spPr/>
        <p:txBody>
          <a:bodyPr/>
          <a:lstStyle/>
          <a:p>
            <a:fld id="{E0C04FB9-3193-4EC3-AD7D-C7FD5C1F9357}" type="slidenum">
              <a:rPr lang="en-US" smtClean="0"/>
              <a:t>2</a:t>
            </a:fld>
            <a:endParaRPr lang="en-US"/>
          </a:p>
        </p:txBody>
      </p:sp>
    </p:spTree>
    <p:extLst>
      <p:ext uri="{BB962C8B-B14F-4D97-AF65-F5344CB8AC3E}">
        <p14:creationId xmlns:p14="http://schemas.microsoft.com/office/powerpoint/2010/main" val="179984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Weight: Current </a:t>
            </a:r>
            <a:r>
              <a:rPr lang="en-US" sz="1200" kern="1200" dirty="0" err="1">
                <a:solidFill>
                  <a:schemeClr val="tx1"/>
                </a:solidFill>
                <a:effectLst/>
                <a:latin typeface="+mn-lt"/>
                <a:ea typeface="+mn-ea"/>
                <a:cs typeface="+mn-cs"/>
              </a:rPr>
              <a:t>wt</a:t>
            </a:r>
            <a:r>
              <a:rPr lang="en-US" sz="1200" kern="1200" dirty="0">
                <a:solidFill>
                  <a:schemeClr val="tx1"/>
                </a:solidFill>
                <a:effectLst/>
                <a:latin typeface="+mn-lt"/>
                <a:ea typeface="+mn-ea"/>
                <a:cs typeface="+mn-cs"/>
              </a:rPr>
              <a:t> 270# and BMI 45 indicating Veteran is morbidly obese. </a:t>
            </a:r>
          </a:p>
          <a:p>
            <a:r>
              <a:rPr lang="en-US" sz="1200" kern="1200" dirty="0">
                <a:solidFill>
                  <a:schemeClr val="tx1"/>
                </a:solidFill>
                <a:effectLst/>
                <a:latin typeface="+mn-lt"/>
                <a:ea typeface="+mn-ea"/>
                <a:cs typeface="+mn-cs"/>
              </a:rPr>
              <a:t>Veteran has maintained consistent </a:t>
            </a:r>
            <a:r>
              <a:rPr lang="en-US" sz="1200" kern="1200" dirty="0" err="1">
                <a:solidFill>
                  <a:schemeClr val="tx1"/>
                </a:solidFill>
                <a:effectLst/>
                <a:latin typeface="+mn-lt"/>
                <a:ea typeface="+mn-ea"/>
                <a:cs typeface="+mn-cs"/>
              </a:rPr>
              <a:t>wt</a:t>
            </a:r>
            <a:r>
              <a:rPr lang="en-US" sz="1200" kern="1200" dirty="0">
                <a:solidFill>
                  <a:schemeClr val="tx1"/>
                </a:solidFill>
                <a:effectLst/>
                <a:latin typeface="+mn-lt"/>
                <a:ea typeface="+mn-ea"/>
                <a:cs typeface="+mn-cs"/>
              </a:rPr>
              <a:t> between 170-175 in past 1 year with no </a:t>
            </a:r>
          </a:p>
          <a:p>
            <a:r>
              <a:rPr lang="en-US" sz="1200" kern="1200" dirty="0">
                <a:solidFill>
                  <a:schemeClr val="tx1"/>
                </a:solidFill>
                <a:effectLst/>
                <a:latin typeface="+mn-lt"/>
                <a:ea typeface="+mn-ea"/>
                <a:cs typeface="+mn-cs"/>
              </a:rPr>
              <a:t>significant fluctuations. Current goal is </a:t>
            </a:r>
            <a:r>
              <a:rPr lang="en-US" sz="1200" kern="1200" dirty="0" err="1">
                <a:solidFill>
                  <a:schemeClr val="tx1"/>
                </a:solidFill>
                <a:effectLst/>
                <a:latin typeface="+mn-lt"/>
                <a:ea typeface="+mn-ea"/>
                <a:cs typeface="+mn-cs"/>
              </a:rPr>
              <a:t>wt</a:t>
            </a:r>
            <a:r>
              <a:rPr lang="en-US" sz="1200" kern="1200" dirty="0">
                <a:solidFill>
                  <a:schemeClr val="tx1"/>
                </a:solidFill>
                <a:effectLst/>
                <a:latin typeface="+mn-lt"/>
                <a:ea typeface="+mn-ea"/>
                <a:cs typeface="+mn-cs"/>
              </a:rPr>
              <a:t> gain 11-20# throughout the course </a:t>
            </a:r>
          </a:p>
          <a:p>
            <a:r>
              <a:rPr lang="en-US" sz="1200" kern="1200" dirty="0">
                <a:solidFill>
                  <a:schemeClr val="tx1"/>
                </a:solidFill>
                <a:effectLst/>
                <a:latin typeface="+mn-lt"/>
                <a:ea typeface="+mn-ea"/>
                <a:cs typeface="+mn-cs"/>
              </a:rPr>
              <a:t>of pregnancy. </a:t>
            </a:r>
          </a:p>
          <a:p>
            <a:endParaRPr lang="en-US" dirty="0"/>
          </a:p>
          <a:p>
            <a:r>
              <a:rPr lang="en-US" dirty="0"/>
              <a:t>Diet recall: Most of the kcal came from her snacks she ate throughout the day and from her lunch which she generally ate out at restaurants due to time constraints </a:t>
            </a:r>
          </a:p>
        </p:txBody>
      </p:sp>
      <p:sp>
        <p:nvSpPr>
          <p:cNvPr id="4" name="Slide Number Placeholder 3"/>
          <p:cNvSpPr>
            <a:spLocks noGrp="1"/>
          </p:cNvSpPr>
          <p:nvPr>
            <p:ph type="sldNum" sz="quarter" idx="5"/>
          </p:nvPr>
        </p:nvSpPr>
        <p:spPr/>
        <p:txBody>
          <a:bodyPr/>
          <a:lstStyle/>
          <a:p>
            <a:fld id="{E0C04FB9-3193-4EC3-AD7D-C7FD5C1F9357}" type="slidenum">
              <a:rPr lang="en-US" smtClean="0"/>
              <a:t>3</a:t>
            </a:fld>
            <a:endParaRPr lang="en-US"/>
          </a:p>
        </p:txBody>
      </p:sp>
    </p:spTree>
    <p:extLst>
      <p:ext uri="{BB962C8B-B14F-4D97-AF65-F5344CB8AC3E}">
        <p14:creationId xmlns:p14="http://schemas.microsoft.com/office/powerpoint/2010/main" val="181495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women with Type 1 diabetes, women with GDM have a lot of insulin, sometimes more than the average person. But insulin resistance increases due to a blocking effect of certain hormones produced by the placenta. </a:t>
            </a:r>
          </a:p>
          <a:p>
            <a:endParaRPr lang="en-US" dirty="0"/>
          </a:p>
          <a:p>
            <a:r>
              <a:rPr lang="en-US" dirty="0"/>
              <a:t>Some hormones that have this blocking effect are estrogen, cortisol, and human placental lactogen (HPL). As the size of the placenta grows, the number of these hormones produced increases along with the insulin resistance, therefore GDM is usually diagnosed about halfway through the pregnancy. </a:t>
            </a:r>
          </a:p>
          <a:p>
            <a:endParaRPr lang="en-US" dirty="0"/>
          </a:p>
          <a:p>
            <a:r>
              <a:rPr lang="en-US" dirty="0"/>
              <a:t>In most women the pancreas is able to produce more insulin to make up for the increased insulin resistance, but when the pancreas produces as much insulin as it can but it is still not enough to keep up with the insulin resistance of the placental hormones, then GDM occurs. </a:t>
            </a:r>
          </a:p>
          <a:p>
            <a:endParaRPr lang="en-US" dirty="0"/>
          </a:p>
          <a:p>
            <a:r>
              <a:rPr lang="en-US" dirty="0"/>
              <a:t>Risk factors are the same risk factors as those for type 2 diabetes</a:t>
            </a:r>
          </a:p>
          <a:p>
            <a:endParaRPr lang="en-US" dirty="0"/>
          </a:p>
          <a:p>
            <a:r>
              <a:rPr lang="en-US" dirty="0"/>
              <a:t>Diabetes that exists before this gestational period of 24-48 weeks (which is when amount of hormones released by pancreas that cause insulin resistance is high enough to lead to insulin resistance) is known as preexisting diabetes. </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4</a:t>
            </a:fld>
            <a:endParaRPr lang="en-US"/>
          </a:p>
        </p:txBody>
      </p:sp>
    </p:spTree>
    <p:extLst>
      <p:ext uri="{BB962C8B-B14F-4D97-AF65-F5344CB8AC3E}">
        <p14:creationId xmlns:p14="http://schemas.microsoft.com/office/powerpoint/2010/main" val="111413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of diabetes in the US is increasing along with the increase in obesity rates. </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5</a:t>
            </a:fld>
            <a:endParaRPr lang="en-US"/>
          </a:p>
        </p:txBody>
      </p:sp>
    </p:spTree>
    <p:extLst>
      <p:ext uri="{BB962C8B-B14F-4D97-AF65-F5344CB8AC3E}">
        <p14:creationId xmlns:p14="http://schemas.microsoft.com/office/powerpoint/2010/main" val="48867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file:///Users/cristianordonez/Downloads/GDM_AND_Gestational%20Diabetes%20Evidence-based%20Nutrition%20Practice%20Guideline%202018%20(1).pdf</a:t>
            </a:r>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6</a:t>
            </a:fld>
            <a:endParaRPr lang="en-US"/>
          </a:p>
        </p:txBody>
      </p:sp>
    </p:spTree>
    <p:extLst>
      <p:ext uri="{BB962C8B-B14F-4D97-AF65-F5344CB8AC3E}">
        <p14:creationId xmlns:p14="http://schemas.microsoft.com/office/powerpoint/2010/main" val="172254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not previously on insulin, but prior history with GDM shows she will most likely need to be provided with insulin as pregnancy progresses and insulin resistance increases. </a:t>
            </a:r>
          </a:p>
        </p:txBody>
      </p:sp>
      <p:sp>
        <p:nvSpPr>
          <p:cNvPr id="4" name="Slide Number Placeholder 3"/>
          <p:cNvSpPr>
            <a:spLocks noGrp="1"/>
          </p:cNvSpPr>
          <p:nvPr>
            <p:ph type="sldNum" sz="quarter" idx="5"/>
          </p:nvPr>
        </p:nvSpPr>
        <p:spPr/>
        <p:txBody>
          <a:bodyPr/>
          <a:lstStyle/>
          <a:p>
            <a:fld id="{E0C04FB9-3193-4EC3-AD7D-C7FD5C1F9357}" type="slidenum">
              <a:rPr lang="en-US" smtClean="0"/>
              <a:t>9</a:t>
            </a:fld>
            <a:endParaRPr lang="en-US"/>
          </a:p>
        </p:txBody>
      </p:sp>
    </p:spTree>
    <p:extLst>
      <p:ext uri="{BB962C8B-B14F-4D97-AF65-F5344CB8AC3E}">
        <p14:creationId xmlns:p14="http://schemas.microsoft.com/office/powerpoint/2010/main" val="415703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American Cancer Society (ACS), US Multi-Society Task Force on Colorectal Cancer, and American College of Radiology</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10</a:t>
            </a:fld>
            <a:endParaRPr lang="en-US"/>
          </a:p>
        </p:txBody>
      </p:sp>
    </p:spTree>
    <p:extLst>
      <p:ext uri="{BB962C8B-B14F-4D97-AF65-F5344CB8AC3E}">
        <p14:creationId xmlns:p14="http://schemas.microsoft.com/office/powerpoint/2010/main" val="369325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3EBB-EAA1-4F83-87AA-A96F5F44E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062EF-08E7-4551-9688-957DFF16A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D8D59-7095-4AE0-8AB2-DDDC3B2F722A}"/>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5" name="Footer Placeholder 4">
            <a:extLst>
              <a:ext uri="{FF2B5EF4-FFF2-40B4-BE49-F238E27FC236}">
                <a16:creationId xmlns:a16="http://schemas.microsoft.com/office/drawing/2014/main" id="{BCF75404-5472-477D-8BC9-180A58219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2BD7D-E2CF-422F-B7D7-E573E091571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39270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E8E6-842B-46DF-9A5B-DB0C8B370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A91D6-93FD-4F6C-BA59-859DAE258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9F2ED-5E73-4DC8-B856-2411107918A3}"/>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5" name="Footer Placeholder 4">
            <a:extLst>
              <a:ext uri="{FF2B5EF4-FFF2-40B4-BE49-F238E27FC236}">
                <a16:creationId xmlns:a16="http://schemas.microsoft.com/office/drawing/2014/main" id="{E7B74A6F-0151-4593-9DC8-ED4BFB0B6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0CB5B-289C-488C-8465-256B89E8D0E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8396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6D258-D0DD-4CE0-A60E-8CB5F92012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9BAC7-BC5C-481B-ABBB-1500BE9DB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5509C-EF34-45F8-A025-664C67A72A7D}"/>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5" name="Footer Placeholder 4">
            <a:extLst>
              <a:ext uri="{FF2B5EF4-FFF2-40B4-BE49-F238E27FC236}">
                <a16:creationId xmlns:a16="http://schemas.microsoft.com/office/drawing/2014/main" id="{79ED1D50-411B-4835-9210-9656D94F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E088C-DE26-4893-973F-03932B70C50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69238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E355-A450-4F7E-BF64-ABF577677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DC597-2393-473E-A0AF-89CDAC9D9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84037-BCAD-4D3F-BC7A-B971D7369284}"/>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5" name="Footer Placeholder 4">
            <a:extLst>
              <a:ext uri="{FF2B5EF4-FFF2-40B4-BE49-F238E27FC236}">
                <a16:creationId xmlns:a16="http://schemas.microsoft.com/office/drawing/2014/main" id="{9DF6B451-5DD4-46AE-8DDB-4E672579F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1CD59-F87D-45D1-AF0C-B2FD050E414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4951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C027-0246-4085-A9A3-5BF639850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2F513-9526-42BD-8F0A-43004B439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B7A0-204E-4AA1-ACB7-1626443B5E2A}"/>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5" name="Footer Placeholder 4">
            <a:extLst>
              <a:ext uri="{FF2B5EF4-FFF2-40B4-BE49-F238E27FC236}">
                <a16:creationId xmlns:a16="http://schemas.microsoft.com/office/drawing/2014/main" id="{CD3AFCC9-CB6F-424D-A406-7FD9341F7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23E53-1920-4B3E-8C0A-742210A3132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8046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AA47-B983-4818-BA54-0FAE20139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9C1FB-781C-437B-B4B2-E61E4B740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63D98-1B1E-4215-A4AA-3A5B3B0303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9D9246-3B96-4CC2-9DB4-2813B4529D6F}"/>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6" name="Footer Placeholder 5">
            <a:extLst>
              <a:ext uri="{FF2B5EF4-FFF2-40B4-BE49-F238E27FC236}">
                <a16:creationId xmlns:a16="http://schemas.microsoft.com/office/drawing/2014/main" id="{DE00EBB1-DD99-4758-8E72-8843EB9E3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914B2-4947-4B89-85E1-24A707CE954E}"/>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660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4FEF-ABBF-453A-807A-3D0E7146E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2F81E-42A4-455E-A454-528AFFB0E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0CBC2-3CF3-4103-A110-F9F6CF1D7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641CA-8A6C-4DE9-934C-0D672F399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D758A-29D2-4804-84A0-D29DD07FD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294B4-8D4D-4617-A8EA-4E45140DF91E}"/>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8" name="Footer Placeholder 7">
            <a:extLst>
              <a:ext uri="{FF2B5EF4-FFF2-40B4-BE49-F238E27FC236}">
                <a16:creationId xmlns:a16="http://schemas.microsoft.com/office/drawing/2014/main" id="{01BB1A75-EF4C-4C3F-9672-529BAC10A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B1EA8-2EDE-4AB6-9036-811E9C40CEEC}"/>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35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434C-33B3-4D39-9E78-27459DF26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240BD5-7EFE-4AF4-9801-D03DED9975F6}"/>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4" name="Footer Placeholder 3">
            <a:extLst>
              <a:ext uri="{FF2B5EF4-FFF2-40B4-BE49-F238E27FC236}">
                <a16:creationId xmlns:a16="http://schemas.microsoft.com/office/drawing/2014/main" id="{9E34C5FA-BF51-4CBA-9BCC-DFF66B715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A771A2-E3EF-4DA8-B99A-ABE4F287548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17174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50756-138A-47E8-8A30-987AE9EB8942}"/>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3" name="Footer Placeholder 2">
            <a:extLst>
              <a:ext uri="{FF2B5EF4-FFF2-40B4-BE49-F238E27FC236}">
                <a16:creationId xmlns:a16="http://schemas.microsoft.com/office/drawing/2014/main" id="{99109E20-C956-4318-9A71-E2C3C763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9F3ED9-DC92-4A48-A0D5-B9253B67A26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790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23DB-600E-42C4-B6B7-E9D1C515A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791A7-4C41-4920-B039-267B86EF6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2D5E1-10D7-42F2-9046-8F7B09688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0FD77-F3B8-48CD-83E7-28A6A7D94CA7}"/>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6" name="Footer Placeholder 5">
            <a:extLst>
              <a:ext uri="{FF2B5EF4-FFF2-40B4-BE49-F238E27FC236}">
                <a16:creationId xmlns:a16="http://schemas.microsoft.com/office/drawing/2014/main" id="{590A21AF-CFE1-4E85-8CDD-318DE6FA5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FC15D-24EB-4724-85D2-A38D86DE5F9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6962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8EE9-1F81-4839-8E7B-9C1ACE3BF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DF4F27-E301-4590-B555-0F77FCEFF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87B821-C1E2-48D5-A6DE-D222ACE0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B0EB2-808D-4E21-B888-6201984D4A05}"/>
              </a:ext>
            </a:extLst>
          </p:cNvPr>
          <p:cNvSpPr>
            <a:spLocks noGrp="1"/>
          </p:cNvSpPr>
          <p:nvPr>
            <p:ph type="dt" sz="half" idx="10"/>
          </p:nvPr>
        </p:nvSpPr>
        <p:spPr/>
        <p:txBody>
          <a:bodyPr/>
          <a:lstStyle/>
          <a:p>
            <a:fld id="{7D57040F-0882-414E-B8BC-488D3E6A97CD}" type="datetimeFigureOut">
              <a:rPr lang="en-US" smtClean="0"/>
              <a:t>1/14/20</a:t>
            </a:fld>
            <a:endParaRPr lang="en-US"/>
          </a:p>
        </p:txBody>
      </p:sp>
      <p:sp>
        <p:nvSpPr>
          <p:cNvPr id="6" name="Footer Placeholder 5">
            <a:extLst>
              <a:ext uri="{FF2B5EF4-FFF2-40B4-BE49-F238E27FC236}">
                <a16:creationId xmlns:a16="http://schemas.microsoft.com/office/drawing/2014/main" id="{A43168D8-5F1E-4951-BE43-B318ED2AB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BA141-EEA0-4D9A-B7D7-CBEFD09BA5E5}"/>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02661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E64D7-A4EE-4E5C-9653-3D3488D1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E9DA-A32C-4397-B178-5D50CEE47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F1F3B-9409-425D-9E15-86ED3BC93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7040F-0882-414E-B8BC-488D3E6A97CD}" type="datetimeFigureOut">
              <a:rPr lang="en-US" smtClean="0"/>
              <a:t>1/14/20</a:t>
            </a:fld>
            <a:endParaRPr lang="en-US"/>
          </a:p>
        </p:txBody>
      </p:sp>
      <p:sp>
        <p:nvSpPr>
          <p:cNvPr id="5" name="Footer Placeholder 4">
            <a:extLst>
              <a:ext uri="{FF2B5EF4-FFF2-40B4-BE49-F238E27FC236}">
                <a16:creationId xmlns:a16="http://schemas.microsoft.com/office/drawing/2014/main" id="{63FC2825-167C-4AE1-847D-E555A3DCA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226D0C-8302-48F2-AC61-BA02582A2E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608C1-E91B-45EF-A88F-2E589502EF9B}" type="slidenum">
              <a:rPr lang="en-US" smtClean="0"/>
              <a:t>‹#›</a:t>
            </a:fld>
            <a:endParaRPr lang="en-US"/>
          </a:p>
        </p:txBody>
      </p:sp>
    </p:spTree>
    <p:extLst>
      <p:ext uri="{BB962C8B-B14F-4D97-AF65-F5344CB8AC3E}">
        <p14:creationId xmlns:p14="http://schemas.microsoft.com/office/powerpoint/2010/main" val="303155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dc.gov/diabetes/data/statistics-report/index.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en/apple-fruit-red-ripe-fresh-16360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FD13-5289-4FAC-85A3-35B5B78EE8D7}"/>
              </a:ext>
            </a:extLst>
          </p:cNvPr>
          <p:cNvSpPr>
            <a:spLocks noGrp="1"/>
          </p:cNvSpPr>
          <p:nvPr>
            <p:ph type="ctrTitle"/>
          </p:nvPr>
        </p:nvSpPr>
        <p:spPr>
          <a:xfrm>
            <a:off x="1524000" y="246063"/>
            <a:ext cx="9144000" cy="2387600"/>
          </a:xfrm>
        </p:spPr>
        <p:txBody>
          <a:bodyPr>
            <a:normAutofit/>
          </a:bodyPr>
          <a:lstStyle/>
          <a:p>
            <a:r>
              <a:rPr lang="en-US" b="1" dirty="0">
                <a:solidFill>
                  <a:schemeClr val="bg1"/>
                </a:solidFill>
                <a:latin typeface="Arial" panose="020B0604020202020204" pitchFamily="34" charset="0"/>
                <a:cs typeface="Arial" panose="020B0604020202020204" pitchFamily="34" charset="0"/>
              </a:rPr>
              <a:t>Gestational Diabetes</a:t>
            </a:r>
          </a:p>
        </p:txBody>
      </p:sp>
      <p:sp>
        <p:nvSpPr>
          <p:cNvPr id="3" name="Subtitle 2">
            <a:extLst>
              <a:ext uri="{FF2B5EF4-FFF2-40B4-BE49-F238E27FC236}">
                <a16:creationId xmlns:a16="http://schemas.microsoft.com/office/drawing/2014/main" id="{71D71535-8F5D-4906-BDF9-4D2CF7DDCA97}"/>
              </a:ext>
            </a:extLst>
          </p:cNvPr>
          <p:cNvSpPr>
            <a:spLocks noGrp="1"/>
          </p:cNvSpPr>
          <p:nvPr>
            <p:ph type="subTitle" idx="1"/>
          </p:nvPr>
        </p:nvSpPr>
        <p:spPr/>
        <p:txBody>
          <a:bodyPr>
            <a:normAutofit lnSpcReduction="10000"/>
          </a:bodyPr>
          <a:lstStyle/>
          <a:p>
            <a:r>
              <a:rPr lang="en-US" dirty="0">
                <a:solidFill>
                  <a:schemeClr val="bg1"/>
                </a:solidFill>
                <a:latin typeface="Arial" panose="020B0604020202020204" pitchFamily="34" charset="0"/>
                <a:cs typeface="Arial" panose="020B0604020202020204" pitchFamily="34" charset="0"/>
              </a:rPr>
              <a:t>Cristian Ordoñez</a:t>
            </a:r>
          </a:p>
          <a:p>
            <a:r>
              <a:rPr lang="en-US" dirty="0">
                <a:solidFill>
                  <a:schemeClr val="bg1"/>
                </a:solidFill>
                <a:latin typeface="Arial" panose="020B0604020202020204" pitchFamily="34" charset="0"/>
                <a:cs typeface="Arial" panose="020B0604020202020204" pitchFamily="34" charset="0"/>
              </a:rPr>
              <a:t>DSMES Case Study Presentation</a:t>
            </a:r>
          </a:p>
          <a:p>
            <a:r>
              <a:rPr lang="en-US" dirty="0">
                <a:solidFill>
                  <a:schemeClr val="bg1"/>
                </a:solidFill>
                <a:latin typeface="Arial" panose="020B0604020202020204" pitchFamily="34" charset="0"/>
                <a:cs typeface="Arial" panose="020B0604020202020204" pitchFamily="34" charset="0"/>
              </a:rPr>
              <a:t>Preceptors: Mary Julius, RDN, LDN, CDE </a:t>
            </a:r>
          </a:p>
          <a:p>
            <a:r>
              <a:rPr lang="en-US" dirty="0">
                <a:solidFill>
                  <a:schemeClr val="bg1"/>
                </a:solidFill>
                <a:latin typeface="Arial" panose="020B0604020202020204" pitchFamily="34" charset="0"/>
                <a:cs typeface="Arial" panose="020B0604020202020204" pitchFamily="34" charset="0"/>
              </a:rPr>
              <a:t>                        Neal Kurmas, MS, RD, LD, CDE</a:t>
            </a: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982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30D-99BA-46C8-B34E-3573A370D27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41691D83-26FE-4B8A-A028-B51D799A89D1}"/>
              </a:ext>
            </a:extLst>
          </p:cNvPr>
          <p:cNvSpPr>
            <a:spLocks noGrp="1"/>
          </p:cNvSpPr>
          <p:nvPr>
            <p:ph idx="1"/>
          </p:nvPr>
        </p:nvSpPr>
        <p:spPr>
          <a:xfrm>
            <a:off x="838200" y="1825625"/>
            <a:ext cx="10515600" cy="2613371"/>
          </a:xfrm>
        </p:spPr>
        <p:txBody>
          <a:bodyPr>
            <a:noAutofit/>
          </a:bodyPr>
          <a:lstStyle/>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Duarte-</a:t>
            </a:r>
            <a:r>
              <a:rPr lang="en-US" sz="1400" dirty="0" err="1">
                <a:solidFill>
                  <a:schemeClr val="bg1"/>
                </a:solidFill>
                <a:latin typeface="Arial" panose="020B0604020202020204" pitchFamily="34" charset="0"/>
                <a:cs typeface="Arial" panose="020B0604020202020204" pitchFamily="34" charset="0"/>
              </a:rPr>
              <a:t>Gardea</a:t>
            </a:r>
            <a:r>
              <a:rPr lang="en-US" sz="1400" dirty="0">
                <a:solidFill>
                  <a:schemeClr val="bg1"/>
                </a:solidFill>
                <a:latin typeface="Arial" panose="020B0604020202020204" pitchFamily="34" charset="0"/>
                <a:cs typeface="Arial" panose="020B0604020202020204" pitchFamily="34" charset="0"/>
              </a:rPr>
              <a:t> MO et al. J </a:t>
            </a:r>
            <a:r>
              <a:rPr lang="en-US" sz="1400" dirty="0" err="1">
                <a:solidFill>
                  <a:schemeClr val="bg1"/>
                </a:solidFill>
                <a:latin typeface="Arial" panose="020B0604020202020204" pitchFamily="34" charset="0"/>
                <a:cs typeface="Arial" panose="020B0604020202020204" pitchFamily="34" charset="0"/>
              </a:rPr>
              <a:t>Acad</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Nutr</a:t>
            </a:r>
            <a:r>
              <a:rPr lang="en-US" sz="1400" dirty="0">
                <a:solidFill>
                  <a:schemeClr val="bg1"/>
                </a:solidFill>
                <a:latin typeface="Arial" panose="020B0604020202020204" pitchFamily="34" charset="0"/>
                <a:cs typeface="Arial" panose="020B0604020202020204" pitchFamily="34" charset="0"/>
              </a:rPr>
              <a:t> Diet 2018;118:1719-1742.</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Management of diabetes in pregnancy: Standards of medical care in diabetes--2019. Diabetes Care 2019;42(suppl 1):S165–S172; CDC. National Diabetes Statistics Report, 2017. </a:t>
            </a:r>
            <a:r>
              <a:rPr lang="en-US" sz="14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https://www.cdc.gov/diabetes/data/statistics-report/index.html</a:t>
            </a:r>
            <a:endParaRPr lang="en-US" sz="1400" dirty="0">
              <a:solidFill>
                <a:schemeClr val="bg1"/>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Maria O. Duarte-</a:t>
            </a:r>
            <a:r>
              <a:rPr lang="en-US" sz="1400" dirty="0" err="1">
                <a:solidFill>
                  <a:schemeClr val="bg1"/>
                </a:solidFill>
                <a:latin typeface="Arial" panose="020B0604020202020204" pitchFamily="34" charset="0"/>
                <a:cs typeface="Arial" panose="020B0604020202020204" pitchFamily="34" charset="0"/>
              </a:rPr>
              <a:t>Gardea</a:t>
            </a:r>
            <a:r>
              <a:rPr lang="en-US" sz="1400" dirty="0">
                <a:solidFill>
                  <a:schemeClr val="bg1"/>
                </a:solidFill>
                <a:latin typeface="Arial" panose="020B0604020202020204" pitchFamily="34" charset="0"/>
                <a:cs typeface="Arial" panose="020B0604020202020204" pitchFamily="34" charset="0"/>
              </a:rPr>
              <a:t>, Diana M. Gonzales-Pacheco. Academy of Nutrition and Dietetics Gestational Diabetes Evidence-Based Nutrition </a:t>
            </a:r>
            <a:r>
              <a:rPr lang="en-US" sz="1400" dirty="0" err="1">
                <a:solidFill>
                  <a:schemeClr val="bg1"/>
                </a:solidFill>
                <a:latin typeface="Arial" panose="020B0604020202020204" pitchFamily="34" charset="0"/>
                <a:cs typeface="Arial" panose="020B0604020202020204" pitchFamily="34" charset="0"/>
              </a:rPr>
              <a:t>Pratice</a:t>
            </a:r>
            <a:r>
              <a:rPr lang="en-US" sz="1400" dirty="0">
                <a:solidFill>
                  <a:schemeClr val="bg1"/>
                </a:solidFill>
                <a:latin typeface="Arial" panose="020B0604020202020204" pitchFamily="34" charset="0"/>
                <a:cs typeface="Arial" panose="020B0604020202020204" pitchFamily="34" charset="0"/>
              </a:rPr>
              <a:t> Guideline. </a:t>
            </a:r>
            <a:r>
              <a:rPr lang="en-US" sz="1400" i="1" dirty="0">
                <a:solidFill>
                  <a:schemeClr val="bg1"/>
                </a:solidFill>
                <a:latin typeface="Arial" panose="020B0604020202020204" pitchFamily="34" charset="0"/>
                <a:cs typeface="Arial" panose="020B0604020202020204" pitchFamily="34" charset="0"/>
              </a:rPr>
              <a:t>Journal of The Academy of Nutrition and Dietetics</a:t>
            </a:r>
            <a:r>
              <a:rPr lang="en-US" sz="1400" dirty="0">
                <a:solidFill>
                  <a:schemeClr val="bg1"/>
                </a:solidFill>
                <a:latin typeface="Arial" panose="020B0604020202020204" pitchFamily="34" charset="0"/>
                <a:cs typeface="Arial" panose="020B0604020202020204" pitchFamily="34" charset="0"/>
              </a:rPr>
              <a:t>.</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Nielsen GL, </a:t>
            </a:r>
            <a:r>
              <a:rPr lang="en-US" sz="1400" dirty="0" err="1">
                <a:solidFill>
                  <a:schemeClr val="bg1"/>
                </a:solidFill>
                <a:latin typeface="Arial" panose="020B0604020202020204" pitchFamily="34" charset="0"/>
                <a:cs typeface="Arial" panose="020B0604020202020204" pitchFamily="34" charset="0"/>
              </a:rPr>
              <a:t>Møller</a:t>
            </a:r>
            <a:r>
              <a:rPr lang="en-US" sz="1400" dirty="0">
                <a:solidFill>
                  <a:schemeClr val="bg1"/>
                </a:solidFill>
                <a:latin typeface="Arial" panose="020B0604020202020204" pitchFamily="34" charset="0"/>
                <a:cs typeface="Arial" panose="020B0604020202020204" pitchFamily="34" charset="0"/>
              </a:rPr>
              <a:t> M, </a:t>
            </a:r>
            <a:r>
              <a:rPr lang="en-US" sz="1400" dirty="0" err="1">
                <a:solidFill>
                  <a:schemeClr val="bg1"/>
                </a:solidFill>
                <a:latin typeface="Arial" panose="020B0604020202020204" pitchFamily="34" charset="0"/>
                <a:cs typeface="Arial" panose="020B0604020202020204" pitchFamily="34" charset="0"/>
              </a:rPr>
              <a:t>Sørensen</a:t>
            </a:r>
            <a:r>
              <a:rPr lang="en-US" sz="1400" dirty="0">
                <a:solidFill>
                  <a:schemeClr val="bg1"/>
                </a:solidFill>
                <a:latin typeface="Arial" panose="020B0604020202020204" pitchFamily="34" charset="0"/>
                <a:cs typeface="Arial" panose="020B0604020202020204" pitchFamily="34" charset="0"/>
              </a:rPr>
              <a:t> HT. HbA1c in early diabetic pregnancy and pregnancy outcomes: a Danish population-based cohort study of 573 pregnancies in women with type 1 diabetes. Diabetes Care 2006;29:2612–2616</a:t>
            </a:r>
          </a:p>
        </p:txBody>
      </p:sp>
    </p:spTree>
    <p:extLst>
      <p:ext uri="{BB962C8B-B14F-4D97-AF65-F5344CB8AC3E}">
        <p14:creationId xmlns:p14="http://schemas.microsoft.com/office/powerpoint/2010/main" val="394746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009F-B887-4075-8975-29FBB1F3A1E2}"/>
              </a:ext>
            </a:extLst>
          </p:cNvPr>
          <p:cNvSpPr>
            <a:spLocks noGrp="1"/>
          </p:cNvSpPr>
          <p:nvPr>
            <p:ph type="title"/>
          </p:nvPr>
        </p:nvSpPr>
        <p:spPr>
          <a:xfrm>
            <a:off x="673100" y="170655"/>
            <a:ext cx="10515600" cy="1325563"/>
          </a:xfrm>
        </p:spPr>
        <p:txBody>
          <a:bodyPr/>
          <a:lstStyle/>
          <a:p>
            <a:r>
              <a:rPr lang="en-US" b="1" dirty="0">
                <a:solidFill>
                  <a:schemeClr val="bg1"/>
                </a:solidFill>
                <a:latin typeface="Arial" panose="020B0604020202020204" pitchFamily="34" charset="0"/>
                <a:cs typeface="Arial" panose="020B0604020202020204" pitchFamily="34" charset="0"/>
              </a:rPr>
              <a:t>Nutrition Assessment </a:t>
            </a:r>
          </a:p>
        </p:txBody>
      </p:sp>
      <p:sp>
        <p:nvSpPr>
          <p:cNvPr id="4" name="Content Placeholder 2">
            <a:extLst>
              <a:ext uri="{FF2B5EF4-FFF2-40B4-BE49-F238E27FC236}">
                <a16:creationId xmlns:a16="http://schemas.microsoft.com/office/drawing/2014/main" id="{CF8CE220-B3E9-4749-908D-AC7AA36D99ED}"/>
              </a:ext>
            </a:extLst>
          </p:cNvPr>
          <p:cNvSpPr txBox="1">
            <a:spLocks/>
          </p:cNvSpPr>
          <p:nvPr/>
        </p:nvSpPr>
        <p:spPr>
          <a:xfrm>
            <a:off x="6333309"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687CA334-F586-4444-BC1A-96A499496D31}"/>
              </a:ext>
            </a:extLst>
          </p:cNvPr>
          <p:cNvSpPr txBox="1">
            <a:spLocks/>
          </p:cNvSpPr>
          <p:nvPr/>
        </p:nvSpPr>
        <p:spPr>
          <a:xfrm>
            <a:off x="700371" y="1825625"/>
            <a:ext cx="5395629"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Arial" panose="020B0604020202020204" pitchFamily="34" charset="0"/>
                <a:cs typeface="Arial" panose="020B0604020202020204" pitchFamily="34" charset="0"/>
              </a:rPr>
              <a:t>Anthropometrics: </a:t>
            </a:r>
          </a:p>
          <a:p>
            <a:pPr lvl="1"/>
            <a:r>
              <a:rPr lang="en-US" dirty="0">
                <a:solidFill>
                  <a:schemeClr val="bg1"/>
                </a:solidFill>
                <a:latin typeface="Arial" panose="020B0604020202020204" pitchFamily="34" charset="0"/>
                <a:cs typeface="Arial" panose="020B0604020202020204" pitchFamily="34" charset="0"/>
              </a:rPr>
              <a:t>Age: 38 </a:t>
            </a:r>
          </a:p>
          <a:p>
            <a:pPr lvl="1"/>
            <a:r>
              <a:rPr lang="en-US" dirty="0">
                <a:solidFill>
                  <a:schemeClr val="bg1"/>
                </a:solidFill>
                <a:latin typeface="Arial" panose="020B0604020202020204" pitchFamily="34" charset="0"/>
                <a:cs typeface="Arial" panose="020B0604020202020204" pitchFamily="34" charset="0"/>
              </a:rPr>
              <a:t>Height: 5’5</a:t>
            </a:r>
          </a:p>
          <a:p>
            <a:pPr lvl="1"/>
            <a:r>
              <a:rPr lang="en-US" dirty="0">
                <a:solidFill>
                  <a:schemeClr val="bg1"/>
                </a:solidFill>
                <a:latin typeface="Arial" panose="020B0604020202020204" pitchFamily="34" charset="0"/>
                <a:cs typeface="Arial" panose="020B0604020202020204" pitchFamily="34" charset="0"/>
              </a:rPr>
              <a:t>Weight: 270 </a:t>
            </a:r>
            <a:r>
              <a:rPr lang="en-US" dirty="0" err="1">
                <a:solidFill>
                  <a:schemeClr val="bg1"/>
                </a:solidFill>
                <a:latin typeface="Arial" panose="020B0604020202020204" pitchFamily="34" charset="0"/>
                <a:cs typeface="Arial" panose="020B0604020202020204" pitchFamily="34" charset="0"/>
              </a:rPr>
              <a:t>lb</a:t>
            </a:r>
            <a:endParaRPr lang="en-US" dirty="0">
              <a:solidFill>
                <a:schemeClr val="bg1"/>
              </a:solidFill>
              <a:latin typeface="Arial" panose="020B0604020202020204" pitchFamily="34" charset="0"/>
              <a:cs typeface="Arial" panose="020B0604020202020204" pitchFamily="34" charset="0"/>
            </a:endParaRPr>
          </a:p>
          <a:p>
            <a:pPr lvl="1"/>
            <a:r>
              <a:rPr lang="en-US" dirty="0">
                <a:solidFill>
                  <a:schemeClr val="bg1"/>
                </a:solidFill>
                <a:latin typeface="Arial" panose="020B0604020202020204" pitchFamily="34" charset="0"/>
                <a:cs typeface="Arial" panose="020B0604020202020204" pitchFamily="34" charset="0"/>
              </a:rPr>
              <a:t>BMI: 43.7 </a:t>
            </a:r>
          </a:p>
          <a:p>
            <a:pPr lvl="1"/>
            <a:r>
              <a:rPr lang="en-US" dirty="0">
                <a:solidFill>
                  <a:schemeClr val="bg1"/>
                </a:solidFill>
                <a:latin typeface="Arial" panose="020B0604020202020204" pitchFamily="34" charset="0"/>
                <a:cs typeface="Arial" panose="020B0604020202020204" pitchFamily="34" charset="0"/>
              </a:rPr>
              <a:t>Target BW adj for Obesity: 161 </a:t>
            </a:r>
            <a:r>
              <a:rPr lang="en-US" dirty="0" err="1">
                <a:solidFill>
                  <a:schemeClr val="bg1"/>
                </a:solidFill>
                <a:latin typeface="Arial" panose="020B0604020202020204" pitchFamily="34" charset="0"/>
                <a:cs typeface="Arial" panose="020B0604020202020204" pitchFamily="34" charset="0"/>
              </a:rPr>
              <a:t>lb</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Gestational Diabetes Hx: </a:t>
            </a:r>
          </a:p>
          <a:p>
            <a:pPr lvl="1"/>
            <a:r>
              <a:rPr lang="en-US" dirty="0">
                <a:solidFill>
                  <a:schemeClr val="bg1"/>
                </a:solidFill>
                <a:latin typeface="Arial" panose="020B0604020202020204" pitchFamily="34" charset="0"/>
                <a:cs typeface="Arial" panose="020B0604020202020204" pitchFamily="34" charset="0"/>
              </a:rPr>
              <a:t>Pregnancy #1 2005 miscarriage at 9 weeks </a:t>
            </a:r>
          </a:p>
          <a:p>
            <a:pPr lvl="1"/>
            <a:r>
              <a:rPr lang="en-US" dirty="0">
                <a:solidFill>
                  <a:schemeClr val="bg1"/>
                </a:solidFill>
                <a:latin typeface="Arial" panose="020B0604020202020204" pitchFamily="34" charset="0"/>
                <a:cs typeface="Arial" panose="020B0604020202020204" pitchFamily="34" charset="0"/>
              </a:rPr>
              <a:t>Pregnancy #2 2016 GDM with return to normal following delivery </a:t>
            </a:r>
          </a:p>
          <a:p>
            <a:pPr lvl="1"/>
            <a:r>
              <a:rPr lang="en-US" dirty="0">
                <a:solidFill>
                  <a:schemeClr val="bg1"/>
                </a:solidFill>
                <a:latin typeface="Arial" panose="020B0604020202020204" pitchFamily="34" charset="0"/>
                <a:cs typeface="Arial" panose="020B0604020202020204" pitchFamily="34" charset="0"/>
              </a:rPr>
              <a:t>Pregnancy #3 2017 GDM, dx with T2DM after delivery </a:t>
            </a:r>
          </a:p>
          <a:p>
            <a:pPr lvl="1"/>
            <a:r>
              <a:rPr lang="en-US" dirty="0">
                <a:solidFill>
                  <a:schemeClr val="bg1"/>
                </a:solidFill>
                <a:latin typeface="Arial" panose="020B0604020202020204" pitchFamily="34" charset="0"/>
                <a:cs typeface="Arial" panose="020B0604020202020204" pitchFamily="34" charset="0"/>
              </a:rPr>
              <a:t>Pregnancy #4 2020 currently 7 weeks gestation</a:t>
            </a:r>
          </a:p>
        </p:txBody>
      </p:sp>
      <p:sp>
        <p:nvSpPr>
          <p:cNvPr id="8" name="Content Placeholder 2">
            <a:extLst>
              <a:ext uri="{FF2B5EF4-FFF2-40B4-BE49-F238E27FC236}">
                <a16:creationId xmlns:a16="http://schemas.microsoft.com/office/drawing/2014/main" id="{253FB7BB-DFBF-AB49-BAF5-115ACC655549}"/>
              </a:ext>
            </a:extLst>
          </p:cNvPr>
          <p:cNvSpPr>
            <a:spLocks noGrp="1"/>
          </p:cNvSpPr>
          <p:nvPr>
            <p:ph idx="1"/>
          </p:nvPr>
        </p:nvSpPr>
        <p:spPr>
          <a:xfrm>
            <a:off x="7458891" y="1825625"/>
            <a:ext cx="4032738" cy="562708"/>
          </a:xfrm>
        </p:spPr>
        <p:txBody>
          <a:bodyPr>
            <a:normAutofit fontScale="77500" lnSpcReduction="20000"/>
          </a:bodyPr>
          <a:lstStyle/>
          <a:p>
            <a:r>
              <a:rPr lang="en-US" dirty="0">
                <a:solidFill>
                  <a:schemeClr val="bg1"/>
                </a:solidFill>
                <a:latin typeface="Arial" panose="020B0604020202020204" pitchFamily="34" charset="0"/>
                <a:cs typeface="Arial" panose="020B0604020202020204" pitchFamily="34" charset="0"/>
              </a:rPr>
              <a:t>Wt hx: Consistent 270-275 past ~1 year</a:t>
            </a:r>
          </a:p>
          <a:p>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marL="0" inden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pic>
        <p:nvPicPr>
          <p:cNvPr id="5" name="Picture 4" descr="A picture containing drawing&#10;&#10;Description automatically generated">
            <a:extLst>
              <a:ext uri="{FF2B5EF4-FFF2-40B4-BE49-F238E27FC236}">
                <a16:creationId xmlns:a16="http://schemas.microsoft.com/office/drawing/2014/main" id="{E13D091B-D3E5-5D4F-89BA-B8E78235C22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58768" y="2717740"/>
            <a:ext cx="2829932" cy="2224150"/>
          </a:xfrm>
          <a:prstGeom prst="rect">
            <a:avLst/>
          </a:prstGeom>
        </p:spPr>
      </p:pic>
    </p:spTree>
    <p:extLst>
      <p:ext uri="{BB962C8B-B14F-4D97-AF65-F5344CB8AC3E}">
        <p14:creationId xmlns:p14="http://schemas.microsoft.com/office/powerpoint/2010/main" val="271030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07AD-35C6-2A47-8219-E1461BA7769E}"/>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Nutrition Assessment (cont.)</a:t>
            </a:r>
            <a:endParaRPr lang="en-US" dirty="0"/>
          </a:p>
        </p:txBody>
      </p:sp>
      <p:sp>
        <p:nvSpPr>
          <p:cNvPr id="4" name="Content Placeholder 2">
            <a:extLst>
              <a:ext uri="{FF2B5EF4-FFF2-40B4-BE49-F238E27FC236}">
                <a16:creationId xmlns:a16="http://schemas.microsoft.com/office/drawing/2014/main" id="{C999E0C6-965C-5240-A188-089CE09377E4}"/>
              </a:ext>
            </a:extLst>
          </p:cNvPr>
          <p:cNvSpPr txBox="1">
            <a:spLocks/>
          </p:cNvSpPr>
          <p:nvPr/>
        </p:nvSpPr>
        <p:spPr>
          <a:xfrm>
            <a:off x="433754" y="1788624"/>
            <a:ext cx="4155831" cy="246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Arial" panose="020B0604020202020204" pitchFamily="34" charset="0"/>
                <a:cs typeface="Arial" panose="020B0604020202020204" pitchFamily="34" charset="0"/>
              </a:rPr>
              <a:t>Labs: </a:t>
            </a:r>
          </a:p>
          <a:p>
            <a:pPr lvl="1"/>
            <a:r>
              <a:rPr lang="en-US" dirty="0">
                <a:solidFill>
                  <a:schemeClr val="bg1"/>
                </a:solidFill>
                <a:latin typeface="Arial" panose="020B0604020202020204" pitchFamily="34" charset="0"/>
                <a:cs typeface="Arial" panose="020B0604020202020204" pitchFamily="34" charset="0"/>
              </a:rPr>
              <a:t>HA1c of 6.2 indicating well-controlled DM. </a:t>
            </a:r>
          </a:p>
          <a:p>
            <a:pPr lvl="1"/>
            <a:r>
              <a:rPr lang="en-US" dirty="0">
                <a:solidFill>
                  <a:schemeClr val="bg1"/>
                </a:solidFill>
                <a:latin typeface="Arial" panose="020B0604020202020204" pitchFamily="34" charset="0"/>
                <a:cs typeface="Arial" panose="020B0604020202020204" pitchFamily="34" charset="0"/>
              </a:rPr>
              <a:t>Dyslipidemia likely r/t dietary indiscretions. </a:t>
            </a:r>
          </a:p>
          <a:p>
            <a:pPr lvl="1"/>
            <a:r>
              <a:rPr lang="en-US" dirty="0">
                <a:solidFill>
                  <a:schemeClr val="bg1"/>
                </a:solidFill>
                <a:latin typeface="Arial" panose="020B0604020202020204" pitchFamily="34" charset="0"/>
                <a:cs typeface="Arial" panose="020B0604020202020204" pitchFamily="34" charset="0"/>
              </a:rPr>
              <a:t>Low Vit D</a:t>
            </a: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5" name="Content Placeholder 2">
            <a:extLst>
              <a:ext uri="{FF2B5EF4-FFF2-40B4-BE49-F238E27FC236}">
                <a16:creationId xmlns:a16="http://schemas.microsoft.com/office/drawing/2014/main" id="{01424CB8-78EE-6C4C-94B4-C10062EC53B2}"/>
              </a:ext>
            </a:extLst>
          </p:cNvPr>
          <p:cNvSpPr txBox="1">
            <a:spLocks/>
          </p:cNvSpPr>
          <p:nvPr/>
        </p:nvSpPr>
        <p:spPr>
          <a:xfrm>
            <a:off x="5814645" y="1788624"/>
            <a:ext cx="4155831" cy="246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Arial" panose="020B0604020202020204" pitchFamily="34" charset="0"/>
                <a:cs typeface="Arial" panose="020B0604020202020204" pitchFamily="34" charset="0"/>
              </a:rPr>
              <a:t>Diet Recall: </a:t>
            </a:r>
          </a:p>
          <a:p>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pic>
        <p:nvPicPr>
          <p:cNvPr id="8" name="Picture 7">
            <a:extLst>
              <a:ext uri="{FF2B5EF4-FFF2-40B4-BE49-F238E27FC236}">
                <a16:creationId xmlns:a16="http://schemas.microsoft.com/office/drawing/2014/main" id="{504F591C-0011-884E-9DCE-9499D3BA872A}"/>
              </a:ext>
            </a:extLst>
          </p:cNvPr>
          <p:cNvPicPr>
            <a:picLocks noChangeAspect="1"/>
          </p:cNvPicPr>
          <p:nvPr/>
        </p:nvPicPr>
        <p:blipFill rotWithShape="1">
          <a:blip r:embed="rId3"/>
          <a:srcRect l="12913" t="-39286" b="1"/>
          <a:stretch/>
        </p:blipFill>
        <p:spPr>
          <a:xfrm>
            <a:off x="6095755" y="3050870"/>
            <a:ext cx="5353050" cy="495300"/>
          </a:xfrm>
          <a:prstGeom prst="rect">
            <a:avLst/>
          </a:prstGeom>
        </p:spPr>
      </p:pic>
      <p:pic>
        <p:nvPicPr>
          <p:cNvPr id="9" name="Picture 8">
            <a:extLst>
              <a:ext uri="{FF2B5EF4-FFF2-40B4-BE49-F238E27FC236}">
                <a16:creationId xmlns:a16="http://schemas.microsoft.com/office/drawing/2014/main" id="{FDC5E8D2-08A7-6F4C-878B-02B2ABFCBD59}"/>
              </a:ext>
            </a:extLst>
          </p:cNvPr>
          <p:cNvPicPr>
            <a:picLocks noChangeAspect="1"/>
          </p:cNvPicPr>
          <p:nvPr/>
        </p:nvPicPr>
        <p:blipFill>
          <a:blip r:embed="rId4"/>
          <a:stretch>
            <a:fillRect/>
          </a:stretch>
        </p:blipFill>
        <p:spPr>
          <a:xfrm>
            <a:off x="6889750" y="2705284"/>
            <a:ext cx="4559300" cy="495300"/>
          </a:xfrm>
          <a:prstGeom prst="rect">
            <a:avLst/>
          </a:prstGeom>
        </p:spPr>
      </p:pic>
    </p:spTree>
    <p:extLst>
      <p:ext uri="{BB962C8B-B14F-4D97-AF65-F5344CB8AC3E}">
        <p14:creationId xmlns:p14="http://schemas.microsoft.com/office/powerpoint/2010/main" val="361231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CAFF-7D34-4037-96AD-01BC4C055726}"/>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Distinction between GDM &amp; T2DM Dx</a:t>
            </a:r>
          </a:p>
        </p:txBody>
      </p:sp>
      <p:sp>
        <p:nvSpPr>
          <p:cNvPr id="3" name="Content Placeholder 2">
            <a:extLst>
              <a:ext uri="{FF2B5EF4-FFF2-40B4-BE49-F238E27FC236}">
                <a16:creationId xmlns:a16="http://schemas.microsoft.com/office/drawing/2014/main" id="{D165AC31-38BA-4B69-9A1D-C1D1446DF947}"/>
              </a:ext>
            </a:extLst>
          </p:cNvPr>
          <p:cNvSpPr>
            <a:spLocks noGrp="1"/>
          </p:cNvSpPr>
          <p:nvPr>
            <p:ph idx="1"/>
          </p:nvPr>
        </p:nvSpPr>
        <p:spPr>
          <a:xfrm>
            <a:off x="838200" y="1825625"/>
            <a:ext cx="10515600" cy="4907684"/>
          </a:xfrm>
        </p:spPr>
        <p:txBody>
          <a:bodyPr/>
          <a:lstStyle/>
          <a:p>
            <a:r>
              <a:rPr lang="en-US" dirty="0">
                <a:solidFill>
                  <a:schemeClr val="bg1"/>
                </a:solidFill>
                <a:latin typeface="Arial" panose="020B0604020202020204" pitchFamily="34" charset="0"/>
                <a:cs typeface="Arial" panose="020B0604020202020204" pitchFamily="34" charset="0"/>
              </a:rPr>
              <a:t>GDM was previously defined as “any degree of glucose intolerance with onset of or first recognition during pregnancy ”  - ADA 1997</a:t>
            </a:r>
          </a:p>
          <a:p>
            <a:r>
              <a:rPr lang="en-US" dirty="0">
                <a:solidFill>
                  <a:schemeClr val="bg1"/>
                </a:solidFill>
                <a:latin typeface="Arial" panose="020B0604020202020204" pitchFamily="34" charset="0"/>
                <a:cs typeface="Arial" panose="020B0604020202020204" pitchFamily="34" charset="0"/>
              </a:rPr>
              <a:t>Currently defined as GDM as “diabetes diagnosed in the second or third trimester of pregnancy that was not clearly overt diabetes prior to gestation” – ADA 2019</a:t>
            </a:r>
          </a:p>
          <a:p>
            <a:r>
              <a:rPr lang="en-US" dirty="0">
                <a:solidFill>
                  <a:schemeClr val="bg1"/>
                </a:solidFill>
                <a:latin typeface="Arial" panose="020B0604020202020204" pitchFamily="34" charset="0"/>
                <a:cs typeface="Arial" panose="020B0604020202020204" pitchFamily="34" charset="0"/>
              </a:rPr>
              <a:t>Recommendations:</a:t>
            </a:r>
          </a:p>
          <a:p>
            <a:pPr lvl="1"/>
            <a:r>
              <a:rPr lang="en-US" dirty="0">
                <a:solidFill>
                  <a:schemeClr val="bg1"/>
                </a:solidFill>
                <a:latin typeface="Arial" panose="020B0604020202020204" pitchFamily="34" charset="0"/>
                <a:cs typeface="Arial" panose="020B0604020202020204" pitchFamily="34" charset="0"/>
              </a:rPr>
              <a:t>Test for pre-existing diabetes in those with risk factors at first prenatal visit</a:t>
            </a:r>
          </a:p>
          <a:p>
            <a:pPr lvl="1"/>
            <a:r>
              <a:rPr lang="en-US" dirty="0">
                <a:solidFill>
                  <a:schemeClr val="bg1"/>
                </a:solidFill>
                <a:latin typeface="Arial" panose="020B0604020202020204" pitchFamily="34" charset="0"/>
                <a:cs typeface="Arial" panose="020B0604020202020204" pitchFamily="34" charset="0"/>
              </a:rPr>
              <a:t>Test for GDM 24-48 weeks gestation in women with no prior hx of DM</a:t>
            </a:r>
          </a:p>
          <a:p>
            <a:pPr lvl="1"/>
            <a:r>
              <a:rPr lang="en-US" dirty="0">
                <a:solidFill>
                  <a:schemeClr val="bg1"/>
                </a:solidFill>
                <a:latin typeface="Arial" panose="020B0604020202020204" pitchFamily="34" charset="0"/>
                <a:cs typeface="Arial" panose="020B0604020202020204" pitchFamily="34" charset="0"/>
              </a:rPr>
              <a:t>Test women with GDM for persistent DM at 4-12 weeks post-partum</a:t>
            </a:r>
          </a:p>
          <a:p>
            <a:pPr lvl="1"/>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12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4A354F-F0EA-6949-B24E-86B611484F61}"/>
              </a:ext>
            </a:extLst>
          </p:cNvPr>
          <p:cNvPicPr>
            <a:picLocks noChangeAspect="1"/>
          </p:cNvPicPr>
          <p:nvPr/>
        </p:nvPicPr>
        <p:blipFill>
          <a:blip r:embed="rId3"/>
          <a:stretch>
            <a:fillRect/>
          </a:stretch>
        </p:blipFill>
        <p:spPr>
          <a:xfrm>
            <a:off x="-1" y="0"/>
            <a:ext cx="5776409" cy="6858000"/>
          </a:xfrm>
          <a:prstGeom prst="rect">
            <a:avLst/>
          </a:prstGeom>
        </p:spPr>
      </p:pic>
      <p:sp>
        <p:nvSpPr>
          <p:cNvPr id="7" name="Right Arrow 6">
            <a:extLst>
              <a:ext uri="{FF2B5EF4-FFF2-40B4-BE49-F238E27FC236}">
                <a16:creationId xmlns:a16="http://schemas.microsoft.com/office/drawing/2014/main" id="{80E12A91-95F4-624D-8DCF-52895FDB0B29}"/>
              </a:ext>
            </a:extLst>
          </p:cNvPr>
          <p:cNvSpPr/>
          <p:nvPr/>
        </p:nvSpPr>
        <p:spPr>
          <a:xfrm>
            <a:off x="5776408" y="1037492"/>
            <a:ext cx="1890484" cy="36927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18FC2D-647E-0F40-BF7E-54D7CBF4C7D4}"/>
              </a:ext>
            </a:extLst>
          </p:cNvPr>
          <p:cNvSpPr txBox="1"/>
          <p:nvPr/>
        </p:nvSpPr>
        <p:spPr>
          <a:xfrm>
            <a:off x="7837623" y="806631"/>
            <a:ext cx="3334682" cy="830997"/>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6% prevalence of GDM</a:t>
            </a:r>
          </a:p>
        </p:txBody>
      </p:sp>
      <p:sp>
        <p:nvSpPr>
          <p:cNvPr id="9" name="Right Arrow 8">
            <a:extLst>
              <a:ext uri="{FF2B5EF4-FFF2-40B4-BE49-F238E27FC236}">
                <a16:creationId xmlns:a16="http://schemas.microsoft.com/office/drawing/2014/main" id="{99F55341-C904-704E-9152-356A80FE872B}"/>
              </a:ext>
            </a:extLst>
          </p:cNvPr>
          <p:cNvSpPr/>
          <p:nvPr/>
        </p:nvSpPr>
        <p:spPr>
          <a:xfrm>
            <a:off x="5776408" y="2598939"/>
            <a:ext cx="1890484" cy="36927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EB4C50-C0BC-214B-A24B-26EF0F05EE89}"/>
              </a:ext>
            </a:extLst>
          </p:cNvPr>
          <p:cNvSpPr/>
          <p:nvPr/>
        </p:nvSpPr>
        <p:spPr>
          <a:xfrm>
            <a:off x="7837623" y="2598939"/>
            <a:ext cx="2767104" cy="461665"/>
          </a:xfrm>
          <a:prstGeom prst="rect">
            <a:avLst/>
          </a:prstGeom>
        </p:spPr>
        <p:txBody>
          <a:bodyPr wrap="none">
            <a:spAutoFit/>
          </a:bodyPr>
          <a:lstStyle/>
          <a:p>
            <a:r>
              <a:rPr lang="en-US" sz="2400" dirty="0">
                <a:solidFill>
                  <a:schemeClr val="bg1"/>
                </a:solidFill>
                <a:latin typeface="Arial" panose="020B0604020202020204" pitchFamily="34" charset="0"/>
                <a:cs typeface="Arial" panose="020B0604020202020204" pitchFamily="34" charset="0"/>
              </a:rPr>
              <a:t>GDM rates by race</a:t>
            </a:r>
          </a:p>
        </p:txBody>
      </p:sp>
    </p:spTree>
    <p:extLst>
      <p:ext uri="{BB962C8B-B14F-4D97-AF65-F5344CB8AC3E}">
        <p14:creationId xmlns:p14="http://schemas.microsoft.com/office/powerpoint/2010/main" val="355352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283-FAA8-4746-83C3-98F06608CE71}"/>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Evidence-Based Nutrition Practice Guidelines for GDM</a:t>
            </a:r>
          </a:p>
        </p:txBody>
      </p:sp>
      <p:sp>
        <p:nvSpPr>
          <p:cNvPr id="3" name="Content Placeholder 2">
            <a:extLst>
              <a:ext uri="{FF2B5EF4-FFF2-40B4-BE49-F238E27FC236}">
                <a16:creationId xmlns:a16="http://schemas.microsoft.com/office/drawing/2014/main" id="{F7089EAE-68BF-124E-AD49-32B16A99EBAD}"/>
              </a:ext>
            </a:extLst>
          </p:cNvPr>
          <p:cNvSpPr>
            <a:spLocks noGrp="1"/>
          </p:cNvSpPr>
          <p:nvPr>
            <p:ph idx="1"/>
          </p:nvPr>
        </p:nvSpPr>
        <p:spPr>
          <a:xfrm>
            <a:off x="838200" y="1825625"/>
            <a:ext cx="10515600" cy="2696499"/>
          </a:xfrm>
        </p:spPr>
        <p:txBody>
          <a:bodyPr/>
          <a:lstStyle/>
          <a:p>
            <a:r>
              <a:rPr lang="en-US" dirty="0">
                <a:solidFill>
                  <a:schemeClr val="bg1"/>
                </a:solidFill>
              </a:rPr>
              <a:t>MNT goals are to provide adequate nutrients for appropriate weight gain </a:t>
            </a:r>
          </a:p>
          <a:p>
            <a:r>
              <a:rPr lang="en-US" dirty="0">
                <a:solidFill>
                  <a:schemeClr val="bg1"/>
                </a:solidFill>
              </a:rPr>
              <a:t>Self management is essential aspect of MNT </a:t>
            </a:r>
          </a:p>
          <a:p>
            <a:pPr lvl="1"/>
            <a:r>
              <a:rPr lang="en-US" dirty="0">
                <a:solidFill>
                  <a:schemeClr val="bg1"/>
                </a:solidFill>
              </a:rPr>
              <a:t>Blood glucose monitoring</a:t>
            </a:r>
          </a:p>
          <a:p>
            <a:pPr lvl="1"/>
            <a:r>
              <a:rPr lang="en-US" dirty="0">
                <a:solidFill>
                  <a:schemeClr val="bg1"/>
                </a:solidFill>
              </a:rPr>
              <a:t>Diet</a:t>
            </a:r>
          </a:p>
          <a:p>
            <a:pPr lvl="1"/>
            <a:r>
              <a:rPr lang="en-US" dirty="0">
                <a:solidFill>
                  <a:schemeClr val="bg1"/>
                </a:solidFill>
              </a:rPr>
              <a:t>PA</a:t>
            </a:r>
          </a:p>
          <a:p>
            <a:pPr lvl="1"/>
            <a:endParaRPr lang="en-US" dirty="0">
              <a:solidFill>
                <a:schemeClr val="bg1"/>
              </a:solidFill>
            </a:endParaRPr>
          </a:p>
          <a:p>
            <a:pPr lvl="1"/>
            <a:endParaRPr lang="en-US" dirty="0">
              <a:solidFill>
                <a:schemeClr val="bg1"/>
              </a:solidFill>
            </a:endParaRPr>
          </a:p>
        </p:txBody>
      </p:sp>
      <p:sp>
        <p:nvSpPr>
          <p:cNvPr id="4" name="Content Placeholder 2">
            <a:extLst>
              <a:ext uri="{FF2B5EF4-FFF2-40B4-BE49-F238E27FC236}">
                <a16:creationId xmlns:a16="http://schemas.microsoft.com/office/drawing/2014/main" id="{966E23D4-E146-7046-B941-9384EF97A6C1}"/>
              </a:ext>
            </a:extLst>
          </p:cNvPr>
          <p:cNvSpPr txBox="1">
            <a:spLocks/>
          </p:cNvSpPr>
          <p:nvPr/>
        </p:nvSpPr>
        <p:spPr>
          <a:xfrm>
            <a:off x="838200" y="4522124"/>
            <a:ext cx="10515600" cy="190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Self-monitoring of diet and BG to make meal plan adjustments </a:t>
            </a:r>
          </a:p>
          <a:p>
            <a:pPr lvl="1"/>
            <a:endParaRPr lang="en-US" dirty="0">
              <a:solidFill>
                <a:schemeClr val="bg1"/>
              </a:solidFill>
            </a:endParaRPr>
          </a:p>
        </p:txBody>
      </p:sp>
    </p:spTree>
    <p:extLst>
      <p:ext uri="{BB962C8B-B14F-4D97-AF65-F5344CB8AC3E}">
        <p14:creationId xmlns:p14="http://schemas.microsoft.com/office/powerpoint/2010/main" val="428551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7A8F-8A12-4491-8C0E-08953571C5E8}"/>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Nutrition Diagnosis </a:t>
            </a:r>
            <a:endParaRPr lang="en-US" dirty="0"/>
          </a:p>
        </p:txBody>
      </p:sp>
      <p:sp>
        <p:nvSpPr>
          <p:cNvPr id="3" name="Content Placeholder 2">
            <a:extLst>
              <a:ext uri="{FF2B5EF4-FFF2-40B4-BE49-F238E27FC236}">
                <a16:creationId xmlns:a16="http://schemas.microsoft.com/office/drawing/2014/main" id="{8BF0E6A6-F796-4D2D-B3AA-4A3B099E5638}"/>
              </a:ext>
            </a:extLst>
          </p:cNvPr>
          <p:cNvSpPr>
            <a:spLocks noGrp="1"/>
          </p:cNvSpPr>
          <p:nvPr>
            <p:ph idx="1"/>
          </p:nvPr>
        </p:nvSpPr>
        <p:spPr/>
        <p:txBody>
          <a:bodyPr/>
          <a:lstStyle/>
          <a:p>
            <a:pPr marL="0" indent="0">
              <a:buNone/>
            </a:pPr>
            <a:r>
              <a:rPr lang="en-US" dirty="0">
                <a:solidFill>
                  <a:schemeClr val="bg1"/>
                </a:solidFill>
                <a:latin typeface="Arial" panose="020B0604020202020204" pitchFamily="34" charset="0"/>
                <a:cs typeface="Arial" panose="020B0604020202020204" pitchFamily="34" charset="0"/>
              </a:rPr>
              <a:t>Excessive energy intake </a:t>
            </a:r>
          </a:p>
          <a:p>
            <a:pPr marL="0" indent="0">
              <a:buNone/>
            </a:pPr>
            <a:r>
              <a:rPr lang="en-US" dirty="0">
                <a:solidFill>
                  <a:schemeClr val="bg1"/>
                </a:solidFill>
                <a:latin typeface="Arial" panose="020B0604020202020204" pitchFamily="34" charset="0"/>
                <a:cs typeface="Arial" panose="020B0604020202020204" pitchFamily="34" charset="0"/>
              </a:rPr>
              <a:t>Related to: dietary indiscretions, increased appetite 2/2 pregnancy</a:t>
            </a:r>
          </a:p>
          <a:p>
            <a:pPr marL="0" indent="0">
              <a:buNone/>
            </a:pPr>
            <a:r>
              <a:rPr lang="en-US" dirty="0">
                <a:solidFill>
                  <a:schemeClr val="bg1"/>
                </a:solidFill>
                <a:latin typeface="Arial" panose="020B0604020202020204" pitchFamily="34" charset="0"/>
                <a:cs typeface="Arial" panose="020B0604020202020204" pitchFamily="34" charset="0"/>
              </a:rPr>
              <a:t>As evidenced by: diet recall, BMI of 45</a:t>
            </a:r>
          </a:p>
        </p:txBody>
      </p:sp>
    </p:spTree>
    <p:extLst>
      <p:ext uri="{BB962C8B-B14F-4D97-AF65-F5344CB8AC3E}">
        <p14:creationId xmlns:p14="http://schemas.microsoft.com/office/powerpoint/2010/main" val="131957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F5E9-507D-42F0-BEA9-CACF16A76D61}"/>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Nutrition Intervention</a:t>
            </a:r>
            <a:endParaRPr lang="en-US" dirty="0"/>
          </a:p>
        </p:txBody>
      </p:sp>
      <p:sp>
        <p:nvSpPr>
          <p:cNvPr id="3" name="Content Placeholder 2">
            <a:extLst>
              <a:ext uri="{FF2B5EF4-FFF2-40B4-BE49-F238E27FC236}">
                <a16:creationId xmlns:a16="http://schemas.microsoft.com/office/drawing/2014/main" id="{F0D20FCB-FC36-4493-A040-A5FC1ED37AEC}"/>
              </a:ext>
            </a:extLst>
          </p:cNvPr>
          <p:cNvSpPr>
            <a:spLocks noGrp="1"/>
          </p:cNvSpPr>
          <p:nvPr>
            <p:ph idx="1"/>
          </p:nvPr>
        </p:nvSpPr>
        <p:spPr>
          <a:xfrm>
            <a:off x="838200" y="1825624"/>
            <a:ext cx="10515600" cy="4508673"/>
          </a:xfrm>
        </p:spPr>
        <p:txBody>
          <a:bodyPr/>
          <a:lstStyle/>
          <a:p>
            <a:r>
              <a:rPr lang="en-US" dirty="0">
                <a:solidFill>
                  <a:schemeClr val="bg1"/>
                </a:solidFill>
              </a:rPr>
              <a:t>Educated on carbohydrate counting and important of SMBG </a:t>
            </a:r>
          </a:p>
          <a:p>
            <a:r>
              <a:rPr lang="en-US" dirty="0">
                <a:solidFill>
                  <a:schemeClr val="bg1"/>
                </a:solidFill>
              </a:rPr>
              <a:t>Offered alternative cooking methods &amp; snack dietary options </a:t>
            </a:r>
          </a:p>
          <a:p>
            <a:r>
              <a:rPr lang="en-US" dirty="0">
                <a:solidFill>
                  <a:schemeClr val="bg1"/>
                </a:solidFill>
              </a:rPr>
              <a:t>Coordinate with endocrine to provide CGM </a:t>
            </a:r>
          </a:p>
          <a:p>
            <a:r>
              <a:rPr lang="en-US" dirty="0">
                <a:solidFill>
                  <a:schemeClr val="bg1"/>
                </a:solidFill>
              </a:rPr>
              <a:t>Vit D supplementation </a:t>
            </a:r>
          </a:p>
        </p:txBody>
      </p:sp>
    </p:spTree>
    <p:extLst>
      <p:ext uri="{BB962C8B-B14F-4D97-AF65-F5344CB8AC3E}">
        <p14:creationId xmlns:p14="http://schemas.microsoft.com/office/powerpoint/2010/main" val="118602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65CF-E154-4C92-BE06-E57CE8A55C7F}"/>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Monitoring &amp; Evaluation </a:t>
            </a:r>
            <a:endParaRPr lang="en-US" dirty="0"/>
          </a:p>
        </p:txBody>
      </p:sp>
      <p:sp>
        <p:nvSpPr>
          <p:cNvPr id="3" name="Content Placeholder 2">
            <a:extLst>
              <a:ext uri="{FF2B5EF4-FFF2-40B4-BE49-F238E27FC236}">
                <a16:creationId xmlns:a16="http://schemas.microsoft.com/office/drawing/2014/main" id="{3ACB1954-E404-4C09-9B30-0205C1428D71}"/>
              </a:ext>
            </a:extLst>
          </p:cNvPr>
          <p:cNvSpPr>
            <a:spLocks noGrp="1"/>
          </p:cNvSpPr>
          <p:nvPr>
            <p:ph idx="1"/>
          </p:nvPr>
        </p:nvSpPr>
        <p:spPr/>
        <p:txBody>
          <a:bodyPr>
            <a:normAutofit/>
          </a:bodyPr>
          <a:lstStyle/>
          <a:p>
            <a:pPr marL="0" indent="0">
              <a:buNone/>
            </a:pPr>
            <a:r>
              <a:rPr lang="en-US" dirty="0">
                <a:solidFill>
                  <a:schemeClr val="bg1"/>
                </a:solidFill>
              </a:rPr>
              <a:t>1.      Weight</a:t>
            </a:r>
          </a:p>
          <a:p>
            <a:pPr marL="0" indent="0">
              <a:buNone/>
            </a:pPr>
            <a:r>
              <a:rPr lang="en-US" dirty="0">
                <a:solidFill>
                  <a:schemeClr val="bg1"/>
                </a:solidFill>
              </a:rPr>
              <a:t>Goal: Wt gain 11-20# throughout course of pregnancy. </a:t>
            </a:r>
          </a:p>
          <a:p>
            <a:pPr marL="0" indent="0">
              <a:buNone/>
            </a:pPr>
            <a:r>
              <a:rPr lang="en-US" dirty="0">
                <a:solidFill>
                  <a:schemeClr val="bg1"/>
                </a:solidFill>
              </a:rPr>
              <a:t>2.      Labs </a:t>
            </a:r>
          </a:p>
          <a:p>
            <a:pPr marL="0" indent="0">
              <a:buNone/>
            </a:pPr>
            <a:r>
              <a:rPr lang="en-US" dirty="0">
                <a:solidFill>
                  <a:schemeClr val="bg1"/>
                </a:solidFill>
              </a:rPr>
              <a:t>Goal: before meal glucose double digit, post prandial less than 140, anticipate need for NPH insulin.  Veteran aware that NPH insulin may be required.</a:t>
            </a:r>
          </a:p>
          <a:p>
            <a:pPr marL="0" indent="0">
              <a:buNone/>
            </a:pPr>
            <a:r>
              <a:rPr lang="en-US" dirty="0">
                <a:solidFill>
                  <a:schemeClr val="bg1"/>
                </a:solidFill>
              </a:rPr>
              <a:t>3. Veteran is willing to allow me to call her regularly to work on nutrition and is also willing to share glucose data using technologies.</a:t>
            </a:r>
          </a:p>
          <a:p>
            <a:endParaRPr lang="en-US" dirty="0">
              <a:solidFill>
                <a:schemeClr val="bg1"/>
              </a:solidFill>
            </a:endParaRPr>
          </a:p>
        </p:txBody>
      </p:sp>
    </p:spTree>
    <p:extLst>
      <p:ext uri="{BB962C8B-B14F-4D97-AF65-F5344CB8AC3E}">
        <p14:creationId xmlns:p14="http://schemas.microsoft.com/office/powerpoint/2010/main" val="2102296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 id="{778E517C-31DD-4764-9F2D-1A93B4FF8807}" vid="{7604D13A-29AF-49BA-A5A6-DAA716B7CF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1469</TotalTime>
  <Words>927</Words>
  <Application>Microsoft Macintosh PowerPoint</Application>
  <PresentationFormat>Widescreen</PresentationFormat>
  <Paragraphs>98</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Gestational Diabetes</vt:lpstr>
      <vt:lpstr>Nutrition Assessment </vt:lpstr>
      <vt:lpstr>Nutrition Assessment (cont.)</vt:lpstr>
      <vt:lpstr>Distinction between GDM &amp; T2DM Dx</vt:lpstr>
      <vt:lpstr>PowerPoint Presentation</vt:lpstr>
      <vt:lpstr>Evidence-Based Nutrition Practice Guidelines for GDM</vt:lpstr>
      <vt:lpstr>Nutrition Diagnosis </vt:lpstr>
      <vt:lpstr>Nutrition Intervention</vt:lpstr>
      <vt:lpstr>Monitoring &amp; Evaluation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Gestational Diabetes</dc:title>
  <dc:creator>Ordonez, Cristian</dc:creator>
  <cp:lastModifiedBy>Ordonez, Cristian</cp:lastModifiedBy>
  <cp:revision>12</cp:revision>
  <dcterms:created xsi:type="dcterms:W3CDTF">2020-01-12T21:50:52Z</dcterms:created>
  <dcterms:modified xsi:type="dcterms:W3CDTF">2020-01-15T23:06:57Z</dcterms:modified>
</cp:coreProperties>
</file>