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80" r:id="rId4"/>
    <p:sldId id="281" r:id="rId5"/>
    <p:sldId id="282" r:id="rId6"/>
    <p:sldId id="275" r:id="rId7"/>
    <p:sldId id="279" r:id="rId8"/>
    <p:sldId id="28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5FB37B-162C-429E-8A8E-CE9185C665CB}">
          <p14:sldIdLst>
            <p14:sldId id="256"/>
            <p14:sldId id="257"/>
            <p14:sldId id="280"/>
            <p14:sldId id="281"/>
            <p14:sldId id="282"/>
            <p14:sldId id="275"/>
            <p14:sldId id="279"/>
            <p14:sldId id="28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1601"/>
  </p:normalViewPr>
  <p:slideViewPr>
    <p:cSldViewPr snapToGrid="0" snapToObjects="1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8230D-A6CB-C349-8046-8A146ACEB80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BE483-6CD6-3F43-ABD3-D5EF3F6E8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3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Seen in endocrine weight management clinic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BE483-6CD6-3F43-ABD3-D5EF3F6E8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7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CE98-FB71-1B44-8D02-095749A8F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8F9F4-E9C7-A04E-BAED-4AE2DE96C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02CC-0D6A-424C-84CE-619D2028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7DB-83A9-354D-8D5F-B7A8ED28BB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5363-6F03-184B-9B43-D9B7D8EE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57BC-903E-F44D-90DB-384BF3C3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A82A-835E-7246-A916-530D302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FAE-8E62-F84A-B0C8-D9DD997B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4EDA0-5C27-294A-AE46-D2A29536D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79FCC-E8B2-CA48-AAA7-75F0C7E9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7DB-83A9-354D-8D5F-B7A8ED28BB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68585-D2DF-BF40-ADA0-1D115679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226C-B774-0D4D-8CAB-28F7377D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A82A-835E-7246-A916-530D302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C9E05-5BEE-1C4F-8D79-95149BB59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DC495-E45B-8A42-9ED1-C919DC511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E995-F8C2-404E-9921-AFFD391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7DB-83A9-354D-8D5F-B7A8ED28BB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0AD0-DCFF-2B49-98FF-1D2AAA4F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DF23-B7C5-0243-B63D-5F64FFEE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A82A-835E-7246-A916-530D302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DEC2-C400-F241-A703-0E5C9A5F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ACD7-8BB6-6946-9215-F3B5C246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5871-47C8-E64A-8814-E40979D9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7DB-83A9-354D-8D5F-B7A8ED28BB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82FF-7666-F549-BDAE-7C528960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85A9-A9BF-4A4E-B496-022C54EF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A82A-835E-7246-A916-530D302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E6A2-3A53-D544-AA00-5E4ACADC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77B66-C01B-1348-B916-F5B6EB03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D86E-5868-1F45-A625-9061DC4A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7DB-83A9-354D-8D5F-B7A8ED28BB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92F77-8963-074A-AA02-B862BB0B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6A56-CC7F-8B48-A8ED-3AFF700C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A82A-835E-7246-A916-530D302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F9FC-A842-0540-8736-9168A0E9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E46B-6F29-DF40-B548-D2690000D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140CB-6C8B-6147-8485-C38944126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411EB-18D7-9441-A191-0DD491F6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7DB-83A9-354D-8D5F-B7A8ED28BB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976D-244D-D64D-B5A5-DB0C5D9A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14B5F-2DDA-E048-BED9-0F9E02B0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A82A-835E-7246-A916-530D302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8D35-0527-B846-AEFE-AAA182E5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8816-B8A7-344F-B47A-F1A8F60D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810C2-7D75-7D44-8A9C-BBEDBF846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CB11B-4BA0-0B45-A793-FF093C6D6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ADC82-C28A-A540-93C9-1D2B0B766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FF169-F124-8546-A572-6F0BCDC7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7DB-83A9-354D-8D5F-B7A8ED28BB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F2D22-6ABD-214D-B148-D7A3FAD2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61E55-C889-B44D-8607-4414EEA5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A82A-835E-7246-A916-530D302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DC07-CB12-5B4F-B0A6-7FB8858D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EE5A1-50FF-1646-A68C-98ABC9EB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7DB-83A9-354D-8D5F-B7A8ED28BB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5D6E1-9B91-9248-8B22-DAB09673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6992F-3CAA-8C48-9540-12F9E90E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A82A-835E-7246-A916-530D302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8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A9F8C-4534-294E-88CD-99F3E4D8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7DB-83A9-354D-8D5F-B7A8ED28BB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C8C84-B261-FB4E-B7FC-A13DC05A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66BE4-2628-9E43-861A-1B804A6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A82A-835E-7246-A916-530D302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0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6077-A7A6-9B44-B567-46716EC6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A67B-741D-1C45-B2A8-A9860ADF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50A65-A225-9349-99DC-CAF53492D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DC0B2-1856-1343-A815-9B58A1B7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7DB-83A9-354D-8D5F-B7A8ED28BB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7610-C358-E849-982B-79D8A80F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910EB-ECEB-F640-8862-96B32B99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A82A-835E-7246-A916-530D302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FCA7-DC2D-D148-8560-F2F43FFD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6D551-6178-9744-86AA-FF70100BD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B60DA-53FA-834B-8E92-ACD69D60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DE55-B0BB-7D4A-90F7-43E173C2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7DB-83A9-354D-8D5F-B7A8ED28BB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473A6-9F7A-EE4A-A8E8-6B3774E2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EE475-24B8-B44B-9AFB-5705EDAE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A82A-835E-7246-A916-530D302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AADD2-F2F6-9349-8841-C1057DDE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D504-BFB4-5849-AA94-945DAEC23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32C8-7859-334E-AC76-5C0AB4109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457DB-83A9-354D-8D5F-B7A8ED28BB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1F3E-D0C4-F343-99ED-73B97EAED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46A4-3812-7742-9CF4-E90169A24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2A82A-835E-7246-A916-530D302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D34B-7460-C747-90FC-80A31DD2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654969"/>
            <a:ext cx="10515600" cy="1774031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r>
              <a:rPr lang="en-US" dirty="0"/>
              <a:t>Hospice vs Palliative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22688-D8F3-5D46-949C-25D91881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Cristian Ordoñez</a:t>
            </a:r>
          </a:p>
        </p:txBody>
      </p:sp>
    </p:spTree>
    <p:extLst>
      <p:ext uri="{BB962C8B-B14F-4D97-AF65-F5344CB8AC3E}">
        <p14:creationId xmlns:p14="http://schemas.microsoft.com/office/powerpoint/2010/main" val="301500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C46A-F19E-B145-BD4C-71622CD5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72" y="290092"/>
            <a:ext cx="10515600" cy="746971"/>
          </a:xfrm>
          <a:prstGeom prst="rect">
            <a:avLst/>
          </a:prstGeom>
          <a:noFill/>
        </p:spPr>
        <p:txBody>
          <a:bodyPr anchor="b">
            <a:normAutofit fontScale="90000"/>
          </a:bodyPr>
          <a:lstStyle/>
          <a:p>
            <a:r>
              <a:rPr lang="en-US" sz="4800" dirty="0"/>
              <a:t>Hospice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01980-11E1-C94F-8BEB-A16199DD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689" y="1242873"/>
            <a:ext cx="10515600" cy="53250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of care that was introduced in 1963 by physician Cicely Saunders during guest lecture at Yale University 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Focus is on quality of life over cure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Interdisciplinary team care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Addresses areas of suffering such as physical, psychological, social, spiritual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Provided in patients place of residence or dedicated facilities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6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A228-DD25-DA48-9970-C54BF1A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48" y="222572"/>
            <a:ext cx="10515600" cy="892550"/>
          </a:xfrm>
        </p:spPr>
        <p:txBody>
          <a:bodyPr>
            <a:normAutofit/>
          </a:bodyPr>
          <a:lstStyle/>
          <a:p>
            <a:r>
              <a:rPr lang="en-US" sz="4800" dirty="0"/>
              <a:t>Eligibility criteria for Hospice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9C7B-3088-1442-9B35-DBB387AB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8529"/>
            <a:ext cx="10515600" cy="470689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Patients are entering last weeks to six months of life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Patient and family forego disease therapies to focus on maximizing quality of life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1257300" lvl="2" indent="-342900">
              <a:buAutoNum type="alphaLcPeriod"/>
            </a:pPr>
            <a:r>
              <a:rPr lang="en-US" sz="2400" dirty="0">
                <a:solidFill>
                  <a:schemeClr val="bg1"/>
                </a:solidFill>
              </a:rPr>
              <a:t>These treatments no longer are beneficial</a:t>
            </a:r>
          </a:p>
          <a:p>
            <a:pPr marL="1257300" lvl="2" indent="-342900">
              <a:buAutoNum type="alphaLcPeriod"/>
            </a:pPr>
            <a:endParaRPr lang="en-US" sz="2400" dirty="0">
              <a:solidFill>
                <a:schemeClr val="bg1"/>
              </a:solidFill>
            </a:endParaRPr>
          </a:p>
          <a:p>
            <a:pPr marL="1257300" lvl="2" indent="-342900">
              <a:buAutoNum type="alphaLcPeriod"/>
            </a:pPr>
            <a:r>
              <a:rPr lang="en-US" sz="2400" dirty="0">
                <a:solidFill>
                  <a:schemeClr val="bg1"/>
                </a:solidFill>
              </a:rPr>
              <a:t>Side-effects/patient burden of treatments outweigh benefits </a:t>
            </a:r>
          </a:p>
        </p:txBody>
      </p:sp>
    </p:spTree>
    <p:extLst>
      <p:ext uri="{BB962C8B-B14F-4D97-AF65-F5344CB8AC3E}">
        <p14:creationId xmlns:p14="http://schemas.microsoft.com/office/powerpoint/2010/main" val="114911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5353-DAE9-C349-9407-61E9159B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89" y="0"/>
            <a:ext cx="10515600" cy="1582615"/>
          </a:xfrm>
        </p:spPr>
        <p:txBody>
          <a:bodyPr>
            <a:normAutofit/>
          </a:bodyPr>
          <a:lstStyle/>
          <a:p>
            <a:r>
              <a:rPr lang="en-US" sz="4800" dirty="0"/>
              <a:t>How clinicians  determine six-month life expectancy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EB946-C0BB-D74C-8C43-55F31B5C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73044"/>
            <a:ext cx="10515600" cy="46845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Medicare Hospice Benefit (MHB), established in 1986, provides hospice to Medicaid eligible patients if criteria are met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Guidelines from Medicare were developed to determine terminal status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Based upon decline in non-disease specific guidelines AND disease-specific guidelines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Accurate prognosis still difficult even with these guidelines, leading to late hospice referral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4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D889-CD69-AF4D-A4B8-60D1DCAD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24"/>
            <a:ext cx="10515600" cy="1760292"/>
          </a:xfrm>
        </p:spPr>
        <p:txBody>
          <a:bodyPr/>
          <a:lstStyle/>
          <a:p>
            <a:r>
              <a:rPr lang="en-US" dirty="0"/>
              <a:t>Advantages/Disadvantages of Hospice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B8D23E-5E11-1041-BDA4-04F5EB635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38386"/>
              </p:ext>
            </p:extLst>
          </p:nvPr>
        </p:nvGraphicFramePr>
        <p:xfrm>
          <a:off x="1856154" y="2372620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923909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50915968"/>
                    </a:ext>
                  </a:extLst>
                </a:gridCol>
              </a:tblGrid>
              <a:tr h="48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Advantages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-Ligh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Disadvantages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-Ligh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3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Patients given 24/7 phone access to on-call nurses &amp; clinicians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-Light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Reduces out-of-pocket medical expenses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-Light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Family members report being more satisfied with care of patient in hospice compared to hospital or ICU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-Ligh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Insurance coverage for life-prolonging treatment is restricted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-Light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Six month terminal prognosis difficult to assess leading to high incidence of late referrals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-Ligh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5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3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7BBE-D280-4B76-A99A-5C869A83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713275"/>
          </a:xfrm>
        </p:spPr>
        <p:txBody>
          <a:bodyPr>
            <a:normAutofit fontScale="90000"/>
          </a:bodyPr>
          <a:lstStyle/>
          <a:p>
            <a:r>
              <a:rPr lang="en-US" dirty="0"/>
              <a:t>Palliative Care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A06D8-BA89-40EB-BB37-C42401FC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035" y="1751886"/>
            <a:ext cx="10515600" cy="46946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Goal is to control symptoms and relieve suffering from serious illnesses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Includes any emotional, social, spiritual problems to improve quality of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be combined with treatment aimed to cure/treat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be given as soon as illness diagnosed, throughout treatment, and end of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0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E84F-FC8F-354F-8212-415B032F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2301"/>
            <a:ext cx="10515600" cy="1684919"/>
          </a:xfrm>
        </p:spPr>
        <p:txBody>
          <a:bodyPr>
            <a:noAutofit/>
          </a:bodyPr>
          <a:lstStyle/>
          <a:p>
            <a:r>
              <a:rPr lang="en-US" sz="4800" dirty="0"/>
              <a:t>Distinction between Hospice and Palliative Care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13607-6B67-8846-B165-023BB814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593945"/>
            <a:ext cx="10515600" cy="41201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While all care that is delivered by hospices is considered palliative care, not all palliative care is delivered by hospices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Goal of palliative care is to relieve suffering in ALL stages of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Goal of hospice is to provide palliative care to patients at end of life when curative therapy is 1) not beneficial or 2) burdens outweigh benefits </a:t>
            </a:r>
          </a:p>
        </p:txBody>
      </p:sp>
    </p:spTree>
    <p:extLst>
      <p:ext uri="{BB962C8B-B14F-4D97-AF65-F5344CB8AC3E}">
        <p14:creationId xmlns:p14="http://schemas.microsoft.com/office/powerpoint/2010/main" val="62376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1215-D5B1-3C4D-BD3F-7A9526ED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09744"/>
            <a:ext cx="10515600" cy="1484312"/>
          </a:xfrm>
        </p:spPr>
        <p:txBody>
          <a:bodyPr>
            <a:normAutofit/>
          </a:bodyPr>
          <a:lstStyle/>
          <a:p>
            <a:r>
              <a:rPr lang="en-US" sz="4800" dirty="0"/>
              <a:t>Hospice/palliative care benefits offered to Veterans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538BF-1403-8B45-9408-FD16F9E7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515" y="2006291"/>
            <a:ext cx="6773282" cy="445135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Both are part of VA’s standard medical benefits package and are offered to those who meet respective criteria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copay for hospice, but palliative care may require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Inpatient hospice care provided in many  of its nursing homes nationwide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VA also contracts with community-based hospice programs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Cleveland VA is home to the Heroes Harbor hospice clinic which provides palliative care to eligible Northeast Ohio veterans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D9E0B-C2F0-644A-AB24-F12ABABC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53" y="2328002"/>
            <a:ext cx="4306230" cy="30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3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FD95-E451-4F0C-A675-A33BE8CE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56912" cy="952500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9533-D5A6-4988-B367-2B994F0BB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8800"/>
            <a:ext cx="10856912" cy="40576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 dirty="0"/>
              <a:t> Mayo Clinic Staff. (2016, January 28). Hospice care: Comforting the terminally ill. In Healthy Lifestyle. Retrieved from http:// www.mayoclinic.org/healthy-lifestyle/ end-of-life/in-depth/hospice-care/art20048050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National Hospice and Palliative Care Organization. (2016, March 28). Hospice: A historical perspective. In National Hospice and Palliative Care Organization. Retrieved from https://www.nhpco.org/ history-hospice-</a:t>
            </a:r>
            <a:r>
              <a:rPr lang="en-US" sz="1200" dirty="0" err="1"/>
              <a:t>careHistory</a:t>
            </a:r>
            <a:r>
              <a:rPr lang="en-US" sz="1200" dirty="0"/>
              <a:t> of Hospice Care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National Hospice and Palliative Care Organization: History of Hospice Care http://</a:t>
            </a:r>
            <a:r>
              <a:rPr lang="en-US" sz="1200" dirty="0" err="1"/>
              <a:t>www.nhpco.org</a:t>
            </a:r>
            <a:r>
              <a:rPr lang="en-US" sz="1200" dirty="0"/>
              <a:t>/i4a/pages/</a:t>
            </a:r>
            <a:r>
              <a:rPr lang="en-US" sz="1200" dirty="0" err="1"/>
              <a:t>index.cfm?pageid</a:t>
            </a:r>
            <a:r>
              <a:rPr lang="en-US" sz="1200" dirty="0"/>
              <a:t>=3285 (Accessed on March 17, 2011).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err="1"/>
              <a:t>Teno</a:t>
            </a:r>
            <a:r>
              <a:rPr lang="en-US" sz="1200" dirty="0"/>
              <a:t>, J., </a:t>
            </a:r>
            <a:r>
              <a:rPr lang="en-US" sz="1200" dirty="0" err="1"/>
              <a:t>Clarridge</a:t>
            </a:r>
            <a:r>
              <a:rPr lang="en-US" sz="1200" dirty="0"/>
              <a:t>, B., Casey, V., Welch, L., </a:t>
            </a:r>
            <a:r>
              <a:rPr lang="en-US" sz="1200" dirty="0" err="1"/>
              <a:t>Wetle</a:t>
            </a:r>
            <a:r>
              <a:rPr lang="en-US" sz="1200" dirty="0"/>
              <a:t>, L., </a:t>
            </a:r>
            <a:r>
              <a:rPr lang="en-US" sz="1200" dirty="0" err="1"/>
              <a:t>Sheild</a:t>
            </a:r>
            <a:r>
              <a:rPr lang="en-US" sz="1200" dirty="0"/>
              <a:t>, R., &amp; </a:t>
            </a:r>
            <a:r>
              <a:rPr lang="en-US" sz="1200" dirty="0" err="1"/>
              <a:t>Mor</a:t>
            </a:r>
            <a:r>
              <a:rPr lang="en-US" sz="1200" dirty="0"/>
              <a:t>, V. (2004). Family perspectives on end of life care at the last place of care. </a:t>
            </a:r>
            <a:r>
              <a:rPr lang="en-US" sz="1200" i="1" dirty="0"/>
              <a:t>Journal of the American Medical Association, 291(1), 88-93.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Connor SR. Development of Hospice and Palliative Care in the United States. </a:t>
            </a:r>
            <a:r>
              <a:rPr lang="en-US" sz="1200" i="1" dirty="0"/>
              <a:t>National Hospice and Palliative Care Organization</a:t>
            </a:r>
            <a:r>
              <a:rPr lang="en-US" sz="1200" dirty="0"/>
              <a:t>. 2008;56(1):89-99.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Does The VA Pay For Hospice? · VA Hospice and Palliative Care Benefits. Lower Cape Fear Hospice. https://</a:t>
            </a:r>
            <a:r>
              <a:rPr lang="en-US" sz="1200" dirty="0" err="1"/>
              <a:t>www.lcfh.org</a:t>
            </a:r>
            <a:r>
              <a:rPr lang="en-US" sz="1200" dirty="0"/>
              <a:t>/news-events/</a:t>
            </a:r>
            <a:r>
              <a:rPr lang="en-US" sz="1200" dirty="0" err="1"/>
              <a:t>va</a:t>
            </a:r>
            <a:r>
              <a:rPr lang="en-US" sz="1200" dirty="0"/>
              <a:t>-hospice-palliative-care-benefits/. Published November 29, 2018. Accessed September 19, 2019.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49776607"/>
      </p:ext>
    </p:extLst>
  </p:cSld>
  <p:clrMapOvr>
    <a:masterClrMapping/>
  </p:clrMapOvr>
</p:sld>
</file>

<file path=ppt/theme/theme1.xml><?xml version="1.0" encoding="utf-8"?>
<a:theme xmlns:a="http://schemas.openxmlformats.org/drawingml/2006/main" name=" Main Theme from Dr. Mancus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stian- Weight management Presentation" id="{22554265-1693-4157-A94D-636E7B787E38}" vid="{018FDA69-C521-42AF-B475-7CAD3D6ED9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Cristian- Weight management Presentation</Template>
  <TotalTime>932</TotalTime>
  <Words>617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Calibri-Light</vt:lpstr>
      <vt:lpstr> Main Theme from Dr. Mancuso</vt:lpstr>
      <vt:lpstr>Hospice vs Palliative care</vt:lpstr>
      <vt:lpstr>Hospice </vt:lpstr>
      <vt:lpstr>Eligibility criteria for Hospice</vt:lpstr>
      <vt:lpstr>How clinicians  determine six-month life expectancy </vt:lpstr>
      <vt:lpstr>Advantages/Disadvantages of Hospice </vt:lpstr>
      <vt:lpstr>Palliative Care </vt:lpstr>
      <vt:lpstr>Distinction between Hospice and Palliative Care </vt:lpstr>
      <vt:lpstr>Hospice/palliative care benefits offered to Veterans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Hospice vs Palliative care</dc:title>
  <dc:creator>Ordonez, Cristian (VHACLE)</dc:creator>
  <cp:lastModifiedBy>Ordonez, Cristian (VHACLE)</cp:lastModifiedBy>
  <cp:revision>21</cp:revision>
  <dcterms:created xsi:type="dcterms:W3CDTF">2019-09-18T20:30:06Z</dcterms:created>
  <dcterms:modified xsi:type="dcterms:W3CDTF">2019-09-20T12:27:14Z</dcterms:modified>
</cp:coreProperties>
</file>