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8" r:id="rId3"/>
    <p:sldId id="267" r:id="rId4"/>
    <p:sldId id="266" r:id="rId5"/>
    <p:sldId id="26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77143" autoAdjust="0"/>
  </p:normalViewPr>
  <p:slideViewPr>
    <p:cSldViewPr snapToGrid="0">
      <p:cViewPr varScale="1">
        <p:scale>
          <a:sx n="82" d="100"/>
          <a:sy n="82"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BA92-95DD-4648-827D-63876058209B}"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4FB9-3193-4EC3-AD7D-C7FD5C1F9357}" type="slidenum">
              <a:rPr lang="en-US" smtClean="0"/>
              <a:t>‹#›</a:t>
            </a:fld>
            <a:endParaRPr lang="en-US"/>
          </a:p>
        </p:txBody>
      </p:sp>
    </p:spTree>
    <p:extLst>
      <p:ext uri="{BB962C8B-B14F-4D97-AF65-F5344CB8AC3E}">
        <p14:creationId xmlns:p14="http://schemas.microsoft.com/office/powerpoint/2010/main" val="34663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1</a:t>
            </a:fld>
            <a:endParaRPr lang="en-US"/>
          </a:p>
        </p:txBody>
      </p:sp>
    </p:spTree>
    <p:extLst>
      <p:ext uri="{BB962C8B-B14F-4D97-AF65-F5344CB8AC3E}">
        <p14:creationId xmlns:p14="http://schemas.microsoft.com/office/powerpoint/2010/main" val="117848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2</a:t>
            </a:fld>
            <a:endParaRPr lang="en-US"/>
          </a:p>
        </p:txBody>
      </p:sp>
    </p:spTree>
    <p:extLst>
      <p:ext uri="{BB962C8B-B14F-4D97-AF65-F5344CB8AC3E}">
        <p14:creationId xmlns:p14="http://schemas.microsoft.com/office/powerpoint/2010/main" val="269669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benefits that exercise and organized sports can give to athletes with SCI. For example, it can give them a feeling of belonging and help them create new friendships with people who have shared similar experiences to them. It can reduce the feelings of anxiety and depression that many SCI feel especially not long after their injury has occurred. It can help them combat some chronic illnesses that many SCI patients are at greater risk of obtaining such as Diabetes or hypertension. It can counter the stigma of their disability and allow them to recognize that they are in control of their injury, and not that their injury is in control of them.  </a:t>
            </a:r>
          </a:p>
          <a:p>
            <a:endParaRPr lang="en-US" dirty="0"/>
          </a:p>
          <a:p>
            <a:r>
              <a:rPr lang="en-US" dirty="0"/>
              <a:t>Psychological advantages – reduced rates of depression, improved self image, illustrates full potential of their disability</a:t>
            </a:r>
          </a:p>
          <a:p>
            <a:r>
              <a:rPr lang="en-US" dirty="0"/>
              <a:t>Physical advantages – Increased fitness, strength, stamina, and endurance leads to better wheelchair mobility </a:t>
            </a:r>
          </a:p>
          <a:p>
            <a:r>
              <a:rPr lang="en-US" dirty="0"/>
              <a:t>Social advantages- normalizes their disability and helps build social connections </a:t>
            </a:r>
          </a:p>
          <a:p>
            <a:r>
              <a:rPr lang="en-US" dirty="0"/>
              <a:t>Then overall increased quality of life </a:t>
            </a:r>
          </a:p>
          <a:p>
            <a:endParaRPr lang="en-US" dirty="0"/>
          </a:p>
          <a:p>
            <a:r>
              <a:rPr lang="en-US" dirty="0"/>
              <a:t>Has opened the eyes of the public to the potential of the disabled and has led to improvements in technology that will continue to benefit them </a:t>
            </a:r>
          </a:p>
        </p:txBody>
      </p:sp>
      <p:sp>
        <p:nvSpPr>
          <p:cNvPr id="4" name="Slide Number Placeholder 3"/>
          <p:cNvSpPr>
            <a:spLocks noGrp="1"/>
          </p:cNvSpPr>
          <p:nvPr>
            <p:ph type="sldNum" sz="quarter" idx="5"/>
          </p:nvPr>
        </p:nvSpPr>
        <p:spPr/>
        <p:txBody>
          <a:bodyPr/>
          <a:lstStyle/>
          <a:p>
            <a:fld id="{E0C04FB9-3193-4EC3-AD7D-C7FD5C1F9357}" type="slidenum">
              <a:rPr lang="en-US" smtClean="0"/>
              <a:t>3</a:t>
            </a:fld>
            <a:endParaRPr lang="en-US"/>
          </a:p>
        </p:txBody>
      </p:sp>
    </p:spTree>
    <p:extLst>
      <p:ext uri="{BB962C8B-B14F-4D97-AF65-F5344CB8AC3E}">
        <p14:creationId xmlns:p14="http://schemas.microsoft.com/office/powerpoint/2010/main" val="3241420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energy balance and nutritional needs, SCI athletes have been shown to have much lower resting metabolic rates than able-bodied athletes. But in studies where they adjusted for fat free mass this wasn’t the case, so the difference in resting metabolic rate is just due to the muscle atrophy seen in spinal cord injury athletes. So they saw the level of injury was correlated with lower metabolic rates. </a:t>
            </a:r>
          </a:p>
          <a:p>
            <a:r>
              <a:rPr lang="en-US" dirty="0"/>
              <a:t>As for the thermic effect of food, in studies where they tested this using equations as percentage of RMR for two hours after eating a liquid meal, they saw there was no difference in TEF between SCI athletes and able-bodied individuals. </a:t>
            </a:r>
          </a:p>
          <a:p>
            <a:endParaRPr lang="en-US" dirty="0"/>
          </a:p>
          <a:p>
            <a:r>
              <a:rPr lang="en-US" dirty="0"/>
              <a:t>Energy intake: SCI athletes are a high-risk population for inadequate dietary intake even with their decreased needs compared to the rest of the population. Possible explanations for this include minimal support and resources (especially in sports nutrition education), combined with limited prior nutrition knowledge, increased difficulty in accessing food due to limited mobility,  dysphagia in some spinal cord injury patients, and reduced gastric emptying is also seen in some individuals)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4</a:t>
            </a:fld>
            <a:endParaRPr lang="en-US"/>
          </a:p>
        </p:txBody>
      </p:sp>
    </p:spTree>
    <p:extLst>
      <p:ext uri="{BB962C8B-B14F-4D97-AF65-F5344CB8AC3E}">
        <p14:creationId xmlns:p14="http://schemas.microsoft.com/office/powerpoint/2010/main" val="279830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these factors SCI athletes are at particularly high risk of having inadequate intake of calories, carbohydrates, protein, iron, and Vit D status. Therefore particular focus should be on assessment of these key nutrients in athletic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also important to provide sport nutrition education to empower the SCI athletes with the knowledge to be able to maximize their own needs and be able to improve their performance. They should also be educated on how to better track their dietary intake cause underreporting of food can be a problem.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5</a:t>
            </a:fld>
            <a:endParaRPr lang="en-US"/>
          </a:p>
        </p:txBody>
      </p:sp>
    </p:spTree>
    <p:extLst>
      <p:ext uri="{BB962C8B-B14F-4D97-AF65-F5344CB8AC3E}">
        <p14:creationId xmlns:p14="http://schemas.microsoft.com/office/powerpoint/2010/main" val="383126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6</a:t>
            </a:fld>
            <a:endParaRPr lang="en-US"/>
          </a:p>
        </p:txBody>
      </p:sp>
    </p:spTree>
    <p:extLst>
      <p:ext uri="{BB962C8B-B14F-4D97-AF65-F5344CB8AC3E}">
        <p14:creationId xmlns:p14="http://schemas.microsoft.com/office/powerpoint/2010/main" val="36932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EBB-EAA1-4F83-87AA-A96F5F44E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062EF-08E7-4551-9688-957DFF16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D8D59-7095-4AE0-8AB2-DDDC3B2F722A}"/>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BCF75404-5472-477D-8BC9-180A5821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2BD7D-E2CF-422F-B7D7-E573E091571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39270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E8E6-842B-46DF-9A5B-DB0C8B370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A91D6-93FD-4F6C-BA59-859DAE258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9F2ED-5E73-4DC8-B856-2411107918A3}"/>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E7B74A6F-0151-4593-9DC8-ED4BFB0B6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CB5B-289C-488C-8465-256B89E8D0E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839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6D258-D0DD-4CE0-A60E-8CB5F9201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9BAC7-BC5C-481B-ABBB-1500BE9DB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5509C-EF34-45F8-A025-664C67A72A7D}"/>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79ED1D50-411B-4835-9210-9656D94F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E088C-DE26-4893-973F-03932B70C50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69238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E355-A450-4F7E-BF64-ABF577677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DC597-2393-473E-A0AF-89CDAC9D9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4037-BCAD-4D3F-BC7A-B971D7369284}"/>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9DF6B451-5DD4-46AE-8DDB-4E672579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CD59-F87D-45D1-AF0C-B2FD050E414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4951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C027-0246-4085-A9A3-5BF639850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2F513-9526-42BD-8F0A-43004B43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B7A0-204E-4AA1-ACB7-1626443B5E2A}"/>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CD3AFCC9-CB6F-424D-A406-7FD9341F7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23E53-1920-4B3E-8C0A-742210A3132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8046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AA47-B983-4818-BA54-0FAE2013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C1FB-781C-437B-B4B2-E61E4B740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63D98-1B1E-4215-A4AA-3A5B3B030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D9246-3B96-4CC2-9DB4-2813B4529D6F}"/>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6" name="Footer Placeholder 5">
            <a:extLst>
              <a:ext uri="{FF2B5EF4-FFF2-40B4-BE49-F238E27FC236}">
                <a16:creationId xmlns:a16="http://schemas.microsoft.com/office/drawing/2014/main" id="{DE00EBB1-DD99-4758-8E72-8843EB9E3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14B2-4947-4B89-85E1-24A707CE954E}"/>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660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FEF-ABBF-453A-807A-3D0E7146E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2F81E-42A4-455E-A454-528AFFB0E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0CBC2-3CF3-4103-A110-F9F6CF1D7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641CA-8A6C-4DE9-934C-0D672F399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D758A-29D2-4804-84A0-D29DD07FD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294B4-8D4D-4617-A8EA-4E45140DF91E}"/>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8" name="Footer Placeholder 7">
            <a:extLst>
              <a:ext uri="{FF2B5EF4-FFF2-40B4-BE49-F238E27FC236}">
                <a16:creationId xmlns:a16="http://schemas.microsoft.com/office/drawing/2014/main" id="{01BB1A75-EF4C-4C3F-9672-529BAC10A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B1EA8-2EDE-4AB6-9036-811E9C40CEEC}"/>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35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434C-33B3-4D39-9E78-27459DF26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40BD5-7EFE-4AF4-9801-D03DED9975F6}"/>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4" name="Footer Placeholder 3">
            <a:extLst>
              <a:ext uri="{FF2B5EF4-FFF2-40B4-BE49-F238E27FC236}">
                <a16:creationId xmlns:a16="http://schemas.microsoft.com/office/drawing/2014/main" id="{9E34C5FA-BF51-4CBA-9BCC-DFF66B715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771A2-E3EF-4DA8-B99A-ABE4F287548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17174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50756-138A-47E8-8A30-987AE9EB8942}"/>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3" name="Footer Placeholder 2">
            <a:extLst>
              <a:ext uri="{FF2B5EF4-FFF2-40B4-BE49-F238E27FC236}">
                <a16:creationId xmlns:a16="http://schemas.microsoft.com/office/drawing/2014/main" id="{99109E20-C956-4318-9A71-E2C3C763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F3ED9-DC92-4A48-A0D5-B9253B67A26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7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23DB-600E-42C4-B6B7-E9D1C515A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791A7-4C41-4920-B039-267B86EF6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2D5E1-10D7-42F2-9046-8F7B09688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FD77-F3B8-48CD-83E7-28A6A7D94CA7}"/>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6" name="Footer Placeholder 5">
            <a:extLst>
              <a:ext uri="{FF2B5EF4-FFF2-40B4-BE49-F238E27FC236}">
                <a16:creationId xmlns:a16="http://schemas.microsoft.com/office/drawing/2014/main" id="{590A21AF-CFE1-4E85-8CDD-318DE6FA5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FC15D-24EB-4724-85D2-A38D86DE5F9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6962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8EE9-1F81-4839-8E7B-9C1ACE3BF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F4F27-E301-4590-B555-0F77FCEFF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87B821-C1E2-48D5-A6DE-D222ACE0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B0EB2-808D-4E21-B888-6201984D4A05}"/>
              </a:ext>
            </a:extLst>
          </p:cNvPr>
          <p:cNvSpPr>
            <a:spLocks noGrp="1"/>
          </p:cNvSpPr>
          <p:nvPr>
            <p:ph type="dt" sz="half" idx="10"/>
          </p:nvPr>
        </p:nvSpPr>
        <p:spPr/>
        <p:txBody>
          <a:bodyPr/>
          <a:lstStyle/>
          <a:p>
            <a:fld id="{7D57040F-0882-414E-B8BC-488D3E6A97CD}" type="datetimeFigureOut">
              <a:rPr lang="en-US" smtClean="0"/>
              <a:t>2/7/2020</a:t>
            </a:fld>
            <a:endParaRPr lang="en-US"/>
          </a:p>
        </p:txBody>
      </p:sp>
      <p:sp>
        <p:nvSpPr>
          <p:cNvPr id="6" name="Footer Placeholder 5">
            <a:extLst>
              <a:ext uri="{FF2B5EF4-FFF2-40B4-BE49-F238E27FC236}">
                <a16:creationId xmlns:a16="http://schemas.microsoft.com/office/drawing/2014/main" id="{A43168D8-5F1E-4951-BE43-B318ED2AB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BA141-EEA0-4D9A-B7D7-CBEFD09BA5E5}"/>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0266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E64D7-A4EE-4E5C-9653-3D3488D1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E9DA-A32C-4397-B178-5D50CEE47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F1F3B-9409-425D-9E15-86ED3BC93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7040F-0882-414E-B8BC-488D3E6A97CD}" type="datetimeFigureOut">
              <a:rPr lang="en-US" smtClean="0"/>
              <a:t>2/7/2020</a:t>
            </a:fld>
            <a:endParaRPr lang="en-US"/>
          </a:p>
        </p:txBody>
      </p:sp>
      <p:sp>
        <p:nvSpPr>
          <p:cNvPr id="5" name="Footer Placeholder 4">
            <a:extLst>
              <a:ext uri="{FF2B5EF4-FFF2-40B4-BE49-F238E27FC236}">
                <a16:creationId xmlns:a16="http://schemas.microsoft.com/office/drawing/2014/main" id="{63FC2825-167C-4AE1-847D-E555A3DC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26D0C-8302-48F2-AC61-BA02582A2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608C1-E91B-45EF-A88F-2E589502EF9B}" type="slidenum">
              <a:rPr lang="en-US" smtClean="0"/>
              <a:t>‹#›</a:t>
            </a:fld>
            <a:endParaRPr lang="en-US"/>
          </a:p>
        </p:txBody>
      </p:sp>
    </p:spTree>
    <p:extLst>
      <p:ext uri="{BB962C8B-B14F-4D97-AF65-F5344CB8AC3E}">
        <p14:creationId xmlns:p14="http://schemas.microsoft.com/office/powerpoint/2010/main" val="30315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VaH-V_4Z7uw?feature=oembed"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i.org/10.1080/10790268.2017.1317060" TargetMode="External"/><Relationship Id="rId3" Type="http://schemas.openxmlformats.org/officeDocument/2006/relationships/hyperlink" Target="https://doi.org/10.1123/apaq.21.4.364" TargetMode="External"/><Relationship Id="rId7" Type="http://schemas.openxmlformats.org/officeDocument/2006/relationships/hyperlink" Target="https://doi.org/10.2165/00007256-200232010-0000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i.org/10.3390/nu10081078" TargetMode="External"/><Relationship Id="rId5" Type="http://schemas.openxmlformats.org/officeDocument/2006/relationships/hyperlink" Target="https://doi.org/10.1093/ajcn/77.2.371" TargetMode="External"/><Relationship Id="rId4" Type="http://schemas.openxmlformats.org/officeDocument/2006/relationships/hyperlink" Target="https://doi.org/10.2165/00007256-199723010-00005" TargetMode="External"/><Relationship Id="rId9" Type="http://schemas.openxmlformats.org/officeDocument/2006/relationships/hyperlink" Target="https://doi.org/10.1038/sc.1987.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FD13-5289-4FAC-85A3-35B5B78EE8D7}"/>
              </a:ext>
            </a:extLst>
          </p:cNvPr>
          <p:cNvSpPr>
            <a:spLocks noGrp="1"/>
          </p:cNvSpPr>
          <p:nvPr>
            <p:ph type="ctrTitle"/>
          </p:nvPr>
        </p:nvSpPr>
        <p:spPr>
          <a:xfrm>
            <a:off x="1617785" y="726709"/>
            <a:ext cx="9144000" cy="1354138"/>
          </a:xfrm>
        </p:spPr>
        <p:txBody>
          <a:bodyPr>
            <a:normAutofit fontScale="90000"/>
          </a:bodyPr>
          <a:lstStyle/>
          <a:p>
            <a:r>
              <a:rPr lang="en-US" b="1" dirty="0">
                <a:solidFill>
                  <a:schemeClr val="bg1"/>
                </a:solidFill>
                <a:latin typeface="Arial" panose="020B0604020202020204" pitchFamily="34" charset="0"/>
                <a:cs typeface="Arial" panose="020B0604020202020204" pitchFamily="34" charset="0"/>
              </a:rPr>
              <a:t>Spinal Cord Injury (SCI) Athletes </a:t>
            </a:r>
          </a:p>
        </p:txBody>
      </p:sp>
      <p:sp>
        <p:nvSpPr>
          <p:cNvPr id="3" name="Subtitle 2">
            <a:extLst>
              <a:ext uri="{FF2B5EF4-FFF2-40B4-BE49-F238E27FC236}">
                <a16:creationId xmlns:a16="http://schemas.microsoft.com/office/drawing/2014/main" id="{71D71535-8F5D-4906-BDF9-4D2CF7DDCA97}"/>
              </a:ext>
            </a:extLst>
          </p:cNvPr>
          <p:cNvSpPr>
            <a:spLocks noGrp="1"/>
          </p:cNvSpPr>
          <p:nvPr>
            <p:ph type="subTitle" idx="1"/>
          </p:nvPr>
        </p:nvSpPr>
        <p:spPr/>
        <p:txBody>
          <a:bodyPr>
            <a:noAutofit/>
          </a:bodyPr>
          <a:lstStyle/>
          <a:p>
            <a:r>
              <a:rPr lang="en-US" dirty="0">
                <a:solidFill>
                  <a:schemeClr val="bg1"/>
                </a:solidFill>
                <a:latin typeface="Arial" panose="020B0604020202020204" pitchFamily="34" charset="0"/>
                <a:cs typeface="Arial" panose="020B0604020202020204" pitchFamily="34" charset="0"/>
              </a:rPr>
              <a:t>Cristian Ordoñez</a:t>
            </a:r>
          </a:p>
          <a:p>
            <a:r>
              <a:rPr lang="en-US" dirty="0">
                <a:solidFill>
                  <a:schemeClr val="bg1"/>
                </a:solidFill>
                <a:latin typeface="Arial" panose="020B0604020202020204" pitchFamily="34" charset="0"/>
                <a:cs typeface="Arial" panose="020B0604020202020204" pitchFamily="34" charset="0"/>
              </a:rPr>
              <a:t>SCI rotation </a:t>
            </a:r>
          </a:p>
          <a:p>
            <a:r>
              <a:rPr lang="en-US" dirty="0">
                <a:solidFill>
                  <a:schemeClr val="bg1"/>
                </a:solidFill>
                <a:latin typeface="Arial" panose="020B0604020202020204" pitchFamily="34" charset="0"/>
                <a:cs typeface="Arial" panose="020B0604020202020204" pitchFamily="34" charset="0"/>
              </a:rPr>
              <a:t>Preceptor: Lisa Brooks, MS, RD, LD  </a:t>
            </a:r>
          </a:p>
          <a:p>
            <a:r>
              <a:rPr lang="en-US"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3982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60EC-AB5C-8D40-8DB2-EDED9B7AD0C6}"/>
              </a:ext>
            </a:extLst>
          </p:cNvPr>
          <p:cNvSpPr>
            <a:spLocks noGrp="1"/>
          </p:cNvSpPr>
          <p:nvPr>
            <p:ph type="title"/>
          </p:nvPr>
        </p:nvSpPr>
        <p:spPr>
          <a:xfrm>
            <a:off x="838200" y="365126"/>
            <a:ext cx="10515600" cy="469064"/>
          </a:xfrm>
        </p:spPr>
        <p:txBody>
          <a:bodyPr>
            <a:normAutofit fontScale="90000"/>
          </a:bodyPr>
          <a:lstStyle/>
          <a:p>
            <a:endParaRPr lang="en-US" dirty="0"/>
          </a:p>
        </p:txBody>
      </p:sp>
      <p:pic>
        <p:nvPicPr>
          <p:cNvPr id="4" name="Online Media 3" descr="SCI Athletes">
            <a:hlinkClick r:id="" action="ppaction://media"/>
            <a:extLst>
              <a:ext uri="{FF2B5EF4-FFF2-40B4-BE49-F238E27FC236}">
                <a16:creationId xmlns:a16="http://schemas.microsoft.com/office/drawing/2014/main" id="{F2E6FE67-662C-4240-87C9-455EF6FCC990}"/>
              </a:ext>
            </a:extLst>
          </p:cNvPr>
          <p:cNvPicPr>
            <a:picLocks noGrp="1" noRot="1" noChangeAspect="1"/>
          </p:cNvPicPr>
          <p:nvPr>
            <p:ph idx="1"/>
            <a:videoFile r:link="rId1"/>
          </p:nvPr>
        </p:nvPicPr>
        <p:blipFill>
          <a:blip r:embed="rId4"/>
          <a:stretch>
            <a:fillRect/>
          </a:stretch>
        </p:blipFill>
        <p:spPr>
          <a:xfrm>
            <a:off x="0" y="78"/>
            <a:ext cx="12192000" cy="6857922"/>
          </a:xfrm>
          <a:prstGeom prst="rect">
            <a:avLst/>
          </a:prstGeom>
        </p:spPr>
      </p:pic>
    </p:spTree>
    <p:extLst>
      <p:ext uri="{BB962C8B-B14F-4D97-AF65-F5344CB8AC3E}">
        <p14:creationId xmlns:p14="http://schemas.microsoft.com/office/powerpoint/2010/main" val="307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3A89-400C-584E-AE73-2A14F029EACF}"/>
              </a:ext>
            </a:extLst>
          </p:cNvPr>
          <p:cNvSpPr>
            <a:spLocks noGrp="1"/>
          </p:cNvSpPr>
          <p:nvPr>
            <p:ph type="title"/>
          </p:nvPr>
        </p:nvSpPr>
        <p:spPr>
          <a:xfrm>
            <a:off x="178918" y="411337"/>
            <a:ext cx="4407218" cy="2217564"/>
          </a:xfrm>
        </p:spPr>
        <p:txBody>
          <a:bodyPr>
            <a:normAutofit/>
          </a:bodyPr>
          <a:lstStyle/>
          <a:p>
            <a:r>
              <a:rPr lang="en-US" sz="2800" b="1" dirty="0">
                <a:solidFill>
                  <a:schemeClr val="bg1"/>
                </a:solidFill>
                <a:latin typeface="Arial" panose="020B0604020202020204" pitchFamily="34" charset="0"/>
                <a:cs typeface="Arial" panose="020B0604020202020204" pitchFamily="34" charset="0"/>
              </a:rPr>
              <a:t>Benefits of Exercise/Organized Sports in SCI individuals</a:t>
            </a:r>
            <a:endParaRPr lang="en-US" sz="2800" dirty="0"/>
          </a:p>
        </p:txBody>
      </p:sp>
      <p:sp>
        <p:nvSpPr>
          <p:cNvPr id="17" name="Freeform 16">
            <a:extLst>
              <a:ext uri="{FF2B5EF4-FFF2-40B4-BE49-F238E27FC236}">
                <a16:creationId xmlns:a16="http://schemas.microsoft.com/office/drawing/2014/main" id="{6201A182-F236-0A48-BDF3-8A1FEAB82742}"/>
              </a:ext>
            </a:extLst>
          </p:cNvPr>
          <p:cNvSpPr/>
          <p:nvPr/>
        </p:nvSpPr>
        <p:spPr>
          <a:xfrm>
            <a:off x="3249386" y="2498271"/>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00B05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2">
                  <a:lumMod val="75000"/>
                </a:schemeClr>
              </a:solidFill>
            </a:endParaRPr>
          </a:p>
        </p:txBody>
      </p:sp>
      <p:sp>
        <p:nvSpPr>
          <p:cNvPr id="20" name="Freeform 19">
            <a:extLst>
              <a:ext uri="{FF2B5EF4-FFF2-40B4-BE49-F238E27FC236}">
                <a16:creationId xmlns:a16="http://schemas.microsoft.com/office/drawing/2014/main" id="{7ADA5546-F7C0-6945-8B2B-006C16A0EAC4}"/>
              </a:ext>
            </a:extLst>
          </p:cNvPr>
          <p:cNvSpPr/>
          <p:nvPr/>
        </p:nvSpPr>
        <p:spPr>
          <a:xfrm>
            <a:off x="4963288" y="26670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7030A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rgbClr val="92D050"/>
              </a:solidFill>
            </a:endParaRPr>
          </a:p>
        </p:txBody>
      </p:sp>
      <p:sp>
        <p:nvSpPr>
          <p:cNvPr id="21" name="Freeform 20">
            <a:extLst>
              <a:ext uri="{FF2B5EF4-FFF2-40B4-BE49-F238E27FC236}">
                <a16:creationId xmlns:a16="http://schemas.microsoft.com/office/drawing/2014/main" id="{A48F9934-88E1-F54B-86DE-AEAC65331B94}"/>
              </a:ext>
            </a:extLst>
          </p:cNvPr>
          <p:cNvSpPr/>
          <p:nvPr/>
        </p:nvSpPr>
        <p:spPr>
          <a:xfrm>
            <a:off x="6677190" y="249827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FF000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sp>
        <p:nvSpPr>
          <p:cNvPr id="23" name="Freeform 22">
            <a:extLst>
              <a:ext uri="{FF2B5EF4-FFF2-40B4-BE49-F238E27FC236}">
                <a16:creationId xmlns:a16="http://schemas.microsoft.com/office/drawing/2014/main" id="{3B449CA6-12BA-D74D-9949-40F720B350F1}"/>
              </a:ext>
            </a:extLst>
          </p:cNvPr>
          <p:cNvSpPr/>
          <p:nvPr/>
        </p:nvSpPr>
        <p:spPr>
          <a:xfrm>
            <a:off x="3229608" y="249827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00B05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2">
                  <a:lumMod val="75000"/>
                </a:schemeClr>
              </a:solidFill>
            </a:endParaRPr>
          </a:p>
        </p:txBody>
      </p:sp>
      <p:sp>
        <p:nvSpPr>
          <p:cNvPr id="25" name="Oval 24">
            <a:extLst>
              <a:ext uri="{FF2B5EF4-FFF2-40B4-BE49-F238E27FC236}">
                <a16:creationId xmlns:a16="http://schemas.microsoft.com/office/drawing/2014/main" id="{F890D76D-7A1E-2E45-B365-5980854E369E}"/>
              </a:ext>
            </a:extLst>
          </p:cNvPr>
          <p:cNvSpPr/>
          <p:nvPr/>
        </p:nvSpPr>
        <p:spPr>
          <a:xfrm>
            <a:off x="6498771" y="3012238"/>
            <a:ext cx="1534886" cy="1462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5279FB3-BE08-1B4E-AA43-24EF90B2B92C}"/>
              </a:ext>
            </a:extLst>
          </p:cNvPr>
          <p:cNvSpPr txBox="1"/>
          <p:nvPr/>
        </p:nvSpPr>
        <p:spPr>
          <a:xfrm>
            <a:off x="6774763" y="411336"/>
            <a:ext cx="1045028" cy="400110"/>
          </a:xfrm>
          <a:prstGeom prst="rect">
            <a:avLst/>
          </a:prstGeom>
          <a:noFill/>
        </p:spPr>
        <p:txBody>
          <a:bodyPr wrap="square" rtlCol="0">
            <a:spAutoFit/>
          </a:bodyPr>
          <a:lstStyle/>
          <a:p>
            <a:r>
              <a:rPr lang="en-US" sz="2000" b="1" dirty="0">
                <a:solidFill>
                  <a:schemeClr val="bg1"/>
                </a:solidFill>
              </a:rPr>
              <a:t>Physical </a:t>
            </a:r>
          </a:p>
        </p:txBody>
      </p:sp>
      <p:sp>
        <p:nvSpPr>
          <p:cNvPr id="27" name="TextBox 26">
            <a:extLst>
              <a:ext uri="{FF2B5EF4-FFF2-40B4-BE49-F238E27FC236}">
                <a16:creationId xmlns:a16="http://schemas.microsoft.com/office/drawing/2014/main" id="{3B6CC53A-1A9F-2341-BD63-474D4CB82F45}"/>
              </a:ext>
            </a:extLst>
          </p:cNvPr>
          <p:cNvSpPr txBox="1"/>
          <p:nvPr/>
        </p:nvSpPr>
        <p:spPr>
          <a:xfrm>
            <a:off x="3401356" y="3815829"/>
            <a:ext cx="1932444" cy="400110"/>
          </a:xfrm>
          <a:prstGeom prst="rect">
            <a:avLst/>
          </a:prstGeom>
          <a:noFill/>
        </p:spPr>
        <p:txBody>
          <a:bodyPr wrap="square" rtlCol="0">
            <a:spAutoFit/>
          </a:bodyPr>
          <a:lstStyle/>
          <a:p>
            <a:r>
              <a:rPr lang="en-US" sz="2000" b="1" dirty="0">
                <a:solidFill>
                  <a:schemeClr val="bg1"/>
                </a:solidFill>
              </a:rPr>
              <a:t>Psychological  </a:t>
            </a:r>
          </a:p>
        </p:txBody>
      </p:sp>
      <p:sp>
        <p:nvSpPr>
          <p:cNvPr id="29" name="TextBox 28">
            <a:extLst>
              <a:ext uri="{FF2B5EF4-FFF2-40B4-BE49-F238E27FC236}">
                <a16:creationId xmlns:a16="http://schemas.microsoft.com/office/drawing/2014/main" id="{B1CB484C-1806-2F46-9BDC-34F3664F9A38}"/>
              </a:ext>
            </a:extLst>
          </p:cNvPr>
          <p:cNvSpPr txBox="1"/>
          <p:nvPr/>
        </p:nvSpPr>
        <p:spPr>
          <a:xfrm>
            <a:off x="9335496" y="3921028"/>
            <a:ext cx="984161" cy="400110"/>
          </a:xfrm>
          <a:prstGeom prst="rect">
            <a:avLst/>
          </a:prstGeom>
          <a:noFill/>
        </p:spPr>
        <p:txBody>
          <a:bodyPr wrap="square" rtlCol="0">
            <a:spAutoFit/>
          </a:bodyPr>
          <a:lstStyle/>
          <a:p>
            <a:r>
              <a:rPr lang="en-US" sz="2000" b="1" dirty="0">
                <a:solidFill>
                  <a:schemeClr val="bg1"/>
                </a:solidFill>
              </a:rPr>
              <a:t>Social</a:t>
            </a:r>
          </a:p>
        </p:txBody>
      </p:sp>
      <p:sp>
        <p:nvSpPr>
          <p:cNvPr id="30" name="TextBox 29">
            <a:extLst>
              <a:ext uri="{FF2B5EF4-FFF2-40B4-BE49-F238E27FC236}">
                <a16:creationId xmlns:a16="http://schemas.microsoft.com/office/drawing/2014/main" id="{87AEAEB1-04B3-2443-867E-B72E78325195}"/>
              </a:ext>
            </a:extLst>
          </p:cNvPr>
          <p:cNvSpPr txBox="1"/>
          <p:nvPr/>
        </p:nvSpPr>
        <p:spPr>
          <a:xfrm>
            <a:off x="6560636" y="3120831"/>
            <a:ext cx="1473021" cy="1323439"/>
          </a:xfrm>
          <a:prstGeom prst="rect">
            <a:avLst/>
          </a:prstGeom>
          <a:noFill/>
        </p:spPr>
        <p:txBody>
          <a:bodyPr wrap="square" rtlCol="0">
            <a:spAutoFit/>
          </a:bodyPr>
          <a:lstStyle/>
          <a:p>
            <a:pPr algn="ctr"/>
            <a:r>
              <a:rPr lang="en-US" sz="2000" b="1" dirty="0"/>
              <a:t>Overall increased quality of life</a:t>
            </a:r>
          </a:p>
        </p:txBody>
      </p:sp>
      <p:sp>
        <p:nvSpPr>
          <p:cNvPr id="31" name="TextBox 30">
            <a:extLst>
              <a:ext uri="{FF2B5EF4-FFF2-40B4-BE49-F238E27FC236}">
                <a16:creationId xmlns:a16="http://schemas.microsoft.com/office/drawing/2014/main" id="{8A66CD57-6DD9-5B43-8EA8-4A13A3AEC7B7}"/>
              </a:ext>
            </a:extLst>
          </p:cNvPr>
          <p:cNvSpPr txBox="1"/>
          <p:nvPr/>
        </p:nvSpPr>
        <p:spPr>
          <a:xfrm>
            <a:off x="3661449" y="4475025"/>
            <a:ext cx="24345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rates of depression/anxiety</a:t>
            </a:r>
          </a:p>
          <a:p>
            <a:pPr marL="285750" indent="-285750">
              <a:buFont typeface="Arial" panose="020B0604020202020204" pitchFamily="34" charset="0"/>
              <a:buChar char="•"/>
            </a:pPr>
            <a:r>
              <a:rPr lang="en-US" dirty="0">
                <a:solidFill>
                  <a:schemeClr val="bg1"/>
                </a:solidFill>
              </a:rPr>
              <a:t>Improved  self-image</a:t>
            </a:r>
          </a:p>
          <a:p>
            <a:pPr marL="285750" indent="-285750">
              <a:buFont typeface="Arial" panose="020B0604020202020204" pitchFamily="34" charset="0"/>
              <a:buChar char="•"/>
            </a:pPr>
            <a:r>
              <a:rPr lang="en-US" dirty="0">
                <a:solidFill>
                  <a:schemeClr val="bg1"/>
                </a:solidFill>
              </a:rPr>
              <a:t>Shows full potential of disability </a:t>
            </a:r>
          </a:p>
        </p:txBody>
      </p:sp>
      <p:sp>
        <p:nvSpPr>
          <p:cNvPr id="32" name="TextBox 31">
            <a:extLst>
              <a:ext uri="{FF2B5EF4-FFF2-40B4-BE49-F238E27FC236}">
                <a16:creationId xmlns:a16="http://schemas.microsoft.com/office/drawing/2014/main" id="{8B076DC1-ABA1-E945-B925-BC73F165232C}"/>
              </a:ext>
            </a:extLst>
          </p:cNvPr>
          <p:cNvSpPr txBox="1"/>
          <p:nvPr/>
        </p:nvSpPr>
        <p:spPr>
          <a:xfrm>
            <a:off x="5715000" y="1012371"/>
            <a:ext cx="30534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strength </a:t>
            </a:r>
          </a:p>
          <a:p>
            <a:pPr marL="285750" indent="-285750">
              <a:buFont typeface="Arial" panose="020B0604020202020204" pitchFamily="34" charset="0"/>
              <a:buChar char="•"/>
            </a:pPr>
            <a:r>
              <a:rPr lang="en-US" dirty="0">
                <a:solidFill>
                  <a:schemeClr val="bg1"/>
                </a:solidFill>
              </a:rPr>
              <a:t>↑ endurance </a:t>
            </a:r>
          </a:p>
          <a:p>
            <a:pPr marL="285750" indent="-285750">
              <a:buFont typeface="Arial" panose="020B0604020202020204" pitchFamily="34" charset="0"/>
              <a:buChar char="•"/>
            </a:pPr>
            <a:r>
              <a:rPr lang="en-US" dirty="0">
                <a:solidFill>
                  <a:schemeClr val="bg1"/>
                </a:solidFill>
              </a:rPr>
              <a:t>Better wheelchair mobility</a:t>
            </a:r>
          </a:p>
          <a:p>
            <a:pPr marL="285750" indent="-285750">
              <a:buFont typeface="Arial" panose="020B0604020202020204" pitchFamily="34" charset="0"/>
              <a:buChar char="•"/>
            </a:pPr>
            <a:r>
              <a:rPr lang="en-US" dirty="0">
                <a:solidFill>
                  <a:schemeClr val="bg1"/>
                </a:solidFill>
              </a:rPr>
              <a:t> ↓ risk of chronic diseases</a:t>
            </a:r>
          </a:p>
        </p:txBody>
      </p:sp>
      <p:sp>
        <p:nvSpPr>
          <p:cNvPr id="33" name="TextBox 32">
            <a:extLst>
              <a:ext uri="{FF2B5EF4-FFF2-40B4-BE49-F238E27FC236}">
                <a16:creationId xmlns:a16="http://schemas.microsoft.com/office/drawing/2014/main" id="{F7F1B2F5-8393-6F4C-9552-A1954A063FDF}"/>
              </a:ext>
            </a:extLst>
          </p:cNvPr>
          <p:cNvSpPr txBox="1"/>
          <p:nvPr/>
        </p:nvSpPr>
        <p:spPr>
          <a:xfrm>
            <a:off x="8196943" y="4475025"/>
            <a:ext cx="256358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Helps build social connections</a:t>
            </a:r>
          </a:p>
          <a:p>
            <a:pPr marL="285750" indent="-285750">
              <a:buFont typeface="Arial" panose="020B0604020202020204" pitchFamily="34" charset="0"/>
              <a:buChar char="•"/>
            </a:pPr>
            <a:r>
              <a:rPr lang="en-US" dirty="0">
                <a:solidFill>
                  <a:schemeClr val="bg1"/>
                </a:solidFill>
              </a:rPr>
              <a:t>Normalizes disability</a:t>
            </a:r>
          </a:p>
        </p:txBody>
      </p:sp>
    </p:spTree>
    <p:extLst>
      <p:ext uri="{BB962C8B-B14F-4D97-AF65-F5344CB8AC3E}">
        <p14:creationId xmlns:p14="http://schemas.microsoft.com/office/powerpoint/2010/main" val="227624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C085-BB47-2A47-B204-5D38AC9C7ADD}"/>
              </a:ext>
            </a:extLst>
          </p:cNvPr>
          <p:cNvSpPr>
            <a:spLocks noGrp="1"/>
          </p:cNvSpPr>
          <p:nvPr>
            <p:ph type="title"/>
          </p:nvPr>
        </p:nvSpPr>
        <p:spPr>
          <a:xfrm>
            <a:off x="7203685" y="342549"/>
            <a:ext cx="4622491" cy="725738"/>
          </a:xfrm>
        </p:spPr>
        <p:txBody>
          <a:bodyPr>
            <a:normAutofit fontScale="90000"/>
          </a:bodyPr>
          <a:lstStyle/>
          <a:p>
            <a:r>
              <a:rPr lang="en-US" b="1" dirty="0">
                <a:solidFill>
                  <a:schemeClr val="bg1"/>
                </a:solidFill>
                <a:latin typeface="Arial" panose="020B0604020202020204" pitchFamily="34" charset="0"/>
                <a:cs typeface="Arial" panose="020B0604020202020204" pitchFamily="34" charset="0"/>
              </a:rPr>
              <a:t>Energy Balance in SCI Athletes </a:t>
            </a:r>
            <a:endParaRPr lang="en-US" dirty="0"/>
          </a:p>
        </p:txBody>
      </p:sp>
      <p:sp>
        <p:nvSpPr>
          <p:cNvPr id="4" name="Rectangle 3">
            <a:extLst>
              <a:ext uri="{FF2B5EF4-FFF2-40B4-BE49-F238E27FC236}">
                <a16:creationId xmlns:a16="http://schemas.microsoft.com/office/drawing/2014/main" id="{FA5680EA-00A2-9B48-82FA-6B96CF2E464B}"/>
              </a:ext>
            </a:extLst>
          </p:cNvPr>
          <p:cNvSpPr/>
          <p:nvPr/>
        </p:nvSpPr>
        <p:spPr>
          <a:xfrm rot="971056">
            <a:off x="1439347" y="3954771"/>
            <a:ext cx="9480883" cy="4812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A8B84333-01AB-884C-BD05-5DB461F77B43}"/>
              </a:ext>
            </a:extLst>
          </p:cNvPr>
          <p:cNvSpPr/>
          <p:nvPr/>
        </p:nvSpPr>
        <p:spPr>
          <a:xfrm>
            <a:off x="5253788" y="4475747"/>
            <a:ext cx="2085474" cy="1588169"/>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761996-1197-3C45-A28A-BA62D8AF5E98}"/>
              </a:ext>
            </a:extLst>
          </p:cNvPr>
          <p:cNvSpPr txBox="1"/>
          <p:nvPr/>
        </p:nvSpPr>
        <p:spPr>
          <a:xfrm>
            <a:off x="8197514" y="2826677"/>
            <a:ext cx="2404240"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Energy Intake </a:t>
            </a:r>
          </a:p>
        </p:txBody>
      </p:sp>
      <p:sp>
        <p:nvSpPr>
          <p:cNvPr id="7" name="TextBox 6">
            <a:extLst>
              <a:ext uri="{FF2B5EF4-FFF2-40B4-BE49-F238E27FC236}">
                <a16:creationId xmlns:a16="http://schemas.microsoft.com/office/drawing/2014/main" id="{76472332-A2B5-474F-90AB-E8BEBD9E3C18}"/>
              </a:ext>
            </a:extLst>
          </p:cNvPr>
          <p:cNvSpPr txBox="1"/>
          <p:nvPr/>
        </p:nvSpPr>
        <p:spPr>
          <a:xfrm>
            <a:off x="4395535" y="6146119"/>
            <a:ext cx="3801979" cy="369332"/>
          </a:xfrm>
          <a:prstGeom prst="rect">
            <a:avLst/>
          </a:prstGeom>
          <a:noFill/>
        </p:spPr>
        <p:txBody>
          <a:bodyPr wrap="square" rtlCol="0">
            <a:spAutoFit/>
          </a:bodyPr>
          <a:lstStyle/>
          <a:p>
            <a:r>
              <a:rPr lang="en-US" dirty="0">
                <a:solidFill>
                  <a:schemeClr val="bg1"/>
                </a:solidFill>
              </a:rPr>
              <a:t>Negative Energy Balance- Weight Loss</a:t>
            </a:r>
          </a:p>
        </p:txBody>
      </p:sp>
      <p:sp>
        <p:nvSpPr>
          <p:cNvPr id="9" name="TextBox 8">
            <a:extLst>
              <a:ext uri="{FF2B5EF4-FFF2-40B4-BE49-F238E27FC236}">
                <a16:creationId xmlns:a16="http://schemas.microsoft.com/office/drawing/2014/main" id="{021097F1-72A2-0F49-96F8-B92BC8CBE882}"/>
              </a:ext>
            </a:extLst>
          </p:cNvPr>
          <p:cNvSpPr txBox="1"/>
          <p:nvPr/>
        </p:nvSpPr>
        <p:spPr>
          <a:xfrm>
            <a:off x="2153696" y="1326541"/>
            <a:ext cx="3305776"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Energy Expenditure </a:t>
            </a:r>
          </a:p>
        </p:txBody>
      </p:sp>
      <p:sp>
        <p:nvSpPr>
          <p:cNvPr id="10" name="TextBox 9">
            <a:extLst>
              <a:ext uri="{FF2B5EF4-FFF2-40B4-BE49-F238E27FC236}">
                <a16:creationId xmlns:a16="http://schemas.microsoft.com/office/drawing/2014/main" id="{6A709038-4112-6447-822B-42DEF1189FC2}"/>
              </a:ext>
            </a:extLst>
          </p:cNvPr>
          <p:cNvSpPr txBox="1"/>
          <p:nvPr/>
        </p:nvSpPr>
        <p:spPr>
          <a:xfrm>
            <a:off x="2153696" y="1644521"/>
            <a:ext cx="25025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RMR  (not when adjusted for FFM) </a:t>
            </a:r>
          </a:p>
          <a:p>
            <a:pPr marL="285750" indent="-285750">
              <a:buFont typeface="Arial" panose="020B0604020202020204" pitchFamily="34" charset="0"/>
              <a:buChar char="•"/>
            </a:pPr>
            <a:r>
              <a:rPr lang="en-US" dirty="0">
                <a:solidFill>
                  <a:schemeClr val="bg1"/>
                </a:solidFill>
              </a:rPr>
              <a:t>= TEF</a:t>
            </a:r>
          </a:p>
          <a:p>
            <a:endParaRPr lang="en-US" dirty="0">
              <a:solidFill>
                <a:schemeClr val="bg1"/>
              </a:solidFill>
            </a:endParaRPr>
          </a:p>
        </p:txBody>
      </p:sp>
      <p:sp>
        <p:nvSpPr>
          <p:cNvPr id="11" name="TextBox 10">
            <a:extLst>
              <a:ext uri="{FF2B5EF4-FFF2-40B4-BE49-F238E27FC236}">
                <a16:creationId xmlns:a16="http://schemas.microsoft.com/office/drawing/2014/main" id="{268E848E-7025-224A-9F96-4C0252761713}"/>
              </a:ext>
            </a:extLst>
          </p:cNvPr>
          <p:cNvSpPr txBox="1"/>
          <p:nvPr/>
        </p:nvSpPr>
        <p:spPr>
          <a:xfrm>
            <a:off x="8141296" y="3271569"/>
            <a:ext cx="27472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intake</a:t>
            </a:r>
          </a:p>
          <a:p>
            <a:pPr marL="285750" indent="-285750">
              <a:buFont typeface="Arial" panose="020B0604020202020204" pitchFamily="34" charset="0"/>
              <a:buChar char="•"/>
            </a:pPr>
            <a:r>
              <a:rPr lang="en-US" dirty="0">
                <a:solidFill>
                  <a:schemeClr val="bg1"/>
                </a:solidFill>
              </a:rPr>
              <a:t>↓ micronutrient intake</a:t>
            </a:r>
          </a:p>
          <a:p>
            <a:pPr marL="285750" indent="-285750">
              <a:buFont typeface="Arial" panose="020B0604020202020204" pitchFamily="34" charset="0"/>
              <a:buChar char="•"/>
            </a:pPr>
            <a:endParaRPr lang="en-US" dirty="0">
              <a:solidFill>
                <a:schemeClr val="bg1"/>
              </a:solidFill>
            </a:endParaRPr>
          </a:p>
          <a:p>
            <a:endParaRPr lang="en-US" dirty="0"/>
          </a:p>
        </p:txBody>
      </p:sp>
    </p:spTree>
    <p:extLst>
      <p:ext uri="{BB962C8B-B14F-4D97-AF65-F5344CB8AC3E}">
        <p14:creationId xmlns:p14="http://schemas.microsoft.com/office/powerpoint/2010/main" val="136426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able, sitting, food, wooden&#10;&#10;Description automatically generated">
            <a:extLst>
              <a:ext uri="{FF2B5EF4-FFF2-40B4-BE49-F238E27FC236}">
                <a16:creationId xmlns:a16="http://schemas.microsoft.com/office/drawing/2014/main" id="{6508B61C-9AEC-C744-B680-F9F2303999D5}"/>
              </a:ext>
            </a:extLst>
          </p:cNvPr>
          <p:cNvPicPr>
            <a:picLocks noChangeAspect="1"/>
          </p:cNvPicPr>
          <p:nvPr/>
        </p:nvPicPr>
        <p:blipFill rotWithShape="1">
          <a:blip r:embed="rId3">
            <a:extLst>
              <a:ext uri="{28A0092B-C50C-407E-A947-70E740481C1C}">
                <a14:useLocalDpi xmlns:a14="http://schemas.microsoft.com/office/drawing/2010/main" val="0"/>
              </a:ext>
            </a:extLst>
          </a:blip>
          <a:srcRect l="7555"/>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EF1C23B-577A-5A42-AEE1-B0D75E4C8C06}"/>
              </a:ext>
            </a:extLst>
          </p:cNvPr>
          <p:cNvSpPr>
            <a:spLocks noGrp="1"/>
          </p:cNvSpPr>
          <p:nvPr>
            <p:ph type="title"/>
          </p:nvPr>
        </p:nvSpPr>
        <p:spPr>
          <a:xfrm>
            <a:off x="709448" y="1913950"/>
            <a:ext cx="4204137" cy="1342754"/>
          </a:xfrm>
        </p:spPr>
        <p:txBody>
          <a:bodyPr>
            <a:normAutofit/>
          </a:bodyPr>
          <a:lstStyle/>
          <a:p>
            <a:pPr algn="ctr"/>
            <a:r>
              <a:rPr lang="en-US" sz="4000" b="1" dirty="0">
                <a:latin typeface="Arial" panose="020B0604020202020204" pitchFamily="34" charset="0"/>
                <a:cs typeface="Arial" panose="020B0604020202020204" pitchFamily="34" charset="0"/>
              </a:rPr>
              <a:t>Implications </a:t>
            </a:r>
            <a:endParaRPr lang="en-US" sz="4000" dirty="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19396D-65F5-DA45-A5E5-E04A90C7A3E9}"/>
              </a:ext>
            </a:extLst>
          </p:cNvPr>
          <p:cNvSpPr>
            <a:spLocks noGrp="1"/>
          </p:cNvSpPr>
          <p:nvPr>
            <p:ph idx="1"/>
          </p:nvPr>
        </p:nvSpPr>
        <p:spPr>
          <a:xfrm>
            <a:off x="525516" y="3417573"/>
            <a:ext cx="4593021" cy="2619839"/>
          </a:xfrm>
        </p:spPr>
        <p:txBody>
          <a:bodyPr anchor="ctr">
            <a:normAutofit/>
          </a:bodyPr>
          <a:lstStyle/>
          <a:p>
            <a:r>
              <a:rPr lang="en-US" sz="2400" b="1" dirty="0">
                <a:latin typeface="Arial" panose="020B0604020202020204" pitchFamily="34" charset="0"/>
                <a:cs typeface="Arial" panose="020B0604020202020204" pitchFamily="34" charset="0"/>
              </a:rPr>
              <a:t>Assessment of key nutrients</a:t>
            </a:r>
          </a:p>
          <a:p>
            <a:r>
              <a:rPr lang="en-US" sz="2400" b="1" dirty="0">
                <a:latin typeface="Arial" panose="020B0604020202020204" pitchFamily="34" charset="0"/>
                <a:cs typeface="Arial" panose="020B0604020202020204" pitchFamily="34" charset="0"/>
              </a:rPr>
              <a:t>Importance of Sports Nutrition education </a:t>
            </a:r>
          </a:p>
          <a:p>
            <a:r>
              <a:rPr lang="en-US" sz="2400" b="1" dirty="0">
                <a:latin typeface="Arial" panose="020B0604020202020204" pitchFamily="34" charset="0"/>
                <a:cs typeface="Arial" panose="020B0604020202020204" pitchFamily="34" charset="0"/>
              </a:rPr>
              <a:t>Autonomic Dysreflexia </a:t>
            </a:r>
          </a:p>
        </p:txBody>
      </p:sp>
    </p:spTree>
    <p:extLst>
      <p:ext uri="{BB962C8B-B14F-4D97-AF65-F5344CB8AC3E}">
        <p14:creationId xmlns:p14="http://schemas.microsoft.com/office/powerpoint/2010/main" val="320729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30D-99BA-46C8-B34E-3573A370D27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 </a:t>
            </a:r>
          </a:p>
        </p:txBody>
      </p:sp>
      <p:sp>
        <p:nvSpPr>
          <p:cNvPr id="5" name="Content Placeholder 4">
            <a:extLst>
              <a:ext uri="{FF2B5EF4-FFF2-40B4-BE49-F238E27FC236}">
                <a16:creationId xmlns:a16="http://schemas.microsoft.com/office/drawing/2014/main" id="{B8399194-DCA2-C14A-89AD-6DB750622377}"/>
              </a:ext>
            </a:extLst>
          </p:cNvPr>
          <p:cNvSpPr>
            <a:spLocks noGrp="1"/>
          </p:cNvSpPr>
          <p:nvPr>
            <p:ph idx="1"/>
          </p:nvPr>
        </p:nvSpPr>
        <p:spPr/>
        <p:txBody>
          <a:bodyPr>
            <a:noAutofit/>
          </a:bodyPr>
          <a:lstStyle/>
          <a:p>
            <a:pPr marL="0" indent="0">
              <a:buNone/>
            </a:pPr>
            <a:r>
              <a:rPr lang="en-US" sz="1200" dirty="0">
                <a:solidFill>
                  <a:schemeClr val="bg1"/>
                </a:solidFill>
                <a:latin typeface="Arial" panose="020B0604020202020204" pitchFamily="34" charset="0"/>
                <a:cs typeface="Arial" panose="020B0604020202020204" pitchFamily="34" charset="0"/>
              </a:rPr>
              <a:t>1. </a:t>
            </a:r>
            <a:r>
              <a:rPr lang="en-US" sz="1200" dirty="0" err="1">
                <a:solidFill>
                  <a:schemeClr val="bg1"/>
                </a:solidFill>
                <a:latin typeface="Arial" panose="020B0604020202020204" pitchFamily="34" charset="0"/>
                <a:cs typeface="Arial" panose="020B0604020202020204" pitchFamily="34" charset="0"/>
              </a:rPr>
              <a:t>Tasiemski</a:t>
            </a:r>
            <a:r>
              <a:rPr lang="en-US" sz="1200" dirty="0">
                <a:solidFill>
                  <a:schemeClr val="bg1"/>
                </a:solidFill>
                <a:latin typeface="Arial" panose="020B0604020202020204" pitchFamily="34" charset="0"/>
                <a:cs typeface="Arial" panose="020B0604020202020204" pitchFamily="34" charset="0"/>
              </a:rPr>
              <a:t> T, Kennedy P, Gardner BP, </a:t>
            </a:r>
            <a:r>
              <a:rPr lang="en-US" sz="1200" dirty="0" err="1">
                <a:solidFill>
                  <a:schemeClr val="bg1"/>
                </a:solidFill>
                <a:latin typeface="Arial" panose="020B0604020202020204" pitchFamily="34" charset="0"/>
                <a:cs typeface="Arial" panose="020B0604020202020204" pitchFamily="34" charset="0"/>
              </a:rPr>
              <a:t>Blaikley</a:t>
            </a:r>
            <a:r>
              <a:rPr lang="en-US" sz="1200" dirty="0">
                <a:solidFill>
                  <a:schemeClr val="bg1"/>
                </a:solidFill>
                <a:latin typeface="Arial" panose="020B0604020202020204" pitchFamily="34" charset="0"/>
                <a:cs typeface="Arial" panose="020B0604020202020204" pitchFamily="34" charset="0"/>
              </a:rPr>
              <a:t> RA. Athletic Identity and Sports Participation in People with Spinal Cord Injury. In: ; 2004. doi:</a:t>
            </a:r>
            <a:r>
              <a:rPr lang="en-US" sz="12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10.1123/apaq.21.4.364</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2. </a:t>
            </a:r>
            <a:r>
              <a:rPr lang="en-US" sz="1200" dirty="0" err="1">
                <a:solidFill>
                  <a:schemeClr val="bg1"/>
                </a:solidFill>
                <a:latin typeface="Arial" panose="020B0604020202020204" pitchFamily="34" charset="0"/>
                <a:cs typeface="Arial" panose="020B0604020202020204" pitchFamily="34" charset="0"/>
              </a:rPr>
              <a:t>Kocina</a:t>
            </a:r>
            <a:r>
              <a:rPr lang="en-US" sz="1200" dirty="0">
                <a:solidFill>
                  <a:schemeClr val="bg1"/>
                </a:solidFill>
                <a:latin typeface="Arial" panose="020B0604020202020204" pitchFamily="34" charset="0"/>
                <a:cs typeface="Arial" panose="020B0604020202020204" pitchFamily="34" charset="0"/>
              </a:rPr>
              <a:t> P. Body Composition of Spinal Cord Injured Adults. </a:t>
            </a:r>
            <a:r>
              <a:rPr lang="en-US" sz="1200" i="1" dirty="0">
                <a:solidFill>
                  <a:schemeClr val="bg1"/>
                </a:solidFill>
                <a:latin typeface="Arial" panose="020B0604020202020204" pitchFamily="34" charset="0"/>
                <a:cs typeface="Arial" panose="020B0604020202020204" pitchFamily="34" charset="0"/>
              </a:rPr>
              <a:t>Sports Med</a:t>
            </a:r>
            <a:r>
              <a:rPr lang="en-US" sz="1200" dirty="0">
                <a:solidFill>
                  <a:schemeClr val="bg1"/>
                </a:solidFill>
                <a:latin typeface="Arial" panose="020B0604020202020204" pitchFamily="34" charset="0"/>
                <a:cs typeface="Arial" panose="020B0604020202020204" pitchFamily="34" charset="0"/>
              </a:rPr>
              <a:t>. 1997;23(1):48-60. doi:</a:t>
            </a:r>
            <a:r>
              <a:rPr lang="en-US" sz="12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10.2165/00007256-199723010-00005</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3. La M, Gb S, Az el G, et al. Daily energy expenditure and basal metabolic rates of patients with spinal cord injury. </a:t>
            </a:r>
            <a:r>
              <a:rPr lang="en-US" sz="1200" i="1" dirty="0">
                <a:solidFill>
                  <a:schemeClr val="bg1"/>
                </a:solidFill>
                <a:latin typeface="Arial" panose="020B0604020202020204" pitchFamily="34" charset="0"/>
                <a:cs typeface="Arial" panose="020B0604020202020204" pitchFamily="34" charset="0"/>
              </a:rPr>
              <a:t>Arch Phys Med </a:t>
            </a:r>
            <a:r>
              <a:rPr lang="en-US" sz="1200" i="1" dirty="0" err="1">
                <a:solidFill>
                  <a:schemeClr val="bg1"/>
                </a:solidFill>
                <a:latin typeface="Arial" panose="020B0604020202020204" pitchFamily="34" charset="0"/>
                <a:cs typeface="Arial" panose="020B0604020202020204" pitchFamily="34" charset="0"/>
              </a:rPr>
              <a:t>Rehabil</a:t>
            </a:r>
            <a:r>
              <a:rPr lang="en-US" sz="1200" dirty="0">
                <a:solidFill>
                  <a:schemeClr val="bg1"/>
                </a:solidFill>
                <a:latin typeface="Arial" panose="020B0604020202020204" pitchFamily="34" charset="0"/>
                <a:cs typeface="Arial" panose="020B0604020202020204" pitchFamily="34" charset="0"/>
              </a:rPr>
              <a:t>. 1985;66(7):420-426.</a:t>
            </a:r>
          </a:p>
          <a:p>
            <a:pPr marL="0" indent="0">
              <a:buNone/>
            </a:pPr>
            <a:r>
              <a:rPr lang="en-US" sz="1200" dirty="0">
                <a:solidFill>
                  <a:schemeClr val="bg1"/>
                </a:solidFill>
                <a:latin typeface="Arial" panose="020B0604020202020204" pitchFamily="34" charset="0"/>
                <a:cs typeface="Arial" panose="020B0604020202020204" pitchFamily="34" charset="0"/>
              </a:rPr>
              <a:t>4. Buchholz AC, McGillivray CF, </a:t>
            </a:r>
            <a:r>
              <a:rPr lang="en-US" sz="1200" dirty="0" err="1">
                <a:solidFill>
                  <a:schemeClr val="bg1"/>
                </a:solidFill>
                <a:latin typeface="Arial" panose="020B0604020202020204" pitchFamily="34" charset="0"/>
                <a:cs typeface="Arial" panose="020B0604020202020204" pitchFamily="34" charset="0"/>
              </a:rPr>
              <a:t>Pencharz</a:t>
            </a:r>
            <a:r>
              <a:rPr lang="en-US" sz="1200" dirty="0">
                <a:solidFill>
                  <a:schemeClr val="bg1"/>
                </a:solidFill>
                <a:latin typeface="Arial" panose="020B0604020202020204" pitchFamily="34" charset="0"/>
                <a:cs typeface="Arial" panose="020B0604020202020204" pitchFamily="34" charset="0"/>
              </a:rPr>
              <a:t> PB. Differences in resting metabolic rate between paraplegic and able-bodied subjects are explained by differences in body composition. </a:t>
            </a:r>
            <a:r>
              <a:rPr lang="en-US" sz="1200" i="1" dirty="0">
                <a:solidFill>
                  <a:schemeClr val="bg1"/>
                </a:solidFill>
                <a:latin typeface="Arial" panose="020B0604020202020204" pitchFamily="34" charset="0"/>
                <a:cs typeface="Arial" panose="020B0604020202020204" pitchFamily="34" charset="0"/>
              </a:rPr>
              <a:t>Am J Clin </a:t>
            </a:r>
            <a:r>
              <a:rPr lang="en-US" sz="1200" i="1" dirty="0" err="1">
                <a:solidFill>
                  <a:schemeClr val="bg1"/>
                </a:solidFill>
                <a:latin typeface="Arial" panose="020B0604020202020204" pitchFamily="34" charset="0"/>
                <a:cs typeface="Arial" panose="020B0604020202020204" pitchFamily="34" charset="0"/>
              </a:rPr>
              <a:t>Nutr</a:t>
            </a:r>
            <a:r>
              <a:rPr lang="en-US" sz="1200" dirty="0">
                <a:solidFill>
                  <a:schemeClr val="bg1"/>
                </a:solidFill>
                <a:latin typeface="Arial" panose="020B0604020202020204" pitchFamily="34" charset="0"/>
                <a:cs typeface="Arial" panose="020B0604020202020204" pitchFamily="34" charset="0"/>
              </a:rPr>
              <a:t>. 2003;77(2):371-378. doi:</a:t>
            </a:r>
            <a:r>
              <a:rPr lang="en-US" sz="12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10.1093/ajcn/77.2.371</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5. </a:t>
            </a:r>
            <a:r>
              <a:rPr lang="en-US" sz="1200" dirty="0" err="1">
                <a:solidFill>
                  <a:schemeClr val="bg1"/>
                </a:solidFill>
                <a:latin typeface="Arial" panose="020B0604020202020204" pitchFamily="34" charset="0"/>
                <a:cs typeface="Arial" panose="020B0604020202020204" pitchFamily="34" charset="0"/>
              </a:rPr>
              <a:t>Figel</a:t>
            </a:r>
            <a:r>
              <a:rPr lang="en-US" sz="1200" dirty="0">
                <a:solidFill>
                  <a:schemeClr val="bg1"/>
                </a:solidFill>
                <a:latin typeface="Arial" panose="020B0604020202020204" pitchFamily="34" charset="0"/>
                <a:cs typeface="Arial" panose="020B0604020202020204" pitchFamily="34" charset="0"/>
              </a:rPr>
              <a:t> K, Kelly Pritchett, Pritchett R, Broad E. Energy and Nutrient Issues in Athletes with Spinal Cord Injury: Are They at Risk for Low Energy Availability? </a:t>
            </a:r>
            <a:r>
              <a:rPr lang="en-US" sz="1200" i="1" dirty="0">
                <a:solidFill>
                  <a:schemeClr val="bg1"/>
                </a:solidFill>
                <a:latin typeface="Arial" panose="020B0604020202020204" pitchFamily="34" charset="0"/>
                <a:cs typeface="Arial" panose="020B0604020202020204" pitchFamily="34" charset="0"/>
              </a:rPr>
              <a:t>Nutrients</a:t>
            </a:r>
            <a:r>
              <a:rPr lang="en-US" sz="1200" dirty="0">
                <a:solidFill>
                  <a:schemeClr val="bg1"/>
                </a:solidFill>
                <a:latin typeface="Arial" panose="020B0604020202020204" pitchFamily="34" charset="0"/>
                <a:cs typeface="Arial" panose="020B0604020202020204" pitchFamily="34" charset="0"/>
              </a:rPr>
              <a:t>. 2018;10(8):1078. doi:</a:t>
            </a:r>
            <a:r>
              <a:rPr lang="en-US" sz="12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10.3390/nu10081078</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6. Wu SK, Williams T. Factors influencing sport participation among athletes with spinal cord injury. </a:t>
            </a:r>
            <a:r>
              <a:rPr lang="en-US" sz="1200" i="1" dirty="0">
                <a:solidFill>
                  <a:schemeClr val="bg1"/>
                </a:solidFill>
                <a:latin typeface="Arial" panose="020B0604020202020204" pitchFamily="34" charset="0"/>
                <a:cs typeface="Arial" panose="020B0604020202020204" pitchFamily="34" charset="0"/>
              </a:rPr>
              <a:t>Medicine &amp; Science in Sports &amp; Exercise</a:t>
            </a:r>
            <a:r>
              <a:rPr lang="en-US" sz="1200" dirty="0">
                <a:solidFill>
                  <a:schemeClr val="bg1"/>
                </a:solidFill>
                <a:latin typeface="Arial" panose="020B0604020202020204" pitchFamily="34" charset="0"/>
                <a:cs typeface="Arial" panose="020B0604020202020204" pitchFamily="34" charset="0"/>
              </a:rPr>
              <a:t>. 2001;33(2):177–182.</a:t>
            </a:r>
          </a:p>
          <a:p>
            <a:pPr marL="0" indent="0">
              <a:buNone/>
            </a:pPr>
            <a:r>
              <a:rPr lang="en-US" sz="1200" dirty="0">
                <a:solidFill>
                  <a:schemeClr val="bg1"/>
                </a:solidFill>
                <a:latin typeface="Arial" panose="020B0604020202020204" pitchFamily="34" charset="0"/>
                <a:cs typeface="Arial" panose="020B0604020202020204" pitchFamily="34" charset="0"/>
              </a:rPr>
              <a:t>7. GERRISH HR, BROAD E, LACROIX M, OGAN D, PRITCHETT RC, PRITCHETT K. Nutrient Intake of Elite Canadian and American Athletes with Spinal Cord Injury. </a:t>
            </a:r>
            <a:r>
              <a:rPr lang="en-US" sz="1200" i="1" dirty="0">
                <a:solidFill>
                  <a:schemeClr val="bg1"/>
                </a:solidFill>
                <a:latin typeface="Arial" panose="020B0604020202020204" pitchFamily="34" charset="0"/>
                <a:cs typeface="Arial" panose="020B0604020202020204" pitchFamily="34" charset="0"/>
              </a:rPr>
              <a:t>Int J </a:t>
            </a:r>
            <a:r>
              <a:rPr lang="en-US" sz="1200" i="1" dirty="0" err="1">
                <a:solidFill>
                  <a:schemeClr val="bg1"/>
                </a:solidFill>
                <a:latin typeface="Arial" panose="020B0604020202020204" pitchFamily="34" charset="0"/>
                <a:cs typeface="Arial" panose="020B0604020202020204" pitchFamily="34" charset="0"/>
              </a:rPr>
              <a:t>Exerc</a:t>
            </a:r>
            <a:r>
              <a:rPr lang="en-US" sz="1200" i="1" dirty="0">
                <a:solidFill>
                  <a:schemeClr val="bg1"/>
                </a:solidFill>
                <a:latin typeface="Arial" panose="020B0604020202020204" pitchFamily="34" charset="0"/>
                <a:cs typeface="Arial" panose="020B0604020202020204" pitchFamily="34" charset="0"/>
              </a:rPr>
              <a:t> Sci</a:t>
            </a:r>
            <a:r>
              <a:rPr lang="en-US" sz="1200" dirty="0">
                <a:solidFill>
                  <a:schemeClr val="bg1"/>
                </a:solidFill>
                <a:latin typeface="Arial" panose="020B0604020202020204" pitchFamily="34" charset="0"/>
                <a:cs typeface="Arial" panose="020B0604020202020204" pitchFamily="34" charset="0"/>
              </a:rPr>
              <a:t>. 2017;10(7):1018-1028.</a:t>
            </a:r>
          </a:p>
          <a:p>
            <a:pPr marL="0" indent="0">
              <a:buNone/>
            </a:pPr>
            <a:r>
              <a:rPr lang="en-US" sz="1200" dirty="0">
                <a:solidFill>
                  <a:schemeClr val="bg1"/>
                </a:solidFill>
                <a:latin typeface="Arial" panose="020B0604020202020204" pitchFamily="34" charset="0"/>
                <a:cs typeface="Arial" panose="020B0604020202020204" pitchFamily="34" charset="0"/>
              </a:rPr>
              <a:t>8. </a:t>
            </a:r>
            <a:r>
              <a:rPr lang="en-US" sz="1200" dirty="0" err="1">
                <a:solidFill>
                  <a:schemeClr val="bg1"/>
                </a:solidFill>
                <a:latin typeface="Arial" panose="020B0604020202020204" pitchFamily="34" charset="0"/>
                <a:cs typeface="Arial" panose="020B0604020202020204" pitchFamily="34" charset="0"/>
              </a:rPr>
              <a:t>Bhambhani</a:t>
            </a:r>
            <a:r>
              <a:rPr lang="en-US" sz="1200" dirty="0">
                <a:solidFill>
                  <a:schemeClr val="bg1"/>
                </a:solidFill>
                <a:latin typeface="Arial" panose="020B0604020202020204" pitchFamily="34" charset="0"/>
                <a:cs typeface="Arial" panose="020B0604020202020204" pitchFamily="34" charset="0"/>
              </a:rPr>
              <a:t> Y. Physiology of Wheelchair Racing in Athletes with Spinal Cord Injury. </a:t>
            </a:r>
            <a:r>
              <a:rPr lang="en-US" sz="1200" i="1" dirty="0">
                <a:solidFill>
                  <a:schemeClr val="bg1"/>
                </a:solidFill>
                <a:latin typeface="Arial" panose="020B0604020202020204" pitchFamily="34" charset="0"/>
                <a:cs typeface="Arial" panose="020B0604020202020204" pitchFamily="34" charset="0"/>
              </a:rPr>
              <a:t>Sports Med</a:t>
            </a:r>
            <a:r>
              <a:rPr lang="en-US" sz="1200" dirty="0">
                <a:solidFill>
                  <a:schemeClr val="bg1"/>
                </a:solidFill>
                <a:latin typeface="Arial" panose="020B0604020202020204" pitchFamily="34" charset="0"/>
                <a:cs typeface="Arial" panose="020B0604020202020204" pitchFamily="34" charset="0"/>
              </a:rPr>
              <a:t>. 2002;32(1):23-51. doi:</a:t>
            </a:r>
            <a:r>
              <a:rPr lang="en-US" sz="1200"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10.2165/00007256-200232010-00002</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9. Pelly FE, Broad EM, Stuart N, Holmes MA. Resting energy expenditure in male athletes with a spinal cord injury. </a:t>
            </a:r>
            <a:r>
              <a:rPr lang="en-US" sz="1200" i="1" dirty="0">
                <a:solidFill>
                  <a:schemeClr val="bg1"/>
                </a:solidFill>
                <a:latin typeface="Arial" panose="020B0604020202020204" pitchFamily="34" charset="0"/>
                <a:cs typeface="Arial" panose="020B0604020202020204" pitchFamily="34" charset="0"/>
              </a:rPr>
              <a:t>J Spinal Cord Med</a:t>
            </a:r>
            <a:r>
              <a:rPr lang="en-US" sz="1200" dirty="0">
                <a:solidFill>
                  <a:schemeClr val="bg1"/>
                </a:solidFill>
                <a:latin typeface="Arial" panose="020B0604020202020204" pitchFamily="34" charset="0"/>
                <a:cs typeface="Arial" panose="020B0604020202020204" pitchFamily="34" charset="0"/>
              </a:rPr>
              <a:t>. 2018;41(2):208-215. doi:</a:t>
            </a:r>
            <a:r>
              <a:rPr lang="en-US" sz="12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10.1080/10790268.2017.1317060</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10. Jackson RW. Sport for the spinal </a:t>
            </a:r>
            <a:r>
              <a:rPr lang="en-US" sz="1200" dirty="0" err="1">
                <a:solidFill>
                  <a:schemeClr val="bg1"/>
                </a:solidFill>
                <a:latin typeface="Arial" panose="020B0604020202020204" pitchFamily="34" charset="0"/>
                <a:cs typeface="Arial" panose="020B0604020202020204" pitchFamily="34" charset="0"/>
              </a:rPr>
              <a:t>paralysed</a:t>
            </a:r>
            <a:r>
              <a:rPr lang="en-US" sz="1200" dirty="0">
                <a:solidFill>
                  <a:schemeClr val="bg1"/>
                </a:solidFill>
                <a:latin typeface="Arial" panose="020B0604020202020204" pitchFamily="34" charset="0"/>
                <a:cs typeface="Arial" panose="020B0604020202020204" pitchFamily="34" charset="0"/>
              </a:rPr>
              <a:t> person. </a:t>
            </a:r>
            <a:r>
              <a:rPr lang="en-US" sz="1200" i="1" dirty="0">
                <a:solidFill>
                  <a:schemeClr val="bg1"/>
                </a:solidFill>
                <a:latin typeface="Arial" panose="020B0604020202020204" pitchFamily="34" charset="0"/>
                <a:cs typeface="Arial" panose="020B0604020202020204" pitchFamily="34" charset="0"/>
              </a:rPr>
              <a:t>Spinal Cord</a:t>
            </a:r>
            <a:r>
              <a:rPr lang="en-US" sz="1200" dirty="0">
                <a:solidFill>
                  <a:schemeClr val="bg1"/>
                </a:solidFill>
                <a:latin typeface="Arial" panose="020B0604020202020204" pitchFamily="34" charset="0"/>
                <a:cs typeface="Arial" panose="020B0604020202020204" pitchFamily="34" charset="0"/>
              </a:rPr>
              <a:t>. 1987;25(3):301-304. doi:</a:t>
            </a:r>
            <a:r>
              <a:rPr lang="en-US" sz="12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10.1038/sc.1987.56</a:t>
            </a:r>
            <a:endParaRPr lang="en-US" sz="1200" dirty="0">
              <a:solidFill>
                <a:schemeClr val="bg1"/>
              </a:solidFill>
              <a:latin typeface="Arial" panose="020B0604020202020204" pitchFamily="34" charset="0"/>
              <a:cs typeface="Arial" panose="020B0604020202020204" pitchFamily="34" charset="0"/>
            </a:endParaRPr>
          </a:p>
          <a:p>
            <a:pPr marL="0" indent="0">
              <a:buNone/>
            </a:pPr>
            <a:endParaRPr lang="en-US"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46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 athletes" id="{DE4F7A51-9504-43BB-86B6-194C7E4F3998}" vid="{E64D876C-EC8D-4026-87D9-82119AB6B2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668</Words>
  <Application>Microsoft Office PowerPoint</Application>
  <PresentationFormat>Widescreen</PresentationFormat>
  <Paragraphs>65</Paragraphs>
  <Slides>6</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Spinal Cord Injury (SCI) Athletes </vt:lpstr>
      <vt:lpstr>PowerPoint Presentation</vt:lpstr>
      <vt:lpstr>Benefits of Exercise/Organized Sports in SCI individuals</vt:lpstr>
      <vt:lpstr>Energy Balance in SCI Athletes </vt:lpstr>
      <vt:lpstr>Implications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 Athletes</dc:title>
  <dc:creator>Microsoft Office User</dc:creator>
  <cp:lastModifiedBy>Ordonez, Cristian (VHACLE)</cp:lastModifiedBy>
  <cp:revision>11</cp:revision>
  <dcterms:created xsi:type="dcterms:W3CDTF">2020-02-07T03:01:19Z</dcterms:created>
  <dcterms:modified xsi:type="dcterms:W3CDTF">2020-02-07T13:48:54Z</dcterms:modified>
</cp:coreProperties>
</file>