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8" roundtripDataSignature="AMtx7mgHXKxJNYmwgh1G4tNjY3O//zl0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9D41A26-C83A-4D75-8BB5-88B039214A04}">
  <a:tblStyle styleId="{C9D41A26-C83A-4D75-8BB5-88B039214A0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Tyler</a:t>
            </a:r>
            <a:endParaRPr/>
          </a:p>
        </p:txBody>
      </p:sp>
      <p:sp>
        <p:nvSpPr>
          <p:cNvPr id="122" name="Google Shape;12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Tyler</a:t>
            </a:r>
            <a:endParaRPr/>
          </a:p>
        </p:txBody>
      </p:sp>
      <p:sp>
        <p:nvSpPr>
          <p:cNvPr id="129" name="Google Shape;12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Christian</a:t>
            </a:r>
            <a:endParaRPr/>
          </a:p>
          <a:p>
            <a:pPr indent="0" lvl="0" marL="0" rtl="0" algn="l">
              <a:spcBef>
                <a:spcPts val="0"/>
              </a:spcBef>
              <a:spcAft>
                <a:spcPts val="0"/>
              </a:spcAft>
              <a:buClr>
                <a:schemeClr val="dk1"/>
              </a:buClr>
              <a:buSzPts val="1100"/>
              <a:buFont typeface="Arial"/>
              <a:buNone/>
            </a:pPr>
            <a:r>
              <a:rPr lang="en-US">
                <a:solidFill>
                  <a:schemeClr val="dk1"/>
                </a:solidFill>
              </a:rPr>
              <a:t>2</a:t>
            </a:r>
            <a:r>
              <a:rPr lang="en-US">
                <a:solidFill>
                  <a:schemeClr val="dk1"/>
                </a:solidFill>
              </a:rPr>
              <a:t> minute</a:t>
            </a:r>
            <a:endParaRPr/>
          </a:p>
        </p:txBody>
      </p:sp>
      <p:sp>
        <p:nvSpPr>
          <p:cNvPr id="59" name="Google Shape;5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Case</a:t>
            </a:r>
            <a:endParaRPr/>
          </a:p>
          <a:p>
            <a:pPr indent="0" lvl="0" marL="0" rtl="0" algn="l">
              <a:spcBef>
                <a:spcPts val="0"/>
              </a:spcBef>
              <a:spcAft>
                <a:spcPts val="0"/>
              </a:spcAft>
              <a:buNone/>
            </a:pPr>
            <a:r>
              <a:rPr lang="en-US">
                <a:solidFill>
                  <a:schemeClr val="dk1"/>
                </a:solidFill>
              </a:rPr>
              <a:t>2 minute</a:t>
            </a:r>
            <a:endParaRPr/>
          </a:p>
        </p:txBody>
      </p:sp>
      <p:sp>
        <p:nvSpPr>
          <p:cNvPr id="66" name="Google Shape;6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Tyler-&gt;Cristian-&gt;Case/Tamara</a:t>
            </a:r>
            <a:endParaRPr/>
          </a:p>
        </p:txBody>
      </p:sp>
      <p:sp>
        <p:nvSpPr>
          <p:cNvPr id="72" name="Google Shape;7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Tyler</a:t>
            </a:r>
            <a:endParaRPr/>
          </a:p>
          <a:p>
            <a:pPr indent="0" lvl="0" marL="0" rtl="0" algn="l">
              <a:spcBef>
                <a:spcPts val="0"/>
              </a:spcBef>
              <a:spcAft>
                <a:spcPts val="0"/>
              </a:spcAft>
              <a:buClr>
                <a:schemeClr val="dk1"/>
              </a:buClr>
              <a:buSzPts val="1100"/>
              <a:buFont typeface="Arial"/>
              <a:buNone/>
            </a:pPr>
            <a:r>
              <a:rPr lang="en-US">
                <a:solidFill>
                  <a:schemeClr val="dk1"/>
                </a:solidFill>
              </a:rPr>
              <a:t>1 minute</a:t>
            </a:r>
            <a:endParaRPr/>
          </a:p>
        </p:txBody>
      </p:sp>
      <p:sp>
        <p:nvSpPr>
          <p:cNvPr id="78" name="Google Shape;7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f903efd52b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f903efd52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Case</a:t>
            </a:r>
            <a:endParaRPr/>
          </a:p>
          <a:p>
            <a:pPr indent="0" lvl="0" marL="0" rtl="0" algn="l">
              <a:spcBef>
                <a:spcPts val="0"/>
              </a:spcBef>
              <a:spcAft>
                <a:spcPts val="0"/>
              </a:spcAft>
              <a:buNone/>
            </a:pPr>
            <a:r>
              <a:rPr lang="en-US"/>
              <a:t>1 minute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f903efd52b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f903efd52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Christian</a:t>
            </a:r>
            <a:endParaRPr/>
          </a:p>
          <a:p>
            <a:pPr indent="0" lvl="0" marL="0" rtl="0" algn="l">
              <a:spcBef>
                <a:spcPts val="0"/>
              </a:spcBef>
              <a:spcAft>
                <a:spcPts val="0"/>
              </a:spcAft>
              <a:buClr>
                <a:schemeClr val="dk1"/>
              </a:buClr>
              <a:buSzPts val="1100"/>
              <a:buFont typeface="Arial"/>
              <a:buNone/>
            </a:pPr>
            <a:r>
              <a:rPr lang="en-US">
                <a:solidFill>
                  <a:schemeClr val="dk1"/>
                </a:solidFill>
              </a:rPr>
              <a:t>1 minute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f903efd52b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f903efd52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Tamara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Tamara</a:t>
            </a:r>
            <a:endParaRPr/>
          </a:p>
        </p:txBody>
      </p:sp>
      <p:sp>
        <p:nvSpPr>
          <p:cNvPr id="115" name="Google Shape;11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10"/>
          <p:cNvSpPr txBox="1"/>
          <p:nvPr>
            <p:ph type="ctrTitle"/>
          </p:nvPr>
        </p:nvSpPr>
        <p:spPr>
          <a:xfrm>
            <a:off x="3969582" y="2130425"/>
            <a:ext cx="4488617" cy="14700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3600"/>
              <a:buFont typeface="Arial"/>
              <a:buNone/>
              <a:defRPr b="1"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0"/>
          <p:cNvSpPr txBox="1"/>
          <p:nvPr>
            <p:ph idx="1" type="subTitle"/>
          </p:nvPr>
        </p:nvSpPr>
        <p:spPr>
          <a:xfrm>
            <a:off x="3124200" y="3886200"/>
            <a:ext cx="5333999" cy="1752600"/>
          </a:xfrm>
          <a:prstGeom prst="rect">
            <a:avLst/>
          </a:prstGeom>
          <a:noFill/>
          <a:ln>
            <a:noFill/>
          </a:ln>
        </p:spPr>
        <p:txBody>
          <a:bodyPr anchorCtr="0" anchor="t" bIns="45700" lIns="91425" spcFirstLastPara="1" rIns="91425" wrap="square" tIns="45700">
            <a:normAutofit/>
          </a:bodyPr>
          <a:lstStyle>
            <a:lvl1pPr lvl="0" algn="r">
              <a:spcBef>
                <a:spcPts val="560"/>
              </a:spcBef>
              <a:spcAft>
                <a:spcPts val="0"/>
              </a:spcAft>
              <a:buClr>
                <a:srgbClr val="FFFFFF"/>
              </a:buClr>
              <a:buSzPts val="2800"/>
              <a:buNone/>
              <a:defRPr sz="2800">
                <a:solidFill>
                  <a:srgbClr val="FFFFFF"/>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11"/>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1"/>
          <p:cNvSpPr txBox="1"/>
          <p:nvPr>
            <p:ph idx="1" type="body"/>
          </p:nvPr>
        </p:nvSpPr>
        <p:spPr>
          <a:xfrm>
            <a:off x="457200" y="2049270"/>
            <a:ext cx="8229600" cy="407689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DLCOE_logo_HWHT.png" id="23" name="Google Shape;23;p11"/>
          <p:cNvPicPr preferRelativeResize="0"/>
          <p:nvPr/>
        </p:nvPicPr>
        <p:blipFill rotWithShape="1">
          <a:blip r:embed="rId3">
            <a:alphaModFix/>
          </a:blip>
          <a:srcRect b="0" l="0" r="0" t="0"/>
          <a:stretch/>
        </p:blipFill>
        <p:spPr>
          <a:xfrm>
            <a:off x="450851" y="234146"/>
            <a:ext cx="2443865" cy="4126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4" name="Shape 24"/>
        <p:cNvGrpSpPr/>
        <p:nvPr/>
      </p:nvGrpSpPr>
      <p:grpSpPr>
        <a:xfrm>
          <a:off x="0" y="0"/>
          <a:ext cx="0" cy="0"/>
          <a:chOff x="0" y="0"/>
          <a:chExt cx="0" cy="0"/>
        </a:xfrm>
      </p:grpSpPr>
      <p:sp>
        <p:nvSpPr>
          <p:cNvPr id="25" name="Google Shape;25;p12"/>
          <p:cNvSpPr txBox="1"/>
          <p:nvPr>
            <p:ph idx="1" type="body"/>
          </p:nvPr>
        </p:nvSpPr>
        <p:spPr>
          <a:xfrm>
            <a:off x="457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6" name="Google Shape;26;p12"/>
          <p:cNvSpPr txBox="1"/>
          <p:nvPr>
            <p:ph idx="2" type="body"/>
          </p:nvPr>
        </p:nvSpPr>
        <p:spPr>
          <a:xfrm>
            <a:off x="4648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7" name="Google Shape;2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0" name="Google Shape;30;p12"/>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13"/>
          <p:cNvSpPr txBox="1"/>
          <p:nvPr>
            <p:ph type="title"/>
          </p:nvPr>
        </p:nvSpPr>
        <p:spPr>
          <a:xfrm>
            <a:off x="457200" y="2900649"/>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Arial"/>
              <a:buNone/>
              <a:defRPr b="1"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6" name="Shape 36"/>
        <p:cNvGrpSpPr/>
        <p:nvPr/>
      </p:nvGrpSpPr>
      <p:grpSpPr>
        <a:xfrm>
          <a:off x="0" y="0"/>
          <a:ext cx="0" cy="0"/>
          <a:chOff x="0" y="0"/>
          <a:chExt cx="0" cy="0"/>
        </a:xfrm>
      </p:grpSpPr>
      <p:sp>
        <p:nvSpPr>
          <p:cNvPr id="37" name="Google Shape;37;p14"/>
          <p:cNvSpPr txBox="1"/>
          <p:nvPr>
            <p:ph type="title"/>
          </p:nvPr>
        </p:nvSpPr>
        <p:spPr>
          <a:xfrm>
            <a:off x="457200" y="1066968"/>
            <a:ext cx="3008313" cy="7368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4"/>
          <p:cNvSpPr txBox="1"/>
          <p:nvPr>
            <p:ph idx="1" type="body"/>
          </p:nvPr>
        </p:nvSpPr>
        <p:spPr>
          <a:xfrm>
            <a:off x="3575050" y="1073720"/>
            <a:ext cx="5111750" cy="505244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b="1" sz="28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39" name="Google Shape;39;p14"/>
          <p:cNvSpPr txBox="1"/>
          <p:nvPr>
            <p:ph idx="2" type="body"/>
          </p:nvPr>
        </p:nvSpPr>
        <p:spPr>
          <a:xfrm>
            <a:off x="457200" y="1803850"/>
            <a:ext cx="3008313" cy="4322314"/>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0" name="Google Shape;40;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3" name="Shape 43"/>
        <p:cNvGrpSpPr/>
        <p:nvPr/>
      </p:nvGrpSpPr>
      <p:grpSpPr>
        <a:xfrm>
          <a:off x="0" y="0"/>
          <a:ext cx="0" cy="0"/>
          <a:chOff x="0" y="0"/>
          <a:chExt cx="0" cy="0"/>
        </a:xfrm>
      </p:grpSpPr>
      <p:sp>
        <p:nvSpPr>
          <p:cNvPr id="44" name="Google Shape;44;p15"/>
          <p:cNvSpPr txBox="1"/>
          <p:nvPr>
            <p:ph type="title"/>
          </p:nvPr>
        </p:nvSpPr>
        <p:spPr>
          <a:xfrm>
            <a:off x="457200" y="1196430"/>
            <a:ext cx="2573672"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1800"/>
              <a:buFont typeface="Arial"/>
              <a:buNone/>
              <a:defRPr b="1"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5"/>
          <p:cNvSpPr/>
          <p:nvPr>
            <p:ph idx="2" type="pic"/>
          </p:nvPr>
        </p:nvSpPr>
        <p:spPr>
          <a:xfrm>
            <a:off x="3200400" y="1196430"/>
            <a:ext cx="5486400" cy="4850287"/>
          </a:xfrm>
          <a:prstGeom prst="rect">
            <a:avLst/>
          </a:prstGeom>
          <a:noFill/>
          <a:ln>
            <a:noFill/>
          </a:ln>
        </p:spPr>
      </p:sp>
      <p:sp>
        <p:nvSpPr>
          <p:cNvPr id="46" name="Google Shape;46;p15"/>
          <p:cNvSpPr txBox="1"/>
          <p:nvPr>
            <p:ph idx="1" type="body"/>
          </p:nvPr>
        </p:nvSpPr>
        <p:spPr>
          <a:xfrm>
            <a:off x="457200" y="1768043"/>
            <a:ext cx="2573672" cy="427867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7" name="Google Shape;47;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p:nvPr/>
        </p:nvSpPr>
        <p:spPr>
          <a:xfrm flipH="1">
            <a:off x="3430925" y="-469950"/>
            <a:ext cx="6111300" cy="6111300"/>
          </a:xfrm>
          <a:prstGeom prst="diagStripe">
            <a:avLst>
              <a:gd fmla="val 28990" name="adj"/>
            </a:avLst>
          </a:prstGeom>
          <a:blipFill rotWithShape="1">
            <a:blip r:embed="rId3">
              <a:alphaModFix/>
            </a:blip>
            <a:stretch>
              <a:fillRect b="0" l="0" r="0" t="0"/>
            </a:stretch>
          </a:blipFill>
          <a:ln>
            <a:noFill/>
          </a:ln>
          <a:effectLst>
            <a:outerShdw blurRad="193675" rotWithShape="0" dir="5400000" dist="230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5" name="Google Shape;55;p1"/>
          <p:cNvSpPr txBox="1"/>
          <p:nvPr>
            <p:ph type="ctrTitle"/>
          </p:nvPr>
        </p:nvSpPr>
        <p:spPr>
          <a:xfrm>
            <a:off x="194900" y="3983250"/>
            <a:ext cx="6809400" cy="1658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240"/>
              <a:buFont typeface="Arial"/>
              <a:buNone/>
            </a:pPr>
            <a:r>
              <a:rPr lang="en-US" sz="2400"/>
              <a:t>ADC Resolution vs Sensor Less Motor Control Performance</a:t>
            </a:r>
            <a:endParaRPr sz="2400"/>
          </a:p>
          <a:p>
            <a:pPr indent="0" lvl="0" marL="0" rtl="0" algn="l">
              <a:spcBef>
                <a:spcPts val="0"/>
              </a:spcBef>
              <a:spcAft>
                <a:spcPts val="0"/>
              </a:spcAft>
              <a:buClr>
                <a:schemeClr val="lt1"/>
              </a:buClr>
              <a:buSzPts val="3240"/>
              <a:buFont typeface="Arial"/>
              <a:buNone/>
            </a:pPr>
            <a:r>
              <a:t/>
            </a:r>
            <a:endParaRPr sz="2400"/>
          </a:p>
          <a:p>
            <a:pPr indent="0" lvl="0" marL="0" rtl="0" algn="l">
              <a:spcBef>
                <a:spcPts val="0"/>
              </a:spcBef>
              <a:spcAft>
                <a:spcPts val="0"/>
              </a:spcAft>
              <a:buClr>
                <a:schemeClr val="lt1"/>
              </a:buClr>
              <a:buSzPts val="3240"/>
              <a:buFont typeface="Arial"/>
              <a:buNone/>
            </a:pPr>
            <a:r>
              <a:rPr lang="en-US" sz="2400"/>
              <a:t>Cristian Ornelas, Tyler Hawkins, Tamara Basfar, John Adam King</a:t>
            </a:r>
            <a:endParaRPr sz="2400"/>
          </a:p>
          <a:p>
            <a:pPr indent="0" lvl="0" marL="0" rtl="0" algn="l">
              <a:spcBef>
                <a:spcPts val="0"/>
              </a:spcBef>
              <a:spcAft>
                <a:spcPts val="0"/>
              </a:spcAft>
              <a:buClr>
                <a:schemeClr val="dk1"/>
              </a:buClr>
              <a:buSzPts val="990"/>
              <a:buFont typeface="Arial"/>
              <a:buNone/>
            </a:pPr>
            <a:r>
              <a:t/>
            </a:r>
            <a:endParaRPr sz="2400"/>
          </a:p>
          <a:p>
            <a:pPr indent="0" lvl="0" marL="0" rtl="0" algn="l">
              <a:spcBef>
                <a:spcPts val="0"/>
              </a:spcBef>
              <a:spcAft>
                <a:spcPts val="0"/>
              </a:spcAft>
              <a:buClr>
                <a:schemeClr val="lt1"/>
              </a:buClr>
              <a:buSzPts val="3240"/>
              <a:buFont typeface="Arial"/>
              <a:buNone/>
            </a:pPr>
            <a:r>
              <a:rPr lang="en-US" sz="2400"/>
              <a:t>Sponsor: Texas Instruments</a:t>
            </a:r>
            <a:r>
              <a:rPr lang="en-US" sz="2950"/>
              <a:t> </a:t>
            </a:r>
            <a:r>
              <a:rPr lang="en-US" sz="2400"/>
              <a:t>(Han Zhang, Kevin Allen)</a:t>
            </a:r>
            <a:endParaRPr sz="2400"/>
          </a:p>
        </p:txBody>
      </p:sp>
      <p:pic>
        <p:nvPicPr>
          <p:cNvPr descr="DLCOE_logo_HWHT.png" id="56" name="Google Shape;56;p1"/>
          <p:cNvPicPr preferRelativeResize="0"/>
          <p:nvPr/>
        </p:nvPicPr>
        <p:blipFill rotWithShape="1">
          <a:blip r:embed="rId4">
            <a:alphaModFix/>
          </a:blip>
          <a:srcRect b="0" l="0" r="0" t="0"/>
          <a:stretch/>
        </p:blipFill>
        <p:spPr>
          <a:xfrm>
            <a:off x="316725" y="904793"/>
            <a:ext cx="3114199" cy="5257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Execution plan</a:t>
            </a:r>
            <a:endParaRPr/>
          </a:p>
        </p:txBody>
      </p:sp>
      <p:sp>
        <p:nvSpPr>
          <p:cNvPr id="125" name="Google Shape;125;p7"/>
          <p:cNvSpPr txBox="1"/>
          <p:nvPr>
            <p:ph idx="1" type="body"/>
          </p:nvPr>
        </p:nvSpPr>
        <p:spPr>
          <a:xfrm>
            <a:off x="457200" y="2049270"/>
            <a:ext cx="8229600" cy="4637280"/>
          </a:xfrm>
          <a:prstGeom prst="rect">
            <a:avLst/>
          </a:prstGeom>
          <a:noFill/>
          <a:ln>
            <a:noFill/>
          </a:ln>
        </p:spPr>
        <p:txBody>
          <a:bodyPr anchorCtr="0" anchor="t" bIns="45700" lIns="91425" spcFirstLastPara="1" rIns="91425" wrap="square" tIns="45700">
            <a:normAutofit/>
          </a:bodyPr>
          <a:lstStyle/>
          <a:p>
            <a:pPr indent="0" lvl="0" marL="342900" rtl="0" algn="l">
              <a:spcBef>
                <a:spcPts val="640"/>
              </a:spcBef>
              <a:spcAft>
                <a:spcPts val="0"/>
              </a:spcAft>
              <a:buNone/>
            </a:pPr>
            <a:r>
              <a:t/>
            </a:r>
            <a:endParaRPr/>
          </a:p>
        </p:txBody>
      </p:sp>
      <p:pic>
        <p:nvPicPr>
          <p:cNvPr id="126" name="Google Shape;126;p7"/>
          <p:cNvPicPr preferRelativeResize="0"/>
          <p:nvPr/>
        </p:nvPicPr>
        <p:blipFill>
          <a:blip r:embed="rId3">
            <a:alphaModFix/>
          </a:blip>
          <a:stretch>
            <a:fillRect/>
          </a:stretch>
        </p:blipFill>
        <p:spPr>
          <a:xfrm>
            <a:off x="615762" y="1952608"/>
            <a:ext cx="7912477" cy="473394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8"/>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Validation plan</a:t>
            </a:r>
            <a:endParaRPr/>
          </a:p>
        </p:txBody>
      </p:sp>
      <p:pic>
        <p:nvPicPr>
          <p:cNvPr id="132" name="Google Shape;132;p8"/>
          <p:cNvPicPr preferRelativeResize="0"/>
          <p:nvPr/>
        </p:nvPicPr>
        <p:blipFill>
          <a:blip r:embed="rId3">
            <a:alphaModFix/>
          </a:blip>
          <a:stretch>
            <a:fillRect/>
          </a:stretch>
        </p:blipFill>
        <p:spPr>
          <a:xfrm>
            <a:off x="1288725" y="1852933"/>
            <a:ext cx="6566549" cy="470026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Problem Statement    </a:t>
            </a:r>
            <a:endParaRPr/>
          </a:p>
        </p:txBody>
      </p:sp>
      <p:sp>
        <p:nvSpPr>
          <p:cNvPr id="62" name="Google Shape;62;p2"/>
          <p:cNvSpPr txBox="1"/>
          <p:nvPr>
            <p:ph idx="1" type="body"/>
          </p:nvPr>
        </p:nvSpPr>
        <p:spPr>
          <a:xfrm>
            <a:off x="344675" y="2156275"/>
            <a:ext cx="4114800" cy="4334700"/>
          </a:xfrm>
          <a:prstGeom prst="rect">
            <a:avLst/>
          </a:prstGeom>
          <a:noFill/>
          <a:ln>
            <a:noFill/>
          </a:ln>
        </p:spPr>
        <p:txBody>
          <a:bodyPr anchorCtr="0" anchor="t" bIns="45700" lIns="91425" spcFirstLastPara="1" rIns="91425" wrap="square" tIns="45700">
            <a:normAutofit fontScale="85000" lnSpcReduction="20000"/>
          </a:bodyPr>
          <a:lstStyle/>
          <a:p>
            <a:pPr indent="-358140" lvl="0" marL="457200" rtl="0" algn="l">
              <a:spcBef>
                <a:spcPts val="0"/>
              </a:spcBef>
              <a:spcAft>
                <a:spcPts val="0"/>
              </a:spcAft>
              <a:buSzPct val="100000"/>
              <a:buChar char="-"/>
            </a:pPr>
            <a:r>
              <a:rPr lang="en-US" sz="2400"/>
              <a:t>Conventional motor systems usually depend on </a:t>
            </a:r>
            <a:r>
              <a:rPr lang="en-US" sz="2400"/>
              <a:t>sensored motor control to supply feedback, but these sensors can malfunction, particularly in unfavorable environments. There is an increasing need to simplify systems, improve dependability, and decrease cost expenses. On the other hand, with sensorless motor control, the drawback is that there is a lack of feedback at low speeds during startup.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US" sz="2400"/>
              <a:t>Solution?</a:t>
            </a:r>
            <a:endParaRPr sz="2400"/>
          </a:p>
        </p:txBody>
      </p:sp>
      <p:pic>
        <p:nvPicPr>
          <p:cNvPr id="63" name="Google Shape;63;p2"/>
          <p:cNvPicPr preferRelativeResize="0"/>
          <p:nvPr/>
        </p:nvPicPr>
        <p:blipFill>
          <a:blip r:embed="rId3">
            <a:alphaModFix/>
          </a:blip>
          <a:stretch>
            <a:fillRect/>
          </a:stretch>
        </p:blipFill>
        <p:spPr>
          <a:xfrm>
            <a:off x="4803625" y="2459625"/>
            <a:ext cx="3981600" cy="3174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3"/>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Project Description</a:t>
            </a:r>
            <a:endParaRPr/>
          </a:p>
        </p:txBody>
      </p:sp>
      <p:sp>
        <p:nvSpPr>
          <p:cNvPr id="69" name="Google Shape;69;p3"/>
          <p:cNvSpPr txBox="1"/>
          <p:nvPr>
            <p:ph idx="1" type="body"/>
          </p:nvPr>
        </p:nvSpPr>
        <p:spPr>
          <a:xfrm>
            <a:off x="457200" y="2049270"/>
            <a:ext cx="8229600" cy="463728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Solution proposal: Develop software for sensorless motor control on one of TI’s newest c2000 devices with enhanced </a:t>
            </a:r>
            <a:r>
              <a:rPr lang="en-US"/>
              <a:t>features</a:t>
            </a:r>
            <a:r>
              <a:rPr lang="en-US"/>
              <a:t>, and conduct an array of tests on the software to </a:t>
            </a:r>
            <a:r>
              <a:rPr lang="en-US"/>
              <a:t>determine</a:t>
            </a:r>
            <a:r>
              <a:rPr lang="en-US"/>
              <a:t> what set</a:t>
            </a:r>
            <a:r>
              <a:rPr lang="en-US"/>
              <a:t> </a:t>
            </a:r>
            <a:r>
              <a:rPr lang="en-US"/>
              <a:t>of sensorless control </a:t>
            </a:r>
            <a:r>
              <a:rPr lang="en-US"/>
              <a:t>parameters</a:t>
            </a:r>
            <a:r>
              <a:rPr lang="en-US"/>
              <a:t> are most effective.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4"/>
          <p:cNvSpPr txBox="1"/>
          <p:nvPr>
            <p:ph type="title"/>
          </p:nvPr>
        </p:nvSpPr>
        <p:spPr>
          <a:xfrm>
            <a:off x="530275" y="678177"/>
            <a:ext cx="8229600" cy="803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Diagram of subsystems and interface </a:t>
            </a:r>
            <a:endParaRPr/>
          </a:p>
        </p:txBody>
      </p:sp>
      <p:pic>
        <p:nvPicPr>
          <p:cNvPr id="75" name="Google Shape;75;p4"/>
          <p:cNvPicPr preferRelativeResize="0"/>
          <p:nvPr/>
        </p:nvPicPr>
        <p:blipFill rotWithShape="1">
          <a:blip r:embed="rId3">
            <a:alphaModFix/>
          </a:blip>
          <a:srcRect b="0" l="0" r="0" t="1883"/>
          <a:stretch/>
        </p:blipFill>
        <p:spPr>
          <a:xfrm>
            <a:off x="884213" y="1352100"/>
            <a:ext cx="7375576" cy="55059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5"/>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Subsystem 1: PWM Driver &amp; 3-Phase Inverter</a:t>
            </a:r>
            <a:endParaRPr/>
          </a:p>
        </p:txBody>
      </p:sp>
      <p:sp>
        <p:nvSpPr>
          <p:cNvPr id="81" name="Google Shape;81;p5"/>
          <p:cNvSpPr txBox="1"/>
          <p:nvPr>
            <p:ph idx="1" type="body"/>
          </p:nvPr>
        </p:nvSpPr>
        <p:spPr>
          <a:xfrm>
            <a:off x="269400" y="2220600"/>
            <a:ext cx="4522500" cy="4637400"/>
          </a:xfrm>
          <a:prstGeom prst="rect">
            <a:avLst/>
          </a:prstGeom>
          <a:noFill/>
          <a:ln>
            <a:noFill/>
          </a:ln>
        </p:spPr>
        <p:txBody>
          <a:bodyPr anchorCtr="0" anchor="t" bIns="45700" lIns="91425" spcFirstLastPara="1" rIns="91425" wrap="square" tIns="45700">
            <a:normAutofit/>
          </a:bodyPr>
          <a:lstStyle/>
          <a:p>
            <a:pPr indent="0" lvl="0" marL="342900" rtl="0" algn="l">
              <a:spcBef>
                <a:spcPts val="0"/>
              </a:spcBef>
              <a:spcAft>
                <a:spcPts val="0"/>
              </a:spcAft>
              <a:buNone/>
            </a:pPr>
            <a:r>
              <a:t/>
            </a:r>
            <a:endParaRPr sz="1100"/>
          </a:p>
          <a:p>
            <a:pPr indent="-355600" lvl="0" marL="342900" rtl="0" algn="l">
              <a:spcBef>
                <a:spcPts val="0"/>
              </a:spcBef>
              <a:spcAft>
                <a:spcPts val="0"/>
              </a:spcAft>
              <a:buSzPts val="2000"/>
              <a:buChar char="•"/>
            </a:pPr>
            <a:r>
              <a:rPr lang="en-US" sz="2000"/>
              <a:t>A 3 phase Inverter opens &amp; closes switches in pairs to convert the DC voltage into very blocky 3 phase </a:t>
            </a:r>
            <a:r>
              <a:rPr lang="en-US" sz="2000"/>
              <a:t>signals</a:t>
            </a:r>
            <a:endParaRPr sz="2000"/>
          </a:p>
          <a:p>
            <a:pPr indent="0" lvl="0" marL="342900" rtl="0" algn="l">
              <a:spcBef>
                <a:spcPts val="0"/>
              </a:spcBef>
              <a:spcAft>
                <a:spcPts val="0"/>
              </a:spcAft>
              <a:buNone/>
            </a:pPr>
            <a:r>
              <a:t/>
            </a:r>
            <a:endParaRPr sz="2000"/>
          </a:p>
          <a:p>
            <a:pPr indent="-355600" lvl="0" marL="342900" rtl="0" algn="l">
              <a:spcBef>
                <a:spcPts val="0"/>
              </a:spcBef>
              <a:spcAft>
                <a:spcPts val="0"/>
              </a:spcAft>
              <a:buSzPts val="2000"/>
              <a:buChar char="•"/>
            </a:pPr>
            <a:r>
              <a:rPr lang="en-US" sz="2000"/>
              <a:t>Pairs: 1&amp;4, 1&amp;6, 3&amp;6, 3&amp;2, 5&amp;2, 5&amp;4</a:t>
            </a:r>
            <a:endParaRPr sz="2000"/>
          </a:p>
          <a:p>
            <a:pPr indent="0" lvl="0" marL="0" rtl="0" algn="l">
              <a:spcBef>
                <a:spcPts val="0"/>
              </a:spcBef>
              <a:spcAft>
                <a:spcPts val="0"/>
              </a:spcAft>
              <a:buNone/>
            </a:pPr>
            <a:r>
              <a:t/>
            </a:r>
            <a:endParaRPr sz="2000"/>
          </a:p>
          <a:p>
            <a:pPr indent="-355600" lvl="0" marL="342900" rtl="0" algn="l">
              <a:spcBef>
                <a:spcPts val="0"/>
              </a:spcBef>
              <a:spcAft>
                <a:spcPts val="0"/>
              </a:spcAft>
              <a:buSzPts val="2000"/>
              <a:buChar char="•"/>
            </a:pPr>
            <a:r>
              <a:rPr lang="en-US" sz="2000"/>
              <a:t>PWM (Pulse Width Modulation) is used to rapidly open and close the switches to vary the output frequency of voltage, to create the 3-phase AC Voltage supply.</a:t>
            </a:r>
            <a:endParaRPr sz="2000"/>
          </a:p>
        </p:txBody>
      </p:sp>
      <p:pic>
        <p:nvPicPr>
          <p:cNvPr id="82" name="Google Shape;82;p5"/>
          <p:cNvPicPr preferRelativeResize="0"/>
          <p:nvPr/>
        </p:nvPicPr>
        <p:blipFill>
          <a:blip r:embed="rId3">
            <a:alphaModFix/>
          </a:blip>
          <a:stretch>
            <a:fillRect/>
          </a:stretch>
        </p:blipFill>
        <p:spPr>
          <a:xfrm>
            <a:off x="5193400" y="4518650"/>
            <a:ext cx="3710525" cy="2087150"/>
          </a:xfrm>
          <a:prstGeom prst="rect">
            <a:avLst/>
          </a:prstGeom>
          <a:noFill/>
          <a:ln>
            <a:noFill/>
          </a:ln>
        </p:spPr>
      </p:pic>
      <p:pic>
        <p:nvPicPr>
          <p:cNvPr id="83" name="Google Shape;83;p5"/>
          <p:cNvPicPr preferRelativeResize="0"/>
          <p:nvPr/>
        </p:nvPicPr>
        <p:blipFill>
          <a:blip r:embed="rId4">
            <a:alphaModFix/>
          </a:blip>
          <a:stretch>
            <a:fillRect/>
          </a:stretch>
        </p:blipFill>
        <p:spPr>
          <a:xfrm>
            <a:off x="4990575" y="1852936"/>
            <a:ext cx="4074550" cy="252206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2f903efd52b_0_2"/>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Subsystem 2: Estimator</a:t>
            </a:r>
            <a:endParaRPr/>
          </a:p>
        </p:txBody>
      </p:sp>
      <p:sp>
        <p:nvSpPr>
          <p:cNvPr id="89" name="Google Shape;89;g2f903efd52b_0_2"/>
          <p:cNvSpPr txBox="1"/>
          <p:nvPr>
            <p:ph idx="1" type="body"/>
          </p:nvPr>
        </p:nvSpPr>
        <p:spPr>
          <a:xfrm>
            <a:off x="457200" y="2049276"/>
            <a:ext cx="8229600" cy="29781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US"/>
              <a:t>Tamara / Case</a:t>
            </a:r>
            <a:endParaRPr/>
          </a:p>
          <a:p>
            <a:pPr indent="0" lvl="0" marL="342900" rtl="0" algn="just">
              <a:spcBef>
                <a:spcPts val="0"/>
              </a:spcBef>
              <a:spcAft>
                <a:spcPts val="0"/>
              </a:spcAft>
              <a:buNone/>
            </a:pPr>
            <a:r>
              <a:t/>
            </a:r>
            <a:endParaRPr/>
          </a:p>
          <a:p>
            <a:pPr indent="0" lvl="0" marL="0" rtl="0" algn="l">
              <a:spcBef>
                <a:spcPts val="360"/>
              </a:spcBef>
              <a:spcAft>
                <a:spcPts val="0"/>
              </a:spcAft>
              <a:buNone/>
            </a:pPr>
            <a:r>
              <a:t/>
            </a:r>
            <a:endParaRPr/>
          </a:p>
        </p:txBody>
      </p:sp>
      <p:sp>
        <p:nvSpPr>
          <p:cNvPr id="90" name="Google Shape;90;g2f903efd52b_0_2"/>
          <p:cNvSpPr txBox="1"/>
          <p:nvPr/>
        </p:nvSpPr>
        <p:spPr>
          <a:xfrm>
            <a:off x="457175" y="2878275"/>
            <a:ext cx="2829000" cy="37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solidFill>
                  <a:schemeClr val="dk1"/>
                </a:solidFill>
              </a:rPr>
              <a:t>Required Information:</a:t>
            </a:r>
            <a:endParaRPr b="1" sz="1700">
              <a:solidFill>
                <a:schemeClr val="dk1"/>
              </a:solidFill>
            </a:endParaRPr>
          </a:p>
          <a:p>
            <a:pPr indent="0" lvl="0" marL="0" rtl="0" algn="l">
              <a:spcBef>
                <a:spcPts val="0"/>
              </a:spcBef>
              <a:spcAft>
                <a:spcPts val="0"/>
              </a:spcAft>
              <a:buNone/>
            </a:pPr>
            <a:r>
              <a:t/>
            </a:r>
            <a:endParaRPr b="1" sz="1700">
              <a:solidFill>
                <a:schemeClr val="dk1"/>
              </a:solidFill>
            </a:endParaRPr>
          </a:p>
          <a:p>
            <a:pPr indent="-336550" lvl="0" marL="457200" rtl="0" algn="l">
              <a:spcBef>
                <a:spcPts val="0"/>
              </a:spcBef>
              <a:spcAft>
                <a:spcPts val="0"/>
              </a:spcAft>
              <a:buClr>
                <a:schemeClr val="dk1"/>
              </a:buClr>
              <a:buSzPts val="1700"/>
              <a:buChar char="-"/>
            </a:pPr>
            <a:r>
              <a:rPr lang="en-US" sz="1700">
                <a:solidFill>
                  <a:schemeClr val="dk1"/>
                </a:solidFill>
              </a:rPr>
              <a:t>The Rotation of </a:t>
            </a:r>
            <a:r>
              <a:rPr lang="en-US" sz="1700">
                <a:solidFill>
                  <a:schemeClr val="dk1"/>
                </a:solidFill>
              </a:rPr>
              <a:t>the</a:t>
            </a:r>
            <a:r>
              <a:rPr lang="en-US" sz="1700">
                <a:solidFill>
                  <a:schemeClr val="dk1"/>
                </a:solidFill>
              </a:rPr>
              <a:t> motor generates a voltage in the motor windings called the Counter-electromotive force or Back EMF. </a:t>
            </a:r>
            <a:endParaRPr sz="1700">
              <a:solidFill>
                <a:schemeClr val="dk1"/>
              </a:solidFill>
            </a:endParaRPr>
          </a:p>
          <a:p>
            <a:pPr indent="-336550" lvl="0" marL="457200" rtl="0" algn="l">
              <a:spcBef>
                <a:spcPts val="0"/>
              </a:spcBef>
              <a:spcAft>
                <a:spcPts val="0"/>
              </a:spcAft>
              <a:buClr>
                <a:schemeClr val="dk1"/>
              </a:buClr>
              <a:buSzPts val="1700"/>
              <a:buChar char="-"/>
            </a:pPr>
            <a:r>
              <a:rPr lang="en-US" sz="1700">
                <a:solidFill>
                  <a:schemeClr val="dk1"/>
                </a:solidFill>
              </a:rPr>
              <a:t>The Back EMF is </a:t>
            </a:r>
            <a:r>
              <a:rPr lang="en-US" sz="1700">
                <a:solidFill>
                  <a:schemeClr val="dk1"/>
                </a:solidFill>
              </a:rPr>
              <a:t>calculated</a:t>
            </a:r>
            <a:r>
              <a:rPr lang="en-US" sz="1700">
                <a:solidFill>
                  <a:schemeClr val="dk1"/>
                </a:solidFill>
              </a:rPr>
              <a:t> using a shunt resistor and the measured current to determine the voltage difference.</a:t>
            </a:r>
            <a:endParaRPr sz="1700">
              <a:solidFill>
                <a:schemeClr val="dk1"/>
              </a:solidFill>
            </a:endParaRPr>
          </a:p>
        </p:txBody>
      </p:sp>
      <p:sp>
        <p:nvSpPr>
          <p:cNvPr id="91" name="Google Shape;91;g2f903efd52b_0_2"/>
          <p:cNvSpPr txBox="1"/>
          <p:nvPr/>
        </p:nvSpPr>
        <p:spPr>
          <a:xfrm>
            <a:off x="3439641" y="2878275"/>
            <a:ext cx="2712600" cy="37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solidFill>
                  <a:schemeClr val="dk1"/>
                </a:solidFill>
              </a:rPr>
              <a:t>Estimation Equation:</a:t>
            </a:r>
            <a:endParaRPr b="1" sz="1700">
              <a:solidFill>
                <a:schemeClr val="dk1"/>
              </a:solidFill>
            </a:endParaRPr>
          </a:p>
          <a:p>
            <a:pPr indent="0" lvl="0" marL="0" rtl="0" algn="l">
              <a:spcBef>
                <a:spcPts val="0"/>
              </a:spcBef>
              <a:spcAft>
                <a:spcPts val="0"/>
              </a:spcAft>
              <a:buNone/>
            </a:pPr>
            <a:r>
              <a:t/>
            </a:r>
            <a:endParaRPr b="1" sz="1700">
              <a:solidFill>
                <a:schemeClr val="dk1"/>
              </a:solidFill>
            </a:endParaRPr>
          </a:p>
          <a:p>
            <a:pPr indent="-336550" lvl="0" marL="457200" rtl="0" algn="l">
              <a:spcBef>
                <a:spcPts val="0"/>
              </a:spcBef>
              <a:spcAft>
                <a:spcPts val="0"/>
              </a:spcAft>
              <a:buClr>
                <a:schemeClr val="dk1"/>
              </a:buClr>
              <a:buSzPts val="1700"/>
              <a:buChar char="-"/>
            </a:pPr>
            <a:r>
              <a:rPr lang="en-US" sz="1700">
                <a:solidFill>
                  <a:schemeClr val="dk1"/>
                </a:solidFill>
              </a:rPr>
              <a:t>The </a:t>
            </a:r>
            <a:r>
              <a:rPr lang="en-US" sz="1700">
                <a:solidFill>
                  <a:schemeClr val="dk1"/>
                </a:solidFill>
              </a:rPr>
              <a:t>Back EMF</a:t>
            </a:r>
            <a:r>
              <a:rPr lang="en-US" sz="1700">
                <a:solidFill>
                  <a:schemeClr val="dk1"/>
                </a:solidFill>
              </a:rPr>
              <a:t> is taken plugged into the equation: </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rPr lang="en-US" sz="1700">
                <a:solidFill>
                  <a:schemeClr val="dk1"/>
                </a:solidFill>
              </a:rPr>
              <a:t>	w = Eb / Ke</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336550" lvl="0" marL="457200" rtl="0" algn="l">
              <a:spcBef>
                <a:spcPts val="0"/>
              </a:spcBef>
              <a:spcAft>
                <a:spcPts val="0"/>
              </a:spcAft>
              <a:buClr>
                <a:schemeClr val="dk1"/>
              </a:buClr>
              <a:buSzPts val="1700"/>
              <a:buChar char="-"/>
            </a:pPr>
            <a:r>
              <a:rPr lang="en-US" sz="1700">
                <a:solidFill>
                  <a:schemeClr val="dk1"/>
                </a:solidFill>
              </a:rPr>
              <a:t>Where w is the angular velocity, Eb is the back EMF, and Ke is the back EMF constant.</a:t>
            </a:r>
            <a:endParaRPr sz="1700">
              <a:solidFill>
                <a:schemeClr val="dk1"/>
              </a:solidFill>
            </a:endParaRPr>
          </a:p>
        </p:txBody>
      </p:sp>
      <p:sp>
        <p:nvSpPr>
          <p:cNvPr id="92" name="Google Shape;92;g2f903efd52b_0_2"/>
          <p:cNvSpPr txBox="1"/>
          <p:nvPr/>
        </p:nvSpPr>
        <p:spPr>
          <a:xfrm>
            <a:off x="6305725" y="2878275"/>
            <a:ext cx="2381100" cy="37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solidFill>
                  <a:schemeClr val="dk1"/>
                </a:solidFill>
              </a:rPr>
              <a:t>Output </a:t>
            </a:r>
            <a:r>
              <a:rPr b="1" lang="en-US" sz="1700">
                <a:solidFill>
                  <a:schemeClr val="dk1"/>
                </a:solidFill>
              </a:rPr>
              <a:t>Information:</a:t>
            </a:r>
            <a:endParaRPr b="1" sz="1700">
              <a:solidFill>
                <a:schemeClr val="dk1"/>
              </a:solidFill>
            </a:endParaRPr>
          </a:p>
          <a:p>
            <a:pPr indent="0" lvl="0" marL="0" rtl="0" algn="l">
              <a:spcBef>
                <a:spcPts val="0"/>
              </a:spcBef>
              <a:spcAft>
                <a:spcPts val="0"/>
              </a:spcAft>
              <a:buNone/>
            </a:pPr>
            <a:r>
              <a:t/>
            </a:r>
            <a:endParaRPr b="1" sz="1700">
              <a:solidFill>
                <a:schemeClr val="dk1"/>
              </a:solidFill>
            </a:endParaRPr>
          </a:p>
          <a:p>
            <a:pPr indent="-336550" lvl="0" marL="457200" rtl="0" algn="l">
              <a:spcBef>
                <a:spcPts val="0"/>
              </a:spcBef>
              <a:spcAft>
                <a:spcPts val="0"/>
              </a:spcAft>
              <a:buClr>
                <a:schemeClr val="dk1"/>
              </a:buClr>
              <a:buSzPts val="1700"/>
              <a:buChar char="-"/>
            </a:pPr>
            <a:r>
              <a:rPr lang="en-US" sz="1700">
                <a:solidFill>
                  <a:schemeClr val="dk1"/>
                </a:solidFill>
              </a:rPr>
              <a:t>Taking the angular velocity of the motor and time spent at that speed, the system determines its position and outputs to the motor controller.</a:t>
            </a:r>
            <a:endParaRPr sz="17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2f903efd52b_0_7"/>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342900" rtl="0" algn="ctr">
              <a:spcBef>
                <a:spcPts val="0"/>
              </a:spcBef>
              <a:spcAft>
                <a:spcPts val="0"/>
              </a:spcAft>
              <a:buNone/>
            </a:pPr>
            <a:r>
              <a:rPr lang="en-US"/>
              <a:t>Subsystem 3: ADC Driver </a:t>
            </a:r>
            <a:endParaRPr/>
          </a:p>
        </p:txBody>
      </p:sp>
      <p:sp>
        <p:nvSpPr>
          <p:cNvPr id="98" name="Google Shape;98;g2f903efd52b_0_7"/>
          <p:cNvSpPr txBox="1"/>
          <p:nvPr>
            <p:ph idx="1" type="body"/>
          </p:nvPr>
        </p:nvSpPr>
        <p:spPr>
          <a:xfrm>
            <a:off x="1547700" y="2001488"/>
            <a:ext cx="6048600" cy="2547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US" sz="1100"/>
              <a:t>The C2000 ADC Driver System enables analog-to digital conversion: 12-bit and 16-bit modes. </a:t>
            </a:r>
            <a:endParaRPr sz="1100"/>
          </a:p>
          <a:p>
            <a:pPr indent="0" lvl="0" marL="342900" rtl="0" algn="just">
              <a:spcBef>
                <a:spcPts val="0"/>
              </a:spcBef>
              <a:spcAft>
                <a:spcPts val="0"/>
              </a:spcAft>
              <a:buNone/>
            </a:pPr>
            <a:r>
              <a:t/>
            </a:r>
            <a:endParaRPr/>
          </a:p>
        </p:txBody>
      </p:sp>
      <p:sp>
        <p:nvSpPr>
          <p:cNvPr id="99" name="Google Shape;99;g2f903efd52b_0_7"/>
          <p:cNvSpPr txBox="1"/>
          <p:nvPr/>
        </p:nvSpPr>
        <p:spPr>
          <a:xfrm>
            <a:off x="216325" y="2404825"/>
            <a:ext cx="2019600" cy="28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100">
                <a:solidFill>
                  <a:schemeClr val="dk1"/>
                </a:solidFill>
              </a:rPr>
              <a:t>Start of Conversion (SOC):</a:t>
            </a:r>
            <a:endParaRPr b="1"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rPr lang="en-US" sz="1100">
                <a:solidFill>
                  <a:schemeClr val="dk1"/>
                </a:solidFill>
              </a:rPr>
              <a:t>-SOC registers control how and when the ADC converts signals. </a:t>
            </a:r>
            <a:endParaRPr sz="1100">
              <a:solidFill>
                <a:schemeClr val="dk1"/>
              </a:solidFill>
            </a:endParaRPr>
          </a:p>
          <a:p>
            <a:pPr indent="0" lvl="0" marL="0" rtl="0" algn="l">
              <a:spcBef>
                <a:spcPts val="0"/>
              </a:spcBef>
              <a:spcAft>
                <a:spcPts val="0"/>
              </a:spcAft>
              <a:buNone/>
            </a:pPr>
            <a:r>
              <a:rPr lang="en-US" sz="1100">
                <a:solidFill>
                  <a:schemeClr val="dk1"/>
                </a:solidFill>
              </a:rPr>
              <a:t>- </a:t>
            </a:r>
            <a:r>
              <a:rPr lang="en-US" sz="1100">
                <a:solidFill>
                  <a:schemeClr val="dk1"/>
                </a:solidFill>
              </a:rPr>
              <a:t>Trigger sources such as a </a:t>
            </a:r>
            <a:r>
              <a:rPr lang="en-US" sz="1100">
                <a:solidFill>
                  <a:schemeClr val="dk1"/>
                </a:solidFill>
              </a:rPr>
              <a:t>timer starts the conversion. -The channel selection specifies which analog input pin will be converted by the ADC. </a:t>
            </a:r>
            <a:endParaRPr sz="1100">
              <a:solidFill>
                <a:schemeClr val="dk1"/>
              </a:solidFill>
            </a:endParaRPr>
          </a:p>
          <a:p>
            <a:pPr indent="0" lvl="0" marL="0" rtl="0" algn="l">
              <a:spcBef>
                <a:spcPts val="0"/>
              </a:spcBef>
              <a:spcAft>
                <a:spcPts val="0"/>
              </a:spcAft>
              <a:buNone/>
            </a:pPr>
            <a:r>
              <a:rPr lang="en-US" sz="1100">
                <a:solidFill>
                  <a:schemeClr val="dk1"/>
                </a:solidFill>
              </a:rPr>
              <a:t>- </a:t>
            </a:r>
            <a:r>
              <a:rPr lang="en-US" sz="1100" u="sng">
                <a:solidFill>
                  <a:schemeClr val="dk1"/>
                </a:solidFill>
              </a:rPr>
              <a:t>Acquisition Sample Window</a:t>
            </a:r>
            <a:r>
              <a:rPr lang="en-US" sz="1100">
                <a:solidFill>
                  <a:schemeClr val="dk1"/>
                </a:solidFill>
              </a:rPr>
              <a:t>: This window determines how long the ADC will sample the input signal before conversion.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b="1" sz="1100">
              <a:solidFill>
                <a:schemeClr val="dk1"/>
              </a:solidFill>
            </a:endParaRPr>
          </a:p>
        </p:txBody>
      </p:sp>
      <p:sp>
        <p:nvSpPr>
          <p:cNvPr id="100" name="Google Shape;100;g2f903efd52b_0_7"/>
          <p:cNvSpPr txBox="1"/>
          <p:nvPr/>
        </p:nvSpPr>
        <p:spPr>
          <a:xfrm>
            <a:off x="2620875" y="2404825"/>
            <a:ext cx="1936500" cy="13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100">
                <a:solidFill>
                  <a:schemeClr val="dk1"/>
                </a:solidFill>
              </a:rPr>
              <a:t>ADC Conversion Priority:</a:t>
            </a:r>
            <a:endParaRPr b="1"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rPr lang="en-US" sz="1100">
                <a:solidFill>
                  <a:schemeClr val="dk1"/>
                </a:solidFill>
              </a:rPr>
              <a:t>Round Robin is the default mode where all the </a:t>
            </a:r>
            <a:r>
              <a:rPr lang="en-US" sz="1100">
                <a:solidFill>
                  <a:schemeClr val="dk1"/>
                </a:solidFill>
              </a:rPr>
              <a:t>conversions</a:t>
            </a:r>
            <a:r>
              <a:rPr lang="en-US" sz="1100">
                <a:solidFill>
                  <a:schemeClr val="dk1"/>
                </a:solidFill>
              </a:rPr>
              <a:t> take turns </a:t>
            </a:r>
            <a:r>
              <a:rPr lang="en-US" sz="1100">
                <a:solidFill>
                  <a:schemeClr val="dk1"/>
                </a:solidFill>
              </a:rPr>
              <a:t>with with no specific order of priority. </a:t>
            </a:r>
            <a:r>
              <a:rPr lang="en-US" sz="1100">
                <a:solidFill>
                  <a:schemeClr val="dk1"/>
                </a:solidFill>
              </a:rPr>
              <a:t> </a:t>
            </a:r>
            <a:endParaRPr sz="1100">
              <a:solidFill>
                <a:schemeClr val="dk1"/>
              </a:solidFill>
            </a:endParaRPr>
          </a:p>
        </p:txBody>
      </p:sp>
      <p:sp>
        <p:nvSpPr>
          <p:cNvPr id="101" name="Google Shape;101;g2f903efd52b_0_7"/>
          <p:cNvSpPr txBox="1"/>
          <p:nvPr/>
        </p:nvSpPr>
        <p:spPr>
          <a:xfrm>
            <a:off x="4942325" y="2330500"/>
            <a:ext cx="1699800" cy="28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100">
                <a:solidFill>
                  <a:schemeClr val="dk1"/>
                </a:solidFill>
              </a:rPr>
              <a:t>Trigger Modifications:</a:t>
            </a:r>
            <a:endParaRPr b="1"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rPr lang="en-US" sz="1100" u="sng">
                <a:solidFill>
                  <a:schemeClr val="dk1"/>
                </a:solidFill>
              </a:rPr>
              <a:t>Oversampling</a:t>
            </a:r>
            <a:r>
              <a:rPr lang="en-US" sz="1100">
                <a:solidFill>
                  <a:schemeClr val="dk1"/>
                </a:solidFill>
              </a:rPr>
              <a:t>:To achieve a more accurate average value, the same signal can be sampled multiple times. </a:t>
            </a:r>
            <a:endParaRPr sz="1100">
              <a:solidFill>
                <a:schemeClr val="dk1"/>
              </a:solidFill>
            </a:endParaRPr>
          </a:p>
          <a:p>
            <a:pPr indent="0" lvl="0" marL="0" rtl="0" algn="l">
              <a:spcBef>
                <a:spcPts val="0"/>
              </a:spcBef>
              <a:spcAft>
                <a:spcPts val="0"/>
              </a:spcAft>
              <a:buNone/>
            </a:pPr>
            <a:r>
              <a:rPr lang="en-US" sz="1100" u="sng">
                <a:solidFill>
                  <a:schemeClr val="dk1"/>
                </a:solidFill>
              </a:rPr>
              <a:t>Undersampling</a:t>
            </a:r>
            <a:r>
              <a:rPr lang="en-US" sz="1100">
                <a:solidFill>
                  <a:schemeClr val="dk1"/>
                </a:solidFill>
              </a:rPr>
              <a:t>: When </a:t>
            </a:r>
            <a:r>
              <a:rPr lang="en-US" sz="1100">
                <a:solidFill>
                  <a:schemeClr val="dk1"/>
                </a:solidFill>
              </a:rPr>
              <a:t>continuous</a:t>
            </a:r>
            <a:r>
              <a:rPr lang="en-US" sz="1100">
                <a:solidFill>
                  <a:schemeClr val="dk1"/>
                </a:solidFill>
              </a:rPr>
              <a:t> data is not necessarily needed, the signal can be sampled less </a:t>
            </a:r>
            <a:r>
              <a:rPr lang="en-US" sz="1100">
                <a:solidFill>
                  <a:schemeClr val="dk1"/>
                </a:solidFill>
              </a:rPr>
              <a:t>frequently</a:t>
            </a:r>
            <a:r>
              <a:rPr lang="en-US" sz="1100">
                <a:solidFill>
                  <a:schemeClr val="dk1"/>
                </a:solidFill>
              </a:rPr>
              <a:t>.</a:t>
            </a:r>
            <a:endParaRPr sz="1100">
              <a:solidFill>
                <a:schemeClr val="dk1"/>
              </a:solidFill>
            </a:endParaRPr>
          </a:p>
          <a:p>
            <a:pPr indent="0" lvl="0" marL="0" rtl="0" algn="l">
              <a:spcBef>
                <a:spcPts val="0"/>
              </a:spcBef>
              <a:spcAft>
                <a:spcPts val="0"/>
              </a:spcAft>
              <a:buNone/>
            </a:pPr>
            <a:r>
              <a:rPr lang="en-US" sz="1100" u="sng">
                <a:solidFill>
                  <a:schemeClr val="dk1"/>
                </a:solidFill>
              </a:rPr>
              <a:t>Phase delay</a:t>
            </a:r>
            <a:r>
              <a:rPr lang="en-US" sz="1100">
                <a:solidFill>
                  <a:schemeClr val="dk1"/>
                </a:solidFill>
              </a:rPr>
              <a:t>: The trigger can be </a:t>
            </a:r>
            <a:r>
              <a:rPr lang="en-US" sz="1100">
                <a:solidFill>
                  <a:schemeClr val="dk1"/>
                </a:solidFill>
              </a:rPr>
              <a:t>elated</a:t>
            </a:r>
            <a:r>
              <a:rPr lang="en-US" sz="1100">
                <a:solidFill>
                  <a:schemeClr val="dk1"/>
                </a:solidFill>
              </a:rPr>
              <a:t> to avoid capturing noisy data. </a:t>
            </a:r>
            <a:endParaRPr sz="1100">
              <a:solidFill>
                <a:schemeClr val="dk1"/>
              </a:solidFill>
            </a:endParaRPr>
          </a:p>
        </p:txBody>
      </p:sp>
      <p:sp>
        <p:nvSpPr>
          <p:cNvPr id="102" name="Google Shape;102;g2f903efd52b_0_7"/>
          <p:cNvSpPr txBox="1"/>
          <p:nvPr/>
        </p:nvSpPr>
        <p:spPr>
          <a:xfrm>
            <a:off x="7204650" y="2404800"/>
            <a:ext cx="1593000" cy="21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100">
                <a:solidFill>
                  <a:schemeClr val="dk1"/>
                </a:solidFill>
              </a:rPr>
              <a:t>Safety Features:</a:t>
            </a:r>
            <a:endParaRPr b="1"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rPr lang="en-US" sz="1100">
                <a:solidFill>
                  <a:schemeClr val="dk1"/>
                </a:solidFill>
              </a:rPr>
              <a:t>The ADC driver has a built in </a:t>
            </a:r>
            <a:r>
              <a:rPr lang="en-US" sz="1100">
                <a:solidFill>
                  <a:schemeClr val="dk1"/>
                </a:solidFill>
              </a:rPr>
              <a:t>safety</a:t>
            </a:r>
            <a:r>
              <a:rPr lang="en-US" sz="1100">
                <a:solidFill>
                  <a:schemeClr val="dk1"/>
                </a:solidFill>
              </a:rPr>
              <a:t> </a:t>
            </a:r>
            <a:r>
              <a:rPr lang="en-US" sz="1100">
                <a:solidFill>
                  <a:schemeClr val="dk1"/>
                </a:solidFill>
              </a:rPr>
              <a:t>features</a:t>
            </a:r>
            <a:r>
              <a:rPr lang="en-US" sz="1100">
                <a:solidFill>
                  <a:schemeClr val="dk1"/>
                </a:solidFill>
              </a:rPr>
              <a:t> </a:t>
            </a:r>
            <a:r>
              <a:rPr lang="en-US" sz="1100">
                <a:solidFill>
                  <a:schemeClr val="dk1"/>
                </a:solidFill>
              </a:rPr>
              <a:t>that</a:t>
            </a:r>
            <a:r>
              <a:rPr lang="en-US" sz="1100">
                <a:solidFill>
                  <a:schemeClr val="dk1"/>
                </a:solidFill>
              </a:rPr>
              <a:t> compare results from </a:t>
            </a:r>
            <a:r>
              <a:rPr lang="en-US" sz="1100">
                <a:solidFill>
                  <a:schemeClr val="dk1"/>
                </a:solidFill>
              </a:rPr>
              <a:t>different</a:t>
            </a:r>
            <a:r>
              <a:rPr lang="en-US" sz="1100">
                <a:solidFill>
                  <a:schemeClr val="dk1"/>
                </a:solidFill>
              </a:rPr>
              <a:t> ADC result registers. If the </a:t>
            </a:r>
            <a:r>
              <a:rPr lang="en-US" sz="1100">
                <a:solidFill>
                  <a:schemeClr val="dk1"/>
                </a:solidFill>
              </a:rPr>
              <a:t>difference</a:t>
            </a:r>
            <a:r>
              <a:rPr lang="en-US" sz="1100">
                <a:solidFill>
                  <a:schemeClr val="dk1"/>
                </a:solidFill>
              </a:rPr>
              <a:t> happens to be too large, it can trigger an </a:t>
            </a:r>
            <a:r>
              <a:rPr lang="en-US" sz="1100">
                <a:solidFill>
                  <a:schemeClr val="dk1"/>
                </a:solidFill>
              </a:rPr>
              <a:t>interrupt, which will alert the system. </a:t>
            </a:r>
            <a:endParaRPr sz="1100">
              <a:solidFill>
                <a:schemeClr val="dk1"/>
              </a:solidFill>
            </a:endParaRPr>
          </a:p>
        </p:txBody>
      </p:sp>
      <p:pic>
        <p:nvPicPr>
          <p:cNvPr id="103" name="Google Shape;103;g2f903efd52b_0_7"/>
          <p:cNvPicPr preferRelativeResize="0"/>
          <p:nvPr/>
        </p:nvPicPr>
        <p:blipFill>
          <a:blip r:embed="rId3">
            <a:alphaModFix/>
          </a:blip>
          <a:stretch>
            <a:fillRect/>
          </a:stretch>
        </p:blipFill>
        <p:spPr>
          <a:xfrm>
            <a:off x="7032900" y="5250775"/>
            <a:ext cx="1936500" cy="1305297"/>
          </a:xfrm>
          <a:prstGeom prst="rect">
            <a:avLst/>
          </a:prstGeom>
          <a:noFill/>
          <a:ln>
            <a:noFill/>
          </a:ln>
        </p:spPr>
      </p:pic>
      <p:pic>
        <p:nvPicPr>
          <p:cNvPr id="104" name="Google Shape;104;g2f903efd52b_0_7"/>
          <p:cNvPicPr preferRelativeResize="0"/>
          <p:nvPr/>
        </p:nvPicPr>
        <p:blipFill>
          <a:blip r:embed="rId4">
            <a:alphaModFix/>
          </a:blip>
          <a:stretch>
            <a:fillRect/>
          </a:stretch>
        </p:blipFill>
        <p:spPr>
          <a:xfrm>
            <a:off x="216325" y="5289001"/>
            <a:ext cx="1879801" cy="1228850"/>
          </a:xfrm>
          <a:prstGeom prst="rect">
            <a:avLst/>
          </a:prstGeom>
          <a:noFill/>
          <a:ln>
            <a:noFill/>
          </a:ln>
        </p:spPr>
      </p:pic>
      <p:pic>
        <p:nvPicPr>
          <p:cNvPr id="105" name="Google Shape;105;g2f903efd52b_0_7"/>
          <p:cNvPicPr preferRelativeResize="0"/>
          <p:nvPr/>
        </p:nvPicPr>
        <p:blipFill>
          <a:blip r:embed="rId5">
            <a:alphaModFix/>
          </a:blip>
          <a:stretch>
            <a:fillRect/>
          </a:stretch>
        </p:blipFill>
        <p:spPr>
          <a:xfrm>
            <a:off x="2418400" y="5289000"/>
            <a:ext cx="2019600" cy="1228850"/>
          </a:xfrm>
          <a:prstGeom prst="rect">
            <a:avLst/>
          </a:prstGeom>
          <a:noFill/>
          <a:ln>
            <a:noFill/>
          </a:ln>
        </p:spPr>
      </p:pic>
      <p:pic>
        <p:nvPicPr>
          <p:cNvPr id="106" name="Google Shape;106;g2f903efd52b_0_7"/>
          <p:cNvPicPr preferRelativeResize="0"/>
          <p:nvPr/>
        </p:nvPicPr>
        <p:blipFill>
          <a:blip r:embed="rId6">
            <a:alphaModFix/>
          </a:blip>
          <a:stretch>
            <a:fillRect/>
          </a:stretch>
        </p:blipFill>
        <p:spPr>
          <a:xfrm>
            <a:off x="4782424" y="5289000"/>
            <a:ext cx="2019600" cy="1228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2f903efd52b_0_20"/>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P</a:t>
            </a:r>
            <a:r>
              <a:rPr lang="en-US"/>
              <a:t>rogress In Past 1.5 months</a:t>
            </a:r>
            <a:endParaRPr/>
          </a:p>
        </p:txBody>
      </p:sp>
      <p:sp>
        <p:nvSpPr>
          <p:cNvPr id="112" name="Google Shape;112;g2f903efd52b_0_20"/>
          <p:cNvSpPr txBox="1"/>
          <p:nvPr>
            <p:ph idx="1" type="body"/>
          </p:nvPr>
        </p:nvSpPr>
        <p:spPr>
          <a:xfrm>
            <a:off x="457200" y="2049270"/>
            <a:ext cx="8229600" cy="4077000"/>
          </a:xfrm>
          <a:prstGeom prst="rect">
            <a:avLst/>
          </a:prstGeom>
        </p:spPr>
        <p:txBody>
          <a:bodyPr anchorCtr="0" anchor="t" bIns="45700" lIns="91425" spcFirstLastPara="1" rIns="91425" wrap="square" tIns="45700">
            <a:normAutofit lnSpcReduction="20000"/>
          </a:bodyPr>
          <a:lstStyle/>
          <a:p>
            <a:pPr indent="-342900" lvl="0" marL="457200" rtl="0" algn="l">
              <a:spcBef>
                <a:spcPts val="640"/>
              </a:spcBef>
              <a:spcAft>
                <a:spcPts val="0"/>
              </a:spcAft>
              <a:buSzPts val="1800"/>
              <a:buAutoNum type="arabicPeriod"/>
            </a:pPr>
            <a:r>
              <a:rPr lang="en-US"/>
              <a:t>Installed necessary software </a:t>
            </a:r>
            <a:endParaRPr/>
          </a:p>
          <a:p>
            <a:pPr indent="-342900" lvl="0" marL="457200" rtl="0" algn="l">
              <a:spcBef>
                <a:spcPts val="0"/>
              </a:spcBef>
              <a:spcAft>
                <a:spcPts val="0"/>
              </a:spcAft>
              <a:buSzPts val="1800"/>
              <a:buAutoNum type="arabicPeriod"/>
            </a:pPr>
            <a:r>
              <a:rPr lang="en-US"/>
              <a:t>Went through TI’s CCS intro Academy </a:t>
            </a:r>
            <a:endParaRPr/>
          </a:p>
          <a:p>
            <a:pPr indent="-342900" lvl="0" marL="457200" rtl="0" algn="l">
              <a:spcBef>
                <a:spcPts val="0"/>
              </a:spcBef>
              <a:spcAft>
                <a:spcPts val="0"/>
              </a:spcAft>
              <a:buSzPts val="1800"/>
              <a:buAutoNum type="arabicPeriod"/>
            </a:pPr>
            <a:r>
              <a:rPr lang="en-US"/>
              <a:t>Finalized parts needed and received them</a:t>
            </a:r>
            <a:endParaRPr/>
          </a:p>
          <a:p>
            <a:pPr indent="-342900" lvl="0" marL="457200" rtl="0" algn="l">
              <a:spcBef>
                <a:spcPts val="0"/>
              </a:spcBef>
              <a:spcAft>
                <a:spcPts val="0"/>
              </a:spcAft>
              <a:buSzPts val="1800"/>
              <a:buAutoNum type="arabicPeriod"/>
            </a:pPr>
            <a:r>
              <a:rPr lang="en-US"/>
              <a:t>Intro project using code composer studio </a:t>
            </a:r>
            <a:endParaRPr/>
          </a:p>
          <a:p>
            <a:pPr indent="-342900" lvl="0" marL="457200" rtl="0" algn="l">
              <a:spcBef>
                <a:spcPts val="0"/>
              </a:spcBef>
              <a:spcAft>
                <a:spcPts val="0"/>
              </a:spcAft>
              <a:buSzPts val="1800"/>
              <a:buAutoNum type="arabicPeriod"/>
            </a:pPr>
            <a:r>
              <a:rPr lang="en-US"/>
              <a:t>Downloaded motor control software development kit </a:t>
            </a:r>
            <a:endParaRPr/>
          </a:p>
          <a:p>
            <a:pPr indent="-342900" lvl="0" marL="457200" rtl="0" algn="l">
              <a:spcBef>
                <a:spcPts val="0"/>
              </a:spcBef>
              <a:spcAft>
                <a:spcPts val="0"/>
              </a:spcAft>
              <a:buSzPts val="1800"/>
              <a:buAutoNum type="arabicPeriod"/>
            </a:pPr>
            <a:r>
              <a:rPr lang="en-US"/>
              <a:t>Dissecting sensored control code and learning how to implement sensorless control on new c2000 launchpad</a:t>
            </a:r>
            <a:endParaRPr/>
          </a:p>
          <a:p>
            <a:pPr indent="0" lvl="0" marL="457200" rtl="0" algn="l">
              <a:spcBef>
                <a:spcPts val="64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Why were parts selected?</a:t>
            </a:r>
            <a:endParaRPr/>
          </a:p>
        </p:txBody>
      </p:sp>
      <p:sp>
        <p:nvSpPr>
          <p:cNvPr id="118" name="Google Shape;118;p6"/>
          <p:cNvSpPr txBox="1"/>
          <p:nvPr>
            <p:ph idx="1" type="body"/>
          </p:nvPr>
        </p:nvSpPr>
        <p:spPr>
          <a:xfrm>
            <a:off x="457200" y="2049270"/>
            <a:ext cx="8229600" cy="4637280"/>
          </a:xfrm>
          <a:prstGeom prst="rect">
            <a:avLst/>
          </a:prstGeom>
          <a:noFill/>
          <a:ln>
            <a:noFill/>
          </a:ln>
        </p:spPr>
        <p:txBody>
          <a:bodyPr anchorCtr="0" anchor="t" bIns="45700" lIns="91425" spcFirstLastPara="1" rIns="91425" wrap="square" tIns="45700">
            <a:normAutofit/>
          </a:bodyPr>
          <a:lstStyle/>
          <a:p>
            <a:pPr indent="0" lvl="0" marL="342900" rtl="0" algn="l">
              <a:spcBef>
                <a:spcPts val="640"/>
              </a:spcBef>
              <a:spcAft>
                <a:spcPts val="0"/>
              </a:spcAft>
              <a:buNone/>
            </a:pPr>
            <a:r>
              <a:t/>
            </a:r>
            <a:endParaRPr/>
          </a:p>
          <a:p>
            <a:pPr indent="0" lvl="0" marL="0" rtl="0" algn="l">
              <a:spcBef>
                <a:spcPts val="640"/>
              </a:spcBef>
              <a:spcAft>
                <a:spcPts val="0"/>
              </a:spcAft>
              <a:buNone/>
            </a:pPr>
            <a:r>
              <a:t/>
            </a:r>
            <a:endParaRPr/>
          </a:p>
          <a:p>
            <a:pPr indent="0" lvl="0" marL="0" rtl="0" algn="l">
              <a:spcBef>
                <a:spcPts val="640"/>
              </a:spcBef>
              <a:spcAft>
                <a:spcPts val="0"/>
              </a:spcAft>
              <a:buNone/>
            </a:pPr>
            <a:r>
              <a:t/>
            </a:r>
            <a:endParaRPr/>
          </a:p>
          <a:p>
            <a:pPr indent="0" lvl="0" marL="0" rtl="0" algn="l">
              <a:spcBef>
                <a:spcPts val="640"/>
              </a:spcBef>
              <a:spcAft>
                <a:spcPts val="0"/>
              </a:spcAft>
              <a:buNone/>
            </a:pPr>
            <a:r>
              <a:t/>
            </a:r>
            <a:endParaRPr/>
          </a:p>
          <a:p>
            <a:pPr indent="0" lvl="0" marL="0" rtl="0" algn="l">
              <a:spcBef>
                <a:spcPts val="640"/>
              </a:spcBef>
              <a:spcAft>
                <a:spcPts val="0"/>
              </a:spcAft>
              <a:buNone/>
            </a:pPr>
            <a:r>
              <a:t/>
            </a:r>
            <a:endParaRPr/>
          </a:p>
          <a:p>
            <a:pPr indent="0" lvl="0" marL="457200" rtl="0" algn="l">
              <a:spcBef>
                <a:spcPts val="640"/>
              </a:spcBef>
              <a:spcAft>
                <a:spcPts val="0"/>
              </a:spcAft>
              <a:buNone/>
            </a:pPr>
            <a:r>
              <a:t/>
            </a:r>
            <a:endParaRPr/>
          </a:p>
          <a:p>
            <a:pPr indent="0" lvl="0" marL="457200" rtl="0" algn="l">
              <a:spcBef>
                <a:spcPts val="640"/>
              </a:spcBef>
              <a:spcAft>
                <a:spcPts val="0"/>
              </a:spcAft>
              <a:buNone/>
            </a:pPr>
            <a:r>
              <a:t/>
            </a:r>
            <a:endParaRPr/>
          </a:p>
        </p:txBody>
      </p:sp>
      <p:graphicFrame>
        <p:nvGraphicFramePr>
          <p:cNvPr id="119" name="Google Shape;119;p6"/>
          <p:cNvGraphicFramePr/>
          <p:nvPr/>
        </p:nvGraphicFramePr>
        <p:xfrm>
          <a:off x="740550" y="2148975"/>
          <a:ext cx="3000000" cy="3000000"/>
        </p:xfrm>
        <a:graphic>
          <a:graphicData uri="http://schemas.openxmlformats.org/drawingml/2006/table">
            <a:tbl>
              <a:tblPr>
                <a:noFill/>
                <a:tableStyleId>{C9D41A26-C83A-4D75-8BB5-88B039214A04}</a:tableStyleId>
              </a:tblPr>
              <a:tblGrid>
                <a:gridCol w="3725475"/>
                <a:gridCol w="3619500"/>
              </a:tblGrid>
              <a:tr h="381000">
                <a:tc>
                  <a:txBody>
                    <a:bodyPr/>
                    <a:lstStyle/>
                    <a:p>
                      <a:pPr indent="0" lvl="0" marL="0" rtl="0" algn="ctr">
                        <a:spcBef>
                          <a:spcPts val="0"/>
                        </a:spcBef>
                        <a:spcAft>
                          <a:spcPts val="0"/>
                        </a:spcAft>
                        <a:buNone/>
                      </a:pPr>
                      <a:r>
                        <a:rPr lang="en-US" sz="1600"/>
                        <a:t>Part</a:t>
                      </a:r>
                      <a:endParaRPr sz="1600"/>
                    </a:p>
                  </a:txBody>
                  <a:tcPr marT="91425" marB="91425" marR="91425" marL="91425"/>
                </a:tc>
                <a:tc>
                  <a:txBody>
                    <a:bodyPr/>
                    <a:lstStyle/>
                    <a:p>
                      <a:pPr indent="0" lvl="0" marL="0" rtl="0" algn="ctr">
                        <a:spcBef>
                          <a:spcPts val="0"/>
                        </a:spcBef>
                        <a:spcAft>
                          <a:spcPts val="0"/>
                        </a:spcAft>
                        <a:buNone/>
                      </a:pPr>
                      <a:r>
                        <a:rPr lang="en-US" sz="1600"/>
                        <a:t>rationale</a:t>
                      </a:r>
                      <a:r>
                        <a:rPr lang="en-US" sz="1600"/>
                        <a:t> </a:t>
                      </a:r>
                      <a:endParaRPr sz="1600"/>
                    </a:p>
                  </a:txBody>
                  <a:tcPr marT="91425" marB="91425" marR="91425" marL="91425"/>
                </a:tc>
              </a:tr>
              <a:tr h="381000">
                <a:tc>
                  <a:txBody>
                    <a:bodyPr/>
                    <a:lstStyle/>
                    <a:p>
                      <a:pPr indent="0" lvl="0" marL="0" rtl="0" algn="ctr">
                        <a:spcBef>
                          <a:spcPts val="0"/>
                        </a:spcBef>
                        <a:spcAft>
                          <a:spcPts val="0"/>
                        </a:spcAft>
                        <a:buNone/>
                      </a:pPr>
                      <a:r>
                        <a:rPr lang="en-US" sz="1600"/>
                        <a:t>F28P65x Board</a:t>
                      </a:r>
                      <a:endParaRPr sz="1600"/>
                    </a:p>
                  </a:txBody>
                  <a:tcPr marT="91425" marB="91425" marR="91425" marL="91425"/>
                </a:tc>
                <a:tc>
                  <a:txBody>
                    <a:bodyPr/>
                    <a:lstStyle/>
                    <a:p>
                      <a:pPr indent="0" lvl="0" marL="0" rtl="0" algn="ctr">
                        <a:spcBef>
                          <a:spcPts val="0"/>
                        </a:spcBef>
                        <a:spcAft>
                          <a:spcPts val="0"/>
                        </a:spcAft>
                        <a:buNone/>
                      </a:pPr>
                      <a:r>
                        <a:rPr lang="en-US" sz="1600"/>
                        <a:t>Newest c2000 device</a:t>
                      </a:r>
                      <a:endParaRPr sz="1600"/>
                    </a:p>
                    <a:p>
                      <a:pPr indent="0" lvl="0" marL="0" rtl="0" algn="ctr">
                        <a:spcBef>
                          <a:spcPts val="0"/>
                        </a:spcBef>
                        <a:spcAft>
                          <a:spcPts val="0"/>
                        </a:spcAft>
                        <a:buNone/>
                      </a:pPr>
                      <a:r>
                        <a:rPr lang="en-US" sz="1600"/>
                        <a:t>lowest cost for features included</a:t>
                      </a:r>
                      <a:endParaRPr sz="1600"/>
                    </a:p>
                  </a:txBody>
                  <a:tcPr marT="91425" marB="91425" marR="91425" marL="91425"/>
                </a:tc>
              </a:tr>
              <a:tr h="381000">
                <a:tc>
                  <a:txBody>
                    <a:bodyPr/>
                    <a:lstStyle/>
                    <a:p>
                      <a:pPr indent="0" lvl="0" marL="0" rtl="0" algn="ctr">
                        <a:spcBef>
                          <a:spcPts val="0"/>
                        </a:spcBef>
                        <a:spcAft>
                          <a:spcPts val="0"/>
                        </a:spcAft>
                        <a:buNone/>
                      </a:pPr>
                      <a:r>
                        <a:rPr lang="en-US" sz="1600"/>
                        <a:t>DRV8300 Driver Board</a:t>
                      </a:r>
                      <a:endParaRPr sz="1600"/>
                    </a:p>
                  </a:txBody>
                  <a:tcPr marT="91425" marB="91425" marR="91425" marL="91425"/>
                </a:tc>
                <a:tc>
                  <a:txBody>
                    <a:bodyPr/>
                    <a:lstStyle/>
                    <a:p>
                      <a:pPr indent="0" lvl="0" marL="0" rtl="0" algn="ctr">
                        <a:spcBef>
                          <a:spcPts val="0"/>
                        </a:spcBef>
                        <a:spcAft>
                          <a:spcPts val="0"/>
                        </a:spcAft>
                        <a:buNone/>
                      </a:pPr>
                      <a:r>
                        <a:rPr lang="en-US" sz="1600"/>
                        <a:t>A similar motor control solution has never been implemented on it</a:t>
                      </a:r>
                      <a:endParaRPr sz="1600"/>
                    </a:p>
                    <a:p>
                      <a:pPr indent="0" lvl="0" marL="0" rtl="0" algn="ctr">
                        <a:spcBef>
                          <a:spcPts val="0"/>
                        </a:spcBef>
                        <a:spcAft>
                          <a:spcPts val="0"/>
                        </a:spcAft>
                        <a:buNone/>
                      </a:pPr>
                      <a:r>
                        <a:rPr lang="en-US" sz="1600"/>
                        <a:t>higher pwm frequencies </a:t>
                      </a:r>
                      <a:endParaRPr sz="1600"/>
                    </a:p>
                  </a:txBody>
                  <a:tcPr marT="91425" marB="91425" marR="91425" marL="91425"/>
                </a:tc>
              </a:tr>
              <a:tr h="381000">
                <a:tc>
                  <a:txBody>
                    <a:bodyPr/>
                    <a:lstStyle/>
                    <a:p>
                      <a:pPr indent="0" lvl="0" marL="0" rtl="0" algn="ctr">
                        <a:spcBef>
                          <a:spcPts val="0"/>
                        </a:spcBef>
                        <a:spcAft>
                          <a:spcPts val="0"/>
                        </a:spcAft>
                        <a:buNone/>
                      </a:pPr>
                      <a:r>
                        <a:rPr lang="en-US" sz="1600"/>
                        <a:t>Low Voltage Encoder Motor</a:t>
                      </a:r>
                      <a:endParaRPr sz="1600"/>
                    </a:p>
                  </a:txBody>
                  <a:tcPr marT="91425" marB="91425" marR="91425" marL="91425"/>
                </a:tc>
                <a:tc>
                  <a:txBody>
                    <a:bodyPr/>
                    <a:lstStyle/>
                    <a:p>
                      <a:pPr indent="0" lvl="0" marL="0" rtl="0" algn="ctr">
                        <a:spcBef>
                          <a:spcPts val="0"/>
                        </a:spcBef>
                        <a:spcAft>
                          <a:spcPts val="0"/>
                        </a:spcAft>
                        <a:buNone/>
                      </a:pPr>
                      <a:r>
                        <a:rPr lang="en-US" sz="1600"/>
                        <a:t>sensor less control can be implemented and verified when compared to control with the encoder sensor</a:t>
                      </a:r>
                      <a:endParaRPr sz="1600"/>
                    </a:p>
                  </a:txBody>
                  <a:tcPr marT="91425" marB="91425" marR="91425" marL="91425"/>
                </a:tc>
              </a:tr>
              <a:tr h="381000">
                <a:tc>
                  <a:txBody>
                    <a:bodyPr/>
                    <a:lstStyle/>
                    <a:p>
                      <a:pPr indent="0" lvl="0" marL="0" rtl="0" algn="ctr">
                        <a:spcBef>
                          <a:spcPts val="0"/>
                        </a:spcBef>
                        <a:spcAft>
                          <a:spcPts val="0"/>
                        </a:spcAft>
                        <a:buNone/>
                      </a:pPr>
                      <a:r>
                        <a:rPr lang="en-US" sz="1600"/>
                        <a:t>F28002x </a:t>
                      </a:r>
                      <a:r>
                        <a:rPr lang="en-US" sz="1600">
                          <a:solidFill>
                            <a:schemeClr val="dk1"/>
                          </a:solidFill>
                        </a:rPr>
                        <a:t>Board</a:t>
                      </a:r>
                      <a:endParaRPr sz="1600">
                        <a:solidFill>
                          <a:schemeClr val="dk1"/>
                        </a:solidFill>
                      </a:endParaRPr>
                    </a:p>
                    <a:p>
                      <a:pPr indent="0" lvl="0" marL="0" rtl="0" algn="ctr">
                        <a:spcBef>
                          <a:spcPts val="0"/>
                        </a:spcBef>
                        <a:spcAft>
                          <a:spcPts val="0"/>
                        </a:spcAft>
                        <a:buNone/>
                      </a:pPr>
                      <a:r>
                        <a:t/>
                      </a:r>
                      <a:endParaRPr sz="1600"/>
                    </a:p>
                  </a:txBody>
                  <a:tcPr marT="91425" marB="91425" marR="91425" marL="91425"/>
                </a:tc>
                <a:tc>
                  <a:txBody>
                    <a:bodyPr/>
                    <a:lstStyle/>
                    <a:p>
                      <a:pPr indent="0" lvl="0" marL="0" rtl="0" algn="ctr">
                        <a:spcBef>
                          <a:spcPts val="0"/>
                        </a:spcBef>
                        <a:spcAft>
                          <a:spcPts val="0"/>
                        </a:spcAft>
                        <a:buNone/>
                      </a:pPr>
                      <a:r>
                        <a:rPr lang="en-US" sz="1600"/>
                        <a:t>Used with a complete solution used to compare performance </a:t>
                      </a:r>
                      <a:endParaRPr sz="1600"/>
                    </a:p>
                  </a:txBody>
                  <a:tcPr marT="91425" marB="91425" marR="91425" marL="91425"/>
                </a:tc>
              </a:tr>
              <a:tr h="381000">
                <a:tc>
                  <a:txBody>
                    <a:bodyPr/>
                    <a:lstStyle/>
                    <a:p>
                      <a:pPr indent="0" lvl="0" marL="0" rtl="0" algn="ctr">
                        <a:spcBef>
                          <a:spcPts val="0"/>
                        </a:spcBef>
                        <a:spcAft>
                          <a:spcPts val="0"/>
                        </a:spcAft>
                        <a:buNone/>
                      </a:pPr>
                      <a:r>
                        <a:rPr lang="en-US" sz="1600"/>
                        <a:t>DRV8323 </a:t>
                      </a:r>
                      <a:r>
                        <a:rPr lang="en-US" sz="1600">
                          <a:solidFill>
                            <a:schemeClr val="dk1"/>
                          </a:solidFill>
                        </a:rPr>
                        <a:t>Driver Board</a:t>
                      </a:r>
                      <a:endParaRPr sz="1600">
                        <a:solidFill>
                          <a:schemeClr val="dk1"/>
                        </a:solidFill>
                      </a:endParaRPr>
                    </a:p>
                    <a:p>
                      <a:pPr indent="0" lvl="0" marL="0" rtl="0" algn="ctr">
                        <a:spcBef>
                          <a:spcPts val="0"/>
                        </a:spcBef>
                        <a:spcAft>
                          <a:spcPts val="0"/>
                        </a:spcAft>
                        <a:buNone/>
                      </a:pPr>
                      <a:r>
                        <a:t/>
                      </a:r>
                      <a:endParaRPr sz="1600"/>
                    </a:p>
                  </a:txBody>
                  <a:tcPr marT="91425" marB="91425" marR="91425" marL="91425"/>
                </a:tc>
                <a:tc>
                  <a:txBody>
                    <a:bodyPr/>
                    <a:lstStyle/>
                    <a:p>
                      <a:pPr indent="0" lvl="0" marL="0" rtl="0" algn="ctr">
                        <a:spcBef>
                          <a:spcPts val="0"/>
                        </a:spcBef>
                        <a:spcAft>
                          <a:spcPts val="0"/>
                        </a:spcAft>
                        <a:buNone/>
                      </a:pPr>
                      <a:r>
                        <a:rPr lang="en-US" sz="1600">
                          <a:solidFill>
                            <a:schemeClr val="dk1"/>
                          </a:solidFill>
                        </a:rPr>
                        <a:t>Used with </a:t>
                      </a:r>
                      <a:r>
                        <a:rPr lang="en-US" sz="1600">
                          <a:solidFill>
                            <a:schemeClr val="dk1"/>
                          </a:solidFill>
                        </a:rPr>
                        <a:t>a complete solution used to compare performance</a:t>
                      </a:r>
                      <a:endParaRPr sz="1600"/>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2013-06-18T16:37:55Z</dcterms:created>
  <dc:creator>Brian Gardner</dc:creator>
</cp:coreProperties>
</file>