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0" roundtripDataSignature="AMtx7mik5Hg5B+7ThSftIVIE9zql8Dwv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2DD68E-EF79-4A8D-8283-3EB6A5E5707F}">
  <a:tblStyle styleId="{CA2DD68E-EF79-4A8D-8283-3EB6A5E5707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3134EF1-01B4-45ED-8E91-15AC67BF79A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462690cb8_3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6" name="Google Shape;126;g2a462690cb8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462690cb8_3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2" name="Google Shape;132;g2a462690cb8_3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462690cb8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462690cb8_1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g2a462690cb8_1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eb666026f_0_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Tyler</a:t>
            </a:r>
            <a:endParaRPr/>
          </a:p>
        </p:txBody>
      </p:sp>
      <p:sp>
        <p:nvSpPr>
          <p:cNvPr id="148" name="Google Shape;148;g2feb666026f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eb666026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Christian</a:t>
            </a:r>
            <a:endParaRPr/>
          </a:p>
          <a:p>
            <a:pPr indent="0" lvl="0" marL="0" rtl="0" algn="l">
              <a:lnSpc>
                <a:spcPct val="100000"/>
              </a:lnSpc>
              <a:spcBef>
                <a:spcPts val="360"/>
              </a:spcBef>
              <a:spcAft>
                <a:spcPts val="0"/>
              </a:spcAft>
              <a:buClr>
                <a:schemeClr val="dk1"/>
              </a:buClr>
              <a:buSzPts val="1100"/>
              <a:buFont typeface="Arial"/>
              <a:buNone/>
            </a:pPr>
            <a:r>
              <a:rPr lang="en-US">
                <a:solidFill>
                  <a:schemeClr val="dk1"/>
                </a:solidFill>
              </a:rPr>
              <a:t>2 minute</a:t>
            </a:r>
            <a:endParaRPr/>
          </a:p>
        </p:txBody>
      </p:sp>
      <p:sp>
        <p:nvSpPr>
          <p:cNvPr id="63" name="Google Shape;63;g2feb666026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eb666026f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Case</a:t>
            </a:r>
            <a:endParaRPr/>
          </a:p>
          <a:p>
            <a:pPr indent="0" lvl="0" marL="0" rtl="0" algn="l">
              <a:lnSpc>
                <a:spcPct val="100000"/>
              </a:lnSpc>
              <a:spcBef>
                <a:spcPts val="360"/>
              </a:spcBef>
              <a:spcAft>
                <a:spcPts val="0"/>
              </a:spcAft>
              <a:buSzPts val="1400"/>
              <a:buNone/>
            </a:pPr>
            <a:r>
              <a:rPr lang="en-US">
                <a:solidFill>
                  <a:schemeClr val="dk1"/>
                </a:solidFill>
              </a:rPr>
              <a:t>2 minute</a:t>
            </a:r>
            <a:endParaRPr/>
          </a:p>
        </p:txBody>
      </p:sp>
      <p:sp>
        <p:nvSpPr>
          <p:cNvPr id="70" name="Google Shape;70;g2feb666026f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eb666026f_0_2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Tyler-&gt;Cristian-&gt;Case/Tamara</a:t>
            </a:r>
            <a:endParaRPr/>
          </a:p>
        </p:txBody>
      </p:sp>
      <p:sp>
        <p:nvSpPr>
          <p:cNvPr id="76" name="Google Shape;76;g2feb666026f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462690cb8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462690cb8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 name="Google Shape;83;g2a462690cb8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0" name="Google Shape;9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eb666026f_0_2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8" name="Google Shape;98;g2feb666026f_0_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eb666026f_2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8" name="Google Shape;108;g2feb666026f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eb666026f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8" name="Google Shape;118;g2feb666026f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9"/>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0"/>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0"/>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1"/>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1"/>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2"/>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3"/>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4"/>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p:nvPr>
            <p:ph idx="2" type="pic"/>
          </p:nvPr>
        </p:nvSpPr>
        <p:spPr>
          <a:xfrm>
            <a:off x="3200400" y="1196430"/>
            <a:ext cx="5486400" cy="4850287"/>
          </a:xfrm>
          <a:prstGeom prst="rect">
            <a:avLst/>
          </a:prstGeom>
          <a:noFill/>
          <a:ln>
            <a:noFill/>
          </a:ln>
        </p:spPr>
      </p:sp>
      <p:sp>
        <p:nvSpPr>
          <p:cNvPr id="50" name="Google Shape;50;p14"/>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4244975"/>
            <a:ext cx="7302600" cy="1603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3240"/>
              <a:buFont typeface="Arial"/>
              <a:buNone/>
            </a:pPr>
            <a:r>
              <a:rPr lang="en-US" sz="2940"/>
              <a:t>Project name: </a:t>
            </a:r>
            <a:r>
              <a:rPr b="0" lang="en-US" sz="2940"/>
              <a:t>ADC Resolution vs. Sensorless Motor Control Performance </a:t>
            </a:r>
            <a:br>
              <a:rPr b="0" lang="en-US" sz="2940"/>
            </a:br>
            <a:r>
              <a:rPr lang="en-US" sz="2940"/>
              <a:t>Team members: </a:t>
            </a:r>
            <a:r>
              <a:rPr b="0" lang="en-US" sz="2940"/>
              <a:t>Tamara Basfar, Cristian Ornelas, Tyler Hawkins, John King</a:t>
            </a:r>
            <a:endParaRPr b="0" sz="2940"/>
          </a:p>
          <a:p>
            <a:pPr indent="0" lvl="0" marL="0" rtl="0" algn="ctr">
              <a:lnSpc>
                <a:spcPct val="100000"/>
              </a:lnSpc>
              <a:spcBef>
                <a:spcPts val="0"/>
              </a:spcBef>
              <a:spcAft>
                <a:spcPts val="0"/>
              </a:spcAft>
              <a:buClr>
                <a:schemeClr val="lt1"/>
              </a:buClr>
              <a:buSzPts val="3240"/>
              <a:buFont typeface="Arial"/>
              <a:buNone/>
            </a:pPr>
            <a:r>
              <a:rPr lang="en-US" sz="2940"/>
              <a:t>Sponsors: </a:t>
            </a:r>
            <a:r>
              <a:rPr b="0" lang="en-US" sz="2940"/>
              <a:t>Texas Instruments(Kevin Allen)</a:t>
            </a:r>
            <a:endParaRPr b="0" sz="2940"/>
          </a:p>
        </p:txBody>
      </p:sp>
      <p:sp>
        <p:nvSpPr>
          <p:cNvPr id="59" name="Google Shape;59;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a462690cb8_3_0"/>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-Estimator-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John Adam </a:t>
            </a:r>
            <a:r>
              <a:rPr b="0" i="0" lang="en-US" sz="1800" u="none" cap="none" strike="noStrike">
                <a:solidFill>
                  <a:schemeClr val="dk1"/>
                </a:solidFill>
                <a:latin typeface="Calibri"/>
                <a:ea typeface="Calibri"/>
                <a:cs typeface="Calibri"/>
                <a:sym typeface="Calibri"/>
              </a:rPr>
              <a:t>Case King</a:t>
            </a:r>
            <a:endParaRPr b="0" i="0" sz="1400" u="none" cap="none" strike="noStrike">
              <a:solidFill>
                <a:srgbClr val="000000"/>
              </a:solidFill>
              <a:latin typeface="Arial"/>
              <a:ea typeface="Arial"/>
              <a:cs typeface="Arial"/>
              <a:sym typeface="Arial"/>
            </a:endParaRPr>
          </a:p>
        </p:txBody>
      </p:sp>
      <p:pic>
        <p:nvPicPr>
          <p:cNvPr id="129" name="Google Shape;129;g2a462690cb8_3_0"/>
          <p:cNvPicPr preferRelativeResize="0"/>
          <p:nvPr/>
        </p:nvPicPr>
        <p:blipFill>
          <a:blip r:embed="rId3">
            <a:alphaModFix/>
          </a:blip>
          <a:stretch>
            <a:fillRect/>
          </a:stretch>
        </p:blipFill>
        <p:spPr>
          <a:xfrm>
            <a:off x="152400" y="1085235"/>
            <a:ext cx="8839199" cy="51862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a462690cb8_3_7"/>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-Estimator-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John Adam </a:t>
            </a:r>
            <a:r>
              <a:rPr b="0" i="0" lang="en-US" sz="1800" u="none" cap="none" strike="noStrike">
                <a:solidFill>
                  <a:schemeClr val="dk1"/>
                </a:solidFill>
                <a:latin typeface="Calibri"/>
                <a:ea typeface="Calibri"/>
                <a:cs typeface="Calibri"/>
                <a:sym typeface="Calibri"/>
              </a:rPr>
              <a:t>Case King</a:t>
            </a:r>
            <a:endParaRPr b="0" i="0" sz="1400" u="none" cap="none" strike="noStrike">
              <a:solidFill>
                <a:srgbClr val="000000"/>
              </a:solidFill>
              <a:latin typeface="Arial"/>
              <a:ea typeface="Arial"/>
              <a:cs typeface="Arial"/>
              <a:sym typeface="Arial"/>
            </a:endParaRPr>
          </a:p>
        </p:txBody>
      </p:sp>
      <p:pic>
        <p:nvPicPr>
          <p:cNvPr id="135" name="Google Shape;135;g2a462690cb8_3_7"/>
          <p:cNvPicPr preferRelativeResize="0"/>
          <p:nvPr/>
        </p:nvPicPr>
        <p:blipFill>
          <a:blip r:embed="rId3">
            <a:alphaModFix/>
          </a:blip>
          <a:stretch>
            <a:fillRect/>
          </a:stretch>
        </p:blipFill>
        <p:spPr>
          <a:xfrm>
            <a:off x="227000" y="1096126"/>
            <a:ext cx="4298813" cy="2380000"/>
          </a:xfrm>
          <a:prstGeom prst="rect">
            <a:avLst/>
          </a:prstGeom>
          <a:noFill/>
          <a:ln>
            <a:noFill/>
          </a:ln>
        </p:spPr>
      </p:pic>
      <p:pic>
        <p:nvPicPr>
          <p:cNvPr id="136" name="Google Shape;136;g2a462690cb8_3_7"/>
          <p:cNvPicPr preferRelativeResize="0"/>
          <p:nvPr/>
        </p:nvPicPr>
        <p:blipFill>
          <a:blip r:embed="rId4">
            <a:alphaModFix/>
          </a:blip>
          <a:stretch>
            <a:fillRect/>
          </a:stretch>
        </p:blipFill>
        <p:spPr>
          <a:xfrm>
            <a:off x="4525813" y="1096125"/>
            <a:ext cx="4262807" cy="2380000"/>
          </a:xfrm>
          <a:prstGeom prst="rect">
            <a:avLst/>
          </a:prstGeom>
          <a:noFill/>
          <a:ln>
            <a:noFill/>
          </a:ln>
        </p:spPr>
      </p:pic>
      <p:pic>
        <p:nvPicPr>
          <p:cNvPr id="137" name="Google Shape;137;g2a462690cb8_3_7"/>
          <p:cNvPicPr preferRelativeResize="0"/>
          <p:nvPr/>
        </p:nvPicPr>
        <p:blipFill>
          <a:blip r:embed="rId5">
            <a:alphaModFix/>
          </a:blip>
          <a:stretch>
            <a:fillRect/>
          </a:stretch>
        </p:blipFill>
        <p:spPr>
          <a:xfrm>
            <a:off x="227012" y="3866824"/>
            <a:ext cx="4345005" cy="2340155"/>
          </a:xfrm>
          <a:prstGeom prst="rect">
            <a:avLst/>
          </a:prstGeom>
          <a:noFill/>
          <a:ln>
            <a:noFill/>
          </a:ln>
        </p:spPr>
      </p:pic>
      <p:pic>
        <p:nvPicPr>
          <p:cNvPr id="138" name="Google Shape;138;g2a462690cb8_3_7"/>
          <p:cNvPicPr preferRelativeResize="0"/>
          <p:nvPr/>
        </p:nvPicPr>
        <p:blipFill>
          <a:blip r:embed="rId6">
            <a:alphaModFix/>
          </a:blip>
          <a:stretch>
            <a:fillRect/>
          </a:stretch>
        </p:blipFill>
        <p:spPr>
          <a:xfrm>
            <a:off x="4572005" y="3866833"/>
            <a:ext cx="4344996" cy="23799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a462690cb8_1_12"/>
          <p:cNvSpPr txBox="1"/>
          <p:nvPr>
            <p:ph type="title"/>
          </p:nvPr>
        </p:nvSpPr>
        <p:spPr>
          <a:xfrm>
            <a:off x="457200" y="1037002"/>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Next steps and challenges </a:t>
            </a:r>
            <a:endParaRPr/>
          </a:p>
        </p:txBody>
      </p:sp>
      <p:sp>
        <p:nvSpPr>
          <p:cNvPr id="145" name="Google Shape;145;g2a462690cb8_1_12"/>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ECEN 404: </a:t>
            </a:r>
            <a:endParaRPr/>
          </a:p>
          <a:p>
            <a:pPr indent="-342900" lvl="0" marL="457200" rtl="0" algn="l">
              <a:spcBef>
                <a:spcPts val="360"/>
              </a:spcBef>
              <a:spcAft>
                <a:spcPts val="0"/>
              </a:spcAft>
              <a:buSzPts val="1800"/>
              <a:buChar char="-"/>
            </a:pPr>
            <a:r>
              <a:rPr lang="en-US"/>
              <a:t>Adding support for the </a:t>
            </a:r>
            <a:r>
              <a:rPr lang="en-US"/>
              <a:t>DRV8300 Driver Board</a:t>
            </a:r>
            <a:endParaRPr/>
          </a:p>
          <a:p>
            <a:pPr indent="-342900" lvl="0" marL="457200" rtl="0" algn="l">
              <a:spcBef>
                <a:spcPts val="0"/>
              </a:spcBef>
              <a:spcAft>
                <a:spcPts val="0"/>
              </a:spcAft>
              <a:buSzPts val="1800"/>
              <a:buChar char="-"/>
            </a:pPr>
            <a:r>
              <a:rPr lang="en-US"/>
              <a:t>Changing ADC </a:t>
            </a:r>
            <a:r>
              <a:rPr lang="en-US"/>
              <a:t>resolutions and other parameters to compare performance </a:t>
            </a:r>
            <a:endParaRPr/>
          </a:p>
          <a:p>
            <a:pPr indent="-342900" lvl="0" marL="457200" rtl="0" algn="l">
              <a:spcBef>
                <a:spcPts val="0"/>
              </a:spcBef>
              <a:spcAft>
                <a:spcPts val="0"/>
              </a:spcAft>
              <a:buSzPts val="1800"/>
              <a:buChar char="-"/>
            </a:pPr>
            <a:r>
              <a:rPr lang="en-US"/>
              <a:t>Adding Sysconfig support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feb666026f_0_15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 plan</a:t>
            </a:r>
            <a:endParaRPr/>
          </a:p>
        </p:txBody>
      </p:sp>
      <p:graphicFrame>
        <p:nvGraphicFramePr>
          <p:cNvPr id="151" name="Google Shape;151;g2feb666026f_0_152"/>
          <p:cNvGraphicFramePr/>
          <p:nvPr/>
        </p:nvGraphicFramePr>
        <p:xfrm>
          <a:off x="2302275" y="1727150"/>
          <a:ext cx="3000000" cy="3000000"/>
        </p:xfrm>
        <a:graphic>
          <a:graphicData uri="http://schemas.openxmlformats.org/drawingml/2006/table">
            <a:tbl>
              <a:tblPr>
                <a:noFill/>
                <a:tableStyleId>{13134EF1-01B4-45ED-8E91-15AC67BF79A1}</a:tableStyleId>
              </a:tblPr>
              <a:tblGrid>
                <a:gridCol w="1108225"/>
                <a:gridCol w="1910975"/>
                <a:gridCol w="937725"/>
                <a:gridCol w="582525"/>
              </a:tblGrid>
              <a:tr h="190975">
                <a:tc>
                  <a:txBody>
                    <a:bodyPr/>
                    <a:lstStyle/>
                    <a:p>
                      <a:pPr indent="0" lvl="0" marL="0" rtl="0" algn="ctr">
                        <a:spcBef>
                          <a:spcPts val="0"/>
                        </a:spcBef>
                        <a:spcAft>
                          <a:spcPts val="0"/>
                        </a:spcAft>
                        <a:buNone/>
                      </a:pPr>
                      <a:r>
                        <a:rPr b="1" lang="en-US" sz="600"/>
                        <a:t>Task</a:t>
                      </a:r>
                      <a:endParaRPr b="1" sz="600"/>
                    </a:p>
                  </a:txBody>
                  <a:tcPr marT="63500" marB="63500" marR="63500" marL="63500"/>
                </a:tc>
                <a:tc>
                  <a:txBody>
                    <a:bodyPr/>
                    <a:lstStyle/>
                    <a:p>
                      <a:pPr indent="0" lvl="0" marL="0" rtl="0" algn="ctr">
                        <a:spcBef>
                          <a:spcPts val="0"/>
                        </a:spcBef>
                        <a:spcAft>
                          <a:spcPts val="0"/>
                        </a:spcAft>
                        <a:buNone/>
                      </a:pPr>
                      <a:r>
                        <a:rPr b="1" lang="en-US" sz="600"/>
                        <a:t>Specification </a:t>
                      </a:r>
                      <a:endParaRPr b="1" sz="600"/>
                    </a:p>
                  </a:txBody>
                  <a:tcPr marT="63500" marB="63500" marR="63500" marL="63500"/>
                </a:tc>
                <a:tc>
                  <a:txBody>
                    <a:bodyPr/>
                    <a:lstStyle/>
                    <a:p>
                      <a:pPr indent="0" lvl="0" marL="0" rtl="0" algn="ctr">
                        <a:spcBef>
                          <a:spcPts val="0"/>
                        </a:spcBef>
                        <a:spcAft>
                          <a:spcPts val="0"/>
                        </a:spcAft>
                        <a:buNone/>
                      </a:pPr>
                      <a:r>
                        <a:rPr b="1" lang="en-US" sz="600"/>
                        <a:t>Result</a:t>
                      </a:r>
                      <a:endParaRPr b="1" sz="600"/>
                    </a:p>
                  </a:txBody>
                  <a:tcPr marT="63500" marB="63500" marR="63500" marL="63500"/>
                </a:tc>
                <a:tc>
                  <a:txBody>
                    <a:bodyPr/>
                    <a:lstStyle/>
                    <a:p>
                      <a:pPr indent="0" lvl="0" marL="0" rtl="0" algn="ctr">
                        <a:spcBef>
                          <a:spcPts val="0"/>
                        </a:spcBef>
                        <a:spcAft>
                          <a:spcPts val="0"/>
                        </a:spcAft>
                        <a:buNone/>
                      </a:pPr>
                      <a:r>
                        <a:rPr b="1" lang="en-US" sz="600"/>
                        <a:t>Owner</a:t>
                      </a:r>
                      <a:endParaRPr b="1" sz="600"/>
                    </a:p>
                  </a:txBody>
                  <a:tcPr marT="63500" marB="63500" marR="63500" marL="63500"/>
                </a:tc>
              </a:tr>
              <a:tr h="272825">
                <a:tc>
                  <a:txBody>
                    <a:bodyPr/>
                    <a:lstStyle/>
                    <a:p>
                      <a:pPr indent="0" lvl="0" marL="0" rtl="0" algn="ctr">
                        <a:spcBef>
                          <a:spcPts val="0"/>
                        </a:spcBef>
                        <a:spcAft>
                          <a:spcPts val="0"/>
                        </a:spcAft>
                        <a:buNone/>
                      </a:pPr>
                      <a:r>
                        <a:rPr lang="en-US" sz="600"/>
                        <a:t>Test individual function Operation</a:t>
                      </a:r>
                      <a:endParaRPr sz="600"/>
                    </a:p>
                  </a:txBody>
                  <a:tcPr marT="63500" marB="63500" marR="63500" marL="63500"/>
                </a:tc>
                <a:tc>
                  <a:txBody>
                    <a:bodyPr/>
                    <a:lstStyle/>
                    <a:p>
                      <a:pPr indent="0" lvl="0" marL="0" rtl="0" algn="ctr">
                        <a:spcBef>
                          <a:spcPts val="0"/>
                        </a:spcBef>
                        <a:spcAft>
                          <a:spcPts val="0"/>
                        </a:spcAft>
                        <a:buNone/>
                      </a:pPr>
                      <a:r>
                        <a:rPr lang="en-US" sz="600"/>
                        <a:t>each block function outputs correct data</a:t>
                      </a:r>
                      <a:endParaRPr sz="600"/>
                    </a:p>
                  </a:txBody>
                  <a:tcPr marT="63500" marB="63500" marR="63500" marL="63500"/>
                </a:tc>
                <a:tc>
                  <a:txBody>
                    <a:bodyPr/>
                    <a:lstStyle/>
                    <a:p>
                      <a:pPr indent="0" lvl="0" marL="0" rtl="0" algn="ctr">
                        <a:spcBef>
                          <a:spcPts val="0"/>
                        </a:spcBef>
                        <a:spcAft>
                          <a:spcPts val="0"/>
                        </a:spcAft>
                        <a:buNone/>
                      </a:pPr>
                      <a:r>
                        <a:rPr lang="en-US" sz="600"/>
                        <a:t>TESTED</a:t>
                      </a:r>
                      <a:endParaRPr sz="600"/>
                    </a:p>
                  </a:txBody>
                  <a:tcPr marT="63500" marB="63500" marR="63500" marL="63500">
                    <a:solidFill>
                      <a:srgbClr val="00FF00"/>
                    </a:solidFill>
                  </a:tcPr>
                </a:tc>
                <a:tc>
                  <a:txBody>
                    <a:bodyPr/>
                    <a:lstStyle/>
                    <a:p>
                      <a:pPr indent="0" lvl="0" marL="0" rtl="0" algn="ctr">
                        <a:spcBef>
                          <a:spcPts val="0"/>
                        </a:spcBef>
                        <a:spcAft>
                          <a:spcPts val="0"/>
                        </a:spcAft>
                        <a:buNone/>
                      </a:pPr>
                      <a:r>
                        <a:rPr lang="en-US" sz="600"/>
                        <a:t>Tamara</a:t>
                      </a:r>
                      <a:endParaRPr sz="600"/>
                    </a:p>
                  </a:txBody>
                  <a:tcPr marT="63500" marB="63500" marR="63500" marL="63500"/>
                </a:tc>
              </a:tr>
              <a:tr h="354675">
                <a:tc>
                  <a:txBody>
                    <a:bodyPr/>
                    <a:lstStyle/>
                    <a:p>
                      <a:pPr indent="0" lvl="0" marL="0" rtl="0" algn="ctr">
                        <a:spcBef>
                          <a:spcPts val="0"/>
                        </a:spcBef>
                        <a:spcAft>
                          <a:spcPts val="0"/>
                        </a:spcAft>
                        <a:buNone/>
                      </a:pPr>
                      <a:r>
                        <a:rPr lang="en-US" sz="600"/>
                        <a:t>Test Estimator Operation</a:t>
                      </a:r>
                      <a:endParaRPr sz="600"/>
                    </a:p>
                  </a:txBody>
                  <a:tcPr marT="63500" marB="63500" marR="63500" marL="63500"/>
                </a:tc>
                <a:tc>
                  <a:txBody>
                    <a:bodyPr/>
                    <a:lstStyle/>
                    <a:p>
                      <a:pPr indent="0" lvl="0" marL="0" rtl="0" algn="ctr">
                        <a:spcBef>
                          <a:spcPts val="0"/>
                        </a:spcBef>
                        <a:spcAft>
                          <a:spcPts val="0"/>
                        </a:spcAft>
                        <a:buNone/>
                      </a:pPr>
                      <a:r>
                        <a:rPr lang="en-US" sz="600"/>
                        <a:t>The estimator correctly collects motor information. This is done by comparing with sensored motor outputs</a:t>
                      </a:r>
                      <a:endParaRPr sz="600"/>
                    </a:p>
                  </a:txBody>
                  <a:tcPr marT="63500" marB="63500" marR="63500" marL="63500"/>
                </a:tc>
                <a:tc>
                  <a:txBody>
                    <a:bodyPr/>
                    <a:lstStyle/>
                    <a:p>
                      <a:pPr indent="0" lvl="0" marL="0" rtl="0" algn="ctr">
                        <a:spcBef>
                          <a:spcPts val="0"/>
                        </a:spcBef>
                        <a:spcAft>
                          <a:spcPts val="0"/>
                        </a:spcAft>
                        <a:buNone/>
                      </a:pPr>
                      <a:r>
                        <a:t/>
                      </a:r>
                      <a:endParaRPr sz="600"/>
                    </a:p>
                  </a:txBody>
                  <a:tcPr marT="63500" marB="63500" marR="63500" marL="63500"/>
                </a:tc>
                <a:tc>
                  <a:txBody>
                    <a:bodyPr/>
                    <a:lstStyle/>
                    <a:p>
                      <a:pPr indent="0" lvl="0" marL="0" rtl="0" algn="ctr">
                        <a:spcBef>
                          <a:spcPts val="0"/>
                        </a:spcBef>
                        <a:spcAft>
                          <a:spcPts val="0"/>
                        </a:spcAft>
                        <a:buNone/>
                      </a:pPr>
                      <a:r>
                        <a:rPr lang="en-US" sz="600"/>
                        <a:t>case</a:t>
                      </a:r>
                      <a:endParaRPr sz="600"/>
                    </a:p>
                  </a:txBody>
                  <a:tcPr marT="63500" marB="63500" marR="63500" marL="63500"/>
                </a:tc>
              </a:tr>
              <a:tr h="287275">
                <a:tc>
                  <a:txBody>
                    <a:bodyPr/>
                    <a:lstStyle/>
                    <a:p>
                      <a:pPr indent="0" lvl="0" marL="0" rtl="0" algn="ctr">
                        <a:spcBef>
                          <a:spcPts val="0"/>
                        </a:spcBef>
                        <a:spcAft>
                          <a:spcPts val="0"/>
                        </a:spcAft>
                        <a:buNone/>
                      </a:pPr>
                      <a:r>
                        <a:rPr lang="en-US" sz="600"/>
                        <a:t>ADC Driver Operation</a:t>
                      </a:r>
                      <a:endParaRPr sz="600"/>
                    </a:p>
                  </a:txBody>
                  <a:tcPr marT="63500" marB="63500" marR="63500" marL="63500"/>
                </a:tc>
                <a:tc>
                  <a:txBody>
                    <a:bodyPr/>
                    <a:lstStyle/>
                    <a:p>
                      <a:pPr indent="0" lvl="0" marL="0" rtl="0" algn="ctr">
                        <a:spcBef>
                          <a:spcPts val="0"/>
                        </a:spcBef>
                        <a:spcAft>
                          <a:spcPts val="0"/>
                        </a:spcAft>
                        <a:buNone/>
                      </a:pPr>
                      <a:r>
                        <a:rPr lang="en-US" sz="600"/>
                        <a:t>ADC Correctly converts Analog signal to digital signal through test cases and plotting</a:t>
                      </a:r>
                      <a:endParaRPr sz="6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US" sz="600">
                          <a:solidFill>
                            <a:schemeClr val="dk1"/>
                          </a:solidFill>
                        </a:rPr>
                        <a:t>TESTED</a:t>
                      </a:r>
                      <a:endParaRPr sz="600"/>
                    </a:p>
                  </a:txBody>
                  <a:tcPr marT="63500" marB="63500" marR="63500" marL="63500">
                    <a:solidFill>
                      <a:srgbClr val="00FF00"/>
                    </a:solidFill>
                  </a:tcPr>
                </a:tc>
                <a:tc>
                  <a:txBody>
                    <a:bodyPr/>
                    <a:lstStyle/>
                    <a:p>
                      <a:pPr indent="0" lvl="0" marL="0" rtl="0" algn="ctr">
                        <a:spcBef>
                          <a:spcPts val="0"/>
                        </a:spcBef>
                        <a:spcAft>
                          <a:spcPts val="0"/>
                        </a:spcAft>
                        <a:buNone/>
                      </a:pPr>
                      <a:r>
                        <a:rPr lang="en-US" sz="600"/>
                        <a:t>Cristian</a:t>
                      </a:r>
                      <a:endParaRPr sz="600"/>
                    </a:p>
                  </a:txBody>
                  <a:tcPr marT="63500" marB="63500" marR="63500" marL="63500"/>
                </a:tc>
              </a:tr>
              <a:tr h="190975">
                <a:tc>
                  <a:txBody>
                    <a:bodyPr/>
                    <a:lstStyle/>
                    <a:p>
                      <a:pPr indent="0" lvl="0" marL="0" rtl="0" algn="ctr">
                        <a:spcBef>
                          <a:spcPts val="0"/>
                        </a:spcBef>
                        <a:spcAft>
                          <a:spcPts val="0"/>
                        </a:spcAft>
                        <a:buNone/>
                      </a:pPr>
                      <a:r>
                        <a:rPr lang="en-US" sz="600"/>
                        <a:t>System Compiling</a:t>
                      </a:r>
                      <a:endParaRPr sz="600"/>
                    </a:p>
                  </a:txBody>
                  <a:tcPr marT="63500" marB="63500" marR="63500" marL="63500"/>
                </a:tc>
                <a:tc>
                  <a:txBody>
                    <a:bodyPr/>
                    <a:lstStyle/>
                    <a:p>
                      <a:pPr indent="0" lvl="0" marL="0" rtl="0" algn="ctr">
                        <a:spcBef>
                          <a:spcPts val="0"/>
                        </a:spcBef>
                        <a:spcAft>
                          <a:spcPts val="0"/>
                        </a:spcAft>
                        <a:buNone/>
                      </a:pPr>
                      <a:r>
                        <a:rPr lang="en-US" sz="600"/>
                        <a:t>Full system compile </a:t>
                      </a:r>
                      <a:endParaRPr sz="600"/>
                    </a:p>
                  </a:txBody>
                  <a:tcPr marT="63500" marB="63500" marR="63500" marL="63500"/>
                </a:tc>
                <a:tc>
                  <a:txBody>
                    <a:bodyPr/>
                    <a:lstStyle/>
                    <a:p>
                      <a:pPr indent="0" lvl="0" marL="0" rtl="0" algn="ctr">
                        <a:spcBef>
                          <a:spcPts val="0"/>
                        </a:spcBef>
                        <a:spcAft>
                          <a:spcPts val="0"/>
                        </a:spcAft>
                        <a:buNone/>
                      </a:pPr>
                      <a:r>
                        <a:rPr lang="en-US" sz="600"/>
                        <a:t>TESTED</a:t>
                      </a:r>
                      <a:endParaRPr sz="600"/>
                    </a:p>
                  </a:txBody>
                  <a:tcPr marT="63500" marB="63500" marR="63500" marL="63500">
                    <a:solidFill>
                      <a:srgbClr val="00FF00"/>
                    </a:solidFill>
                  </a:tcPr>
                </a:tc>
                <a:tc>
                  <a:txBody>
                    <a:bodyPr/>
                    <a:lstStyle/>
                    <a:p>
                      <a:pPr indent="0" lvl="0" marL="0" rtl="0" algn="ctr">
                        <a:spcBef>
                          <a:spcPts val="0"/>
                        </a:spcBef>
                        <a:spcAft>
                          <a:spcPts val="0"/>
                        </a:spcAft>
                        <a:buNone/>
                      </a:pPr>
                      <a:r>
                        <a:rPr lang="en-US" sz="600"/>
                        <a:t>All</a:t>
                      </a:r>
                      <a:endParaRPr sz="600"/>
                    </a:p>
                  </a:txBody>
                  <a:tcPr marT="63500" marB="63500" marR="63500" marL="63500"/>
                </a:tc>
              </a:tr>
              <a:tr h="436525">
                <a:tc>
                  <a:txBody>
                    <a:bodyPr/>
                    <a:lstStyle/>
                    <a:p>
                      <a:pPr indent="0" lvl="0" marL="0" rtl="0" algn="ctr">
                        <a:spcBef>
                          <a:spcPts val="0"/>
                        </a:spcBef>
                        <a:spcAft>
                          <a:spcPts val="0"/>
                        </a:spcAft>
                        <a:buNone/>
                      </a:pPr>
                      <a:r>
                        <a:rPr lang="en-US" sz="600"/>
                        <a:t>Motor control With sensor Operation</a:t>
                      </a:r>
                      <a:endParaRPr sz="600"/>
                    </a:p>
                  </a:txBody>
                  <a:tcPr marT="63500" marB="63500" marR="63500" marL="63500"/>
                </a:tc>
                <a:tc>
                  <a:txBody>
                    <a:bodyPr/>
                    <a:lstStyle/>
                    <a:p>
                      <a:pPr indent="0" lvl="0" marL="0" rtl="0" algn="ctr">
                        <a:spcBef>
                          <a:spcPts val="0"/>
                        </a:spcBef>
                        <a:spcAft>
                          <a:spcPts val="0"/>
                        </a:spcAft>
                        <a:buNone/>
                      </a:pPr>
                      <a:r>
                        <a:rPr lang="en-US" sz="600"/>
                        <a:t>The full system of a motor using a sensor operates correctly.</a:t>
                      </a:r>
                      <a:endParaRPr sz="600"/>
                    </a:p>
                    <a:p>
                      <a:pPr indent="0" lvl="0" marL="0" rtl="0" algn="ctr">
                        <a:spcBef>
                          <a:spcPts val="0"/>
                        </a:spcBef>
                        <a:spcAft>
                          <a:spcPts val="0"/>
                        </a:spcAft>
                        <a:buNone/>
                      </a:pPr>
                      <a:r>
                        <a:rPr lang="en-US" sz="600"/>
                        <a:t>Porting existing sensored motor control software onto 02x launch pad successfully. </a:t>
                      </a:r>
                      <a:endParaRPr sz="600"/>
                    </a:p>
                  </a:txBody>
                  <a:tcPr marT="63500" marB="63500" marR="63500" marL="63500"/>
                </a:tc>
                <a:tc>
                  <a:txBody>
                    <a:bodyPr/>
                    <a:lstStyle/>
                    <a:p>
                      <a:pPr indent="0" lvl="0" marL="0" rtl="0" algn="ctr">
                        <a:spcBef>
                          <a:spcPts val="0"/>
                        </a:spcBef>
                        <a:spcAft>
                          <a:spcPts val="0"/>
                        </a:spcAft>
                        <a:buNone/>
                      </a:pPr>
                      <a:r>
                        <a:rPr lang="en-US" sz="600"/>
                        <a:t>TESTED</a:t>
                      </a:r>
                      <a:endParaRPr sz="600"/>
                    </a:p>
                  </a:txBody>
                  <a:tcPr marT="63500" marB="63500" marR="63500" marL="63500">
                    <a:solidFill>
                      <a:srgbClr val="00FF00"/>
                    </a:solidFill>
                  </a:tcPr>
                </a:tc>
                <a:tc>
                  <a:txBody>
                    <a:bodyPr/>
                    <a:lstStyle/>
                    <a:p>
                      <a:pPr indent="0" lvl="0" marL="0" rtl="0" algn="ctr">
                        <a:spcBef>
                          <a:spcPts val="0"/>
                        </a:spcBef>
                        <a:spcAft>
                          <a:spcPts val="0"/>
                        </a:spcAft>
                        <a:buNone/>
                      </a:pPr>
                      <a:r>
                        <a:rPr lang="en-US" sz="600"/>
                        <a:t>Tyler</a:t>
                      </a:r>
                      <a:endParaRPr sz="600"/>
                    </a:p>
                  </a:txBody>
                  <a:tcPr marT="63500" marB="63500" marR="63500" marL="63500"/>
                </a:tc>
              </a:tr>
              <a:tr h="296550">
                <a:tc>
                  <a:txBody>
                    <a:bodyPr/>
                    <a:lstStyle/>
                    <a:p>
                      <a:pPr indent="0" lvl="0" marL="0" rtl="0" algn="ctr">
                        <a:spcBef>
                          <a:spcPts val="0"/>
                        </a:spcBef>
                        <a:spcAft>
                          <a:spcPts val="0"/>
                        </a:spcAft>
                        <a:buNone/>
                      </a:pPr>
                      <a:r>
                        <a:rPr lang="en-US" sz="600"/>
                        <a:t>SysConfig support</a:t>
                      </a:r>
                      <a:endParaRPr sz="600"/>
                    </a:p>
                  </a:txBody>
                  <a:tcPr marT="63500" marB="63500" marR="63500" marL="63500"/>
                </a:tc>
                <a:tc>
                  <a:txBody>
                    <a:bodyPr/>
                    <a:lstStyle/>
                    <a:p>
                      <a:pPr indent="0" lvl="0" marL="0" rtl="0" algn="ctr">
                        <a:spcBef>
                          <a:spcPts val="0"/>
                        </a:spcBef>
                        <a:spcAft>
                          <a:spcPts val="0"/>
                        </a:spcAft>
                        <a:buNone/>
                      </a:pPr>
                      <a:r>
                        <a:rPr lang="en-US" sz="600"/>
                        <a:t>The system correctly operates using the SysConfig IDE</a:t>
                      </a:r>
                      <a:endParaRPr sz="600"/>
                    </a:p>
                  </a:txBody>
                  <a:tcPr marT="63500" marB="63500" marR="63500" marL="63500"/>
                </a:tc>
                <a:tc>
                  <a:txBody>
                    <a:bodyPr/>
                    <a:lstStyle/>
                    <a:p>
                      <a:pPr indent="0" lvl="0" marL="0" rtl="0" algn="ctr">
                        <a:spcBef>
                          <a:spcPts val="0"/>
                        </a:spcBef>
                        <a:spcAft>
                          <a:spcPts val="0"/>
                        </a:spcAft>
                        <a:buNone/>
                      </a:pPr>
                      <a:r>
                        <a:t/>
                      </a:r>
                      <a:endParaRPr sz="6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US" sz="600">
                          <a:solidFill>
                            <a:schemeClr val="dk1"/>
                          </a:solidFill>
                        </a:rPr>
                        <a:t>Tyler</a:t>
                      </a:r>
                      <a:endParaRPr sz="600"/>
                    </a:p>
                  </a:txBody>
                  <a:tcPr marT="63500" marB="63500" marR="63500" marL="63500"/>
                </a:tc>
              </a:tr>
              <a:tr h="296550">
                <a:tc>
                  <a:txBody>
                    <a:bodyPr/>
                    <a:lstStyle/>
                    <a:p>
                      <a:pPr indent="0" lvl="0" marL="0" rtl="0" algn="ctr">
                        <a:spcBef>
                          <a:spcPts val="0"/>
                        </a:spcBef>
                        <a:spcAft>
                          <a:spcPts val="0"/>
                        </a:spcAft>
                        <a:buNone/>
                      </a:pPr>
                      <a:r>
                        <a:rPr lang="en-US" sz="600"/>
                        <a:t>16 Bit ADC resolution </a:t>
                      </a:r>
                      <a:endParaRPr sz="600"/>
                    </a:p>
                  </a:txBody>
                  <a:tcPr marT="63500" marB="63500" marR="63500" marL="63500"/>
                </a:tc>
                <a:tc>
                  <a:txBody>
                    <a:bodyPr/>
                    <a:lstStyle/>
                    <a:p>
                      <a:pPr indent="0" lvl="0" marL="0" rtl="0" algn="ctr">
                        <a:spcBef>
                          <a:spcPts val="0"/>
                        </a:spcBef>
                        <a:spcAft>
                          <a:spcPts val="0"/>
                        </a:spcAft>
                        <a:buNone/>
                      </a:pPr>
                      <a:r>
                        <a:rPr lang="en-US" sz="600"/>
                        <a:t>The system correctly operates using 16-bit ADC resolution</a:t>
                      </a:r>
                      <a:endParaRPr sz="600"/>
                    </a:p>
                  </a:txBody>
                  <a:tcPr marT="63500" marB="63500" marR="63500" marL="63500"/>
                </a:tc>
                <a:tc>
                  <a:txBody>
                    <a:bodyPr/>
                    <a:lstStyle/>
                    <a:p>
                      <a:pPr indent="0" lvl="0" marL="0" rtl="0" algn="ctr">
                        <a:spcBef>
                          <a:spcPts val="0"/>
                        </a:spcBef>
                        <a:spcAft>
                          <a:spcPts val="0"/>
                        </a:spcAft>
                        <a:buNone/>
                      </a:pPr>
                      <a:r>
                        <a:t/>
                      </a:r>
                      <a:endParaRPr sz="600"/>
                    </a:p>
                  </a:txBody>
                  <a:tcPr marT="63500" marB="63500" marR="63500" marL="63500"/>
                </a:tc>
                <a:tc>
                  <a:txBody>
                    <a:bodyPr/>
                    <a:lstStyle/>
                    <a:p>
                      <a:pPr indent="0" lvl="0" marL="0" rtl="0" algn="ctr">
                        <a:spcBef>
                          <a:spcPts val="0"/>
                        </a:spcBef>
                        <a:spcAft>
                          <a:spcPts val="0"/>
                        </a:spcAft>
                        <a:buNone/>
                      </a:pPr>
                      <a:r>
                        <a:rPr lang="en-US" sz="600"/>
                        <a:t>Cristian</a:t>
                      </a:r>
                      <a:endParaRPr sz="600"/>
                    </a:p>
                  </a:txBody>
                  <a:tcPr marT="63500" marB="63500" marR="63500" marL="63500"/>
                </a:tc>
              </a:tr>
              <a:tr h="406300">
                <a:tc>
                  <a:txBody>
                    <a:bodyPr/>
                    <a:lstStyle/>
                    <a:p>
                      <a:pPr indent="0" lvl="0" marL="0" rtl="0" algn="ctr">
                        <a:spcBef>
                          <a:spcPts val="0"/>
                        </a:spcBef>
                        <a:spcAft>
                          <a:spcPts val="0"/>
                        </a:spcAft>
                        <a:buNone/>
                      </a:pPr>
                      <a:r>
                        <a:rPr lang="en-US" sz="600"/>
                        <a:t>12 Bit &amp; 16 Bit ADC resolution Support</a:t>
                      </a:r>
                      <a:endParaRPr sz="600"/>
                    </a:p>
                  </a:txBody>
                  <a:tcPr marT="63500" marB="63500" marR="63500" marL="63500"/>
                </a:tc>
                <a:tc>
                  <a:txBody>
                    <a:bodyPr/>
                    <a:lstStyle/>
                    <a:p>
                      <a:pPr indent="0" lvl="0" marL="0" rtl="0" algn="ctr">
                        <a:spcBef>
                          <a:spcPts val="0"/>
                        </a:spcBef>
                        <a:spcAft>
                          <a:spcPts val="0"/>
                        </a:spcAft>
                        <a:buNone/>
                      </a:pPr>
                      <a:r>
                        <a:rPr lang="en-US" sz="600"/>
                        <a:t>The system correctly operates using either 12-bit or 16-bit ADC resolutions</a:t>
                      </a:r>
                      <a:endParaRPr sz="600"/>
                    </a:p>
                  </a:txBody>
                  <a:tcPr marT="63500" marB="63500" marR="63500" marL="63500"/>
                </a:tc>
                <a:tc>
                  <a:txBody>
                    <a:bodyPr/>
                    <a:lstStyle/>
                    <a:p>
                      <a:pPr indent="0" lvl="0" marL="0" rtl="0" algn="ctr">
                        <a:spcBef>
                          <a:spcPts val="0"/>
                        </a:spcBef>
                        <a:spcAft>
                          <a:spcPts val="0"/>
                        </a:spcAft>
                        <a:buNone/>
                      </a:pPr>
                      <a:r>
                        <a:t/>
                      </a:r>
                      <a:endParaRPr sz="600"/>
                    </a:p>
                  </a:txBody>
                  <a:tcPr marT="63500" marB="63500" marR="63500" marL="63500"/>
                </a:tc>
                <a:tc>
                  <a:txBody>
                    <a:bodyPr/>
                    <a:lstStyle/>
                    <a:p>
                      <a:pPr indent="0" lvl="0" marL="0" rtl="0" algn="ctr">
                        <a:spcBef>
                          <a:spcPts val="0"/>
                        </a:spcBef>
                        <a:spcAft>
                          <a:spcPts val="0"/>
                        </a:spcAft>
                        <a:buNone/>
                      </a:pPr>
                      <a:r>
                        <a:rPr lang="en-US" sz="600"/>
                        <a:t>Cristian</a:t>
                      </a:r>
                      <a:endParaRPr sz="600"/>
                    </a:p>
                  </a:txBody>
                  <a:tcPr marT="63500" marB="63500" marR="63500" marL="63500"/>
                </a:tc>
              </a:tr>
              <a:tr h="296550">
                <a:tc>
                  <a:txBody>
                    <a:bodyPr/>
                    <a:lstStyle/>
                    <a:p>
                      <a:pPr indent="0" lvl="0" marL="0" rtl="0" algn="ctr">
                        <a:spcBef>
                          <a:spcPts val="0"/>
                        </a:spcBef>
                        <a:spcAft>
                          <a:spcPts val="0"/>
                        </a:spcAft>
                        <a:buNone/>
                      </a:pPr>
                      <a:r>
                        <a:rPr lang="en-US" sz="600"/>
                        <a:t>64-bit Floating point operation</a:t>
                      </a:r>
                      <a:endParaRPr sz="600"/>
                    </a:p>
                  </a:txBody>
                  <a:tcPr marT="63500" marB="63500" marR="63500" marL="63500"/>
                </a:tc>
                <a:tc>
                  <a:txBody>
                    <a:bodyPr/>
                    <a:lstStyle/>
                    <a:p>
                      <a:pPr indent="0" lvl="0" marL="0" rtl="0" algn="ctr">
                        <a:spcBef>
                          <a:spcPts val="0"/>
                        </a:spcBef>
                        <a:spcAft>
                          <a:spcPts val="0"/>
                        </a:spcAft>
                        <a:buNone/>
                      </a:pPr>
                      <a:r>
                        <a:rPr lang="en-US" sz="600"/>
                        <a:t>The system Correctly Operates using 64-bit Floating Point </a:t>
                      </a:r>
                      <a:endParaRPr sz="600"/>
                    </a:p>
                  </a:txBody>
                  <a:tcPr marT="63500" marB="63500" marR="63500" marL="63500"/>
                </a:tc>
                <a:tc>
                  <a:txBody>
                    <a:bodyPr/>
                    <a:lstStyle/>
                    <a:p>
                      <a:pPr indent="0" lvl="0" marL="0" rtl="0" algn="ctr">
                        <a:spcBef>
                          <a:spcPts val="0"/>
                        </a:spcBef>
                        <a:spcAft>
                          <a:spcPts val="0"/>
                        </a:spcAft>
                        <a:buNone/>
                      </a:pPr>
                      <a:r>
                        <a:t/>
                      </a:r>
                      <a:endParaRPr sz="600"/>
                    </a:p>
                  </a:txBody>
                  <a:tcPr marT="63500" marB="63500" marR="63500" marL="63500"/>
                </a:tc>
                <a:tc>
                  <a:txBody>
                    <a:bodyPr/>
                    <a:lstStyle/>
                    <a:p>
                      <a:pPr indent="0" lvl="0" marL="0" rtl="0" algn="ctr">
                        <a:spcBef>
                          <a:spcPts val="0"/>
                        </a:spcBef>
                        <a:spcAft>
                          <a:spcPts val="0"/>
                        </a:spcAft>
                        <a:buNone/>
                      </a:pPr>
                      <a:r>
                        <a:rPr lang="en-US" sz="600"/>
                        <a:t>Tyler</a:t>
                      </a:r>
                      <a:endParaRPr sz="600"/>
                    </a:p>
                  </a:txBody>
                  <a:tcPr marT="63500" marB="63500" marR="63500" marL="63500"/>
                </a:tc>
              </a:tr>
              <a:tr h="406300">
                <a:tc>
                  <a:txBody>
                    <a:bodyPr/>
                    <a:lstStyle/>
                    <a:p>
                      <a:pPr indent="0" lvl="0" marL="0" rtl="0" algn="ctr">
                        <a:spcBef>
                          <a:spcPts val="0"/>
                        </a:spcBef>
                        <a:spcAft>
                          <a:spcPts val="0"/>
                        </a:spcAft>
                        <a:buNone/>
                      </a:pPr>
                      <a:r>
                        <a:rPr lang="en-US" sz="600"/>
                        <a:t>32-bit &amp; 64-bit Floating point operation</a:t>
                      </a:r>
                      <a:endParaRPr sz="600"/>
                    </a:p>
                  </a:txBody>
                  <a:tcPr marT="63500" marB="63500" marR="63500" marL="63500"/>
                </a:tc>
                <a:tc>
                  <a:txBody>
                    <a:bodyPr/>
                    <a:lstStyle/>
                    <a:p>
                      <a:pPr indent="0" lvl="0" marL="0" rtl="0" algn="ctr">
                        <a:spcBef>
                          <a:spcPts val="0"/>
                        </a:spcBef>
                        <a:spcAft>
                          <a:spcPts val="0"/>
                        </a:spcAft>
                        <a:buNone/>
                      </a:pPr>
                      <a:r>
                        <a:rPr lang="en-US" sz="600"/>
                        <a:t>The system Correctly Operates using either 32-bit or 64-bit Floating Point </a:t>
                      </a:r>
                      <a:endParaRPr sz="600"/>
                    </a:p>
                  </a:txBody>
                  <a:tcPr marT="63500" marB="63500" marR="63500" marL="63500"/>
                </a:tc>
                <a:tc>
                  <a:txBody>
                    <a:bodyPr/>
                    <a:lstStyle/>
                    <a:p>
                      <a:pPr indent="0" lvl="0" marL="0" rtl="0" algn="ctr">
                        <a:spcBef>
                          <a:spcPts val="0"/>
                        </a:spcBef>
                        <a:spcAft>
                          <a:spcPts val="0"/>
                        </a:spcAft>
                        <a:buNone/>
                      </a:pPr>
                      <a:r>
                        <a:t/>
                      </a:r>
                      <a:endParaRPr sz="600"/>
                    </a:p>
                  </a:txBody>
                  <a:tcPr marT="63500" marB="63500" marR="63500" marL="63500"/>
                </a:tc>
                <a:tc>
                  <a:txBody>
                    <a:bodyPr/>
                    <a:lstStyle/>
                    <a:p>
                      <a:pPr indent="0" lvl="0" marL="0" rtl="0" algn="ctr">
                        <a:spcBef>
                          <a:spcPts val="0"/>
                        </a:spcBef>
                        <a:spcAft>
                          <a:spcPts val="0"/>
                        </a:spcAft>
                        <a:buNone/>
                      </a:pPr>
                      <a:r>
                        <a:rPr lang="en-US" sz="600"/>
                        <a:t>Tyler</a:t>
                      </a:r>
                      <a:endParaRPr sz="600"/>
                    </a:p>
                  </a:txBody>
                  <a:tcPr marT="63500" marB="63500" marR="63500" marL="63500"/>
                </a:tc>
              </a:tr>
              <a:tr h="406300">
                <a:tc>
                  <a:txBody>
                    <a:bodyPr/>
                    <a:lstStyle/>
                    <a:p>
                      <a:pPr indent="0" lvl="0" marL="0" rtl="0" algn="ctr">
                        <a:spcBef>
                          <a:spcPts val="0"/>
                        </a:spcBef>
                        <a:spcAft>
                          <a:spcPts val="0"/>
                        </a:spcAft>
                        <a:buNone/>
                      </a:pPr>
                      <a:r>
                        <a:rPr lang="en-US" sz="600"/>
                        <a:t>Test 12 vs 16 Bit performance</a:t>
                      </a:r>
                      <a:endParaRPr sz="600"/>
                    </a:p>
                  </a:txBody>
                  <a:tcPr marT="63500" marB="63500" marR="63500" marL="63500"/>
                </a:tc>
                <a:tc>
                  <a:txBody>
                    <a:bodyPr/>
                    <a:lstStyle/>
                    <a:p>
                      <a:pPr indent="0" lvl="0" marL="0" rtl="0" algn="ctr">
                        <a:spcBef>
                          <a:spcPts val="0"/>
                        </a:spcBef>
                        <a:spcAft>
                          <a:spcPts val="0"/>
                        </a:spcAft>
                        <a:buNone/>
                      </a:pPr>
                      <a:r>
                        <a:rPr lang="en-US" sz="600"/>
                        <a:t>Test the accuracy of both 12-bit and 16-bit ADC resolutions when compared to a motor with a sensor </a:t>
                      </a:r>
                      <a:endParaRPr sz="600"/>
                    </a:p>
                  </a:txBody>
                  <a:tcPr marT="63500" marB="63500" marR="63500" marL="63500"/>
                </a:tc>
                <a:tc>
                  <a:txBody>
                    <a:bodyPr/>
                    <a:lstStyle/>
                    <a:p>
                      <a:pPr indent="0" lvl="0" marL="0" rtl="0" algn="ctr">
                        <a:spcBef>
                          <a:spcPts val="0"/>
                        </a:spcBef>
                        <a:spcAft>
                          <a:spcPts val="0"/>
                        </a:spcAft>
                        <a:buNone/>
                      </a:pPr>
                      <a:r>
                        <a:t/>
                      </a:r>
                      <a:endParaRPr sz="600"/>
                    </a:p>
                  </a:txBody>
                  <a:tcPr marT="63500" marB="63500" marR="63500" marL="63500"/>
                </a:tc>
                <a:tc>
                  <a:txBody>
                    <a:bodyPr/>
                    <a:lstStyle/>
                    <a:p>
                      <a:pPr indent="0" lvl="0" marL="0" rtl="0" algn="ctr">
                        <a:spcBef>
                          <a:spcPts val="0"/>
                        </a:spcBef>
                        <a:spcAft>
                          <a:spcPts val="0"/>
                        </a:spcAft>
                        <a:buNone/>
                      </a:pPr>
                      <a:r>
                        <a:rPr lang="en-US" sz="600"/>
                        <a:t>All</a:t>
                      </a:r>
                      <a:endParaRPr sz="600"/>
                    </a:p>
                  </a:txBody>
                  <a:tcPr marT="63500" marB="63500" marR="63500" marL="63500"/>
                </a:tc>
              </a:tr>
              <a:tr h="430825">
                <a:tc>
                  <a:txBody>
                    <a:bodyPr/>
                    <a:lstStyle/>
                    <a:p>
                      <a:pPr indent="0" lvl="0" marL="0" rtl="0" algn="ctr">
                        <a:spcBef>
                          <a:spcPts val="0"/>
                        </a:spcBef>
                        <a:spcAft>
                          <a:spcPts val="0"/>
                        </a:spcAft>
                        <a:buNone/>
                      </a:pPr>
                      <a:r>
                        <a:rPr lang="en-US" sz="600"/>
                        <a:t>Test 32-bit &amp; 64-bit Floating point operation</a:t>
                      </a:r>
                      <a:endParaRPr sz="600"/>
                    </a:p>
                  </a:txBody>
                  <a:tcPr marT="63500" marB="63500" marR="63500" marL="63500"/>
                </a:tc>
                <a:tc>
                  <a:txBody>
                    <a:bodyPr/>
                    <a:lstStyle/>
                    <a:p>
                      <a:pPr indent="0" lvl="0" marL="0" rtl="0" algn="ctr">
                        <a:spcBef>
                          <a:spcPts val="0"/>
                        </a:spcBef>
                        <a:spcAft>
                          <a:spcPts val="0"/>
                        </a:spcAft>
                        <a:buNone/>
                      </a:pPr>
                      <a:r>
                        <a:rPr lang="en-US" sz="600"/>
                        <a:t>Test the accuracy of both 32-bit and 64-bit ADC Floating point operations when compared to a motor with a sensor </a:t>
                      </a:r>
                      <a:endParaRPr sz="600"/>
                    </a:p>
                  </a:txBody>
                  <a:tcPr marT="63500" marB="63500" marR="63500" marL="63500"/>
                </a:tc>
                <a:tc>
                  <a:txBody>
                    <a:bodyPr/>
                    <a:lstStyle/>
                    <a:p>
                      <a:pPr indent="0" lvl="0" marL="0" rtl="0" algn="ctr">
                        <a:spcBef>
                          <a:spcPts val="0"/>
                        </a:spcBef>
                        <a:spcAft>
                          <a:spcPts val="0"/>
                        </a:spcAft>
                        <a:buNone/>
                      </a:pPr>
                      <a:r>
                        <a:t/>
                      </a:r>
                      <a:endParaRPr sz="600"/>
                    </a:p>
                  </a:txBody>
                  <a:tcPr marT="63500" marB="63500" marR="63500" marL="63500"/>
                </a:tc>
                <a:tc>
                  <a:txBody>
                    <a:bodyPr/>
                    <a:lstStyle/>
                    <a:p>
                      <a:pPr indent="0" lvl="0" marL="0" rtl="0" algn="ctr">
                        <a:spcBef>
                          <a:spcPts val="0"/>
                        </a:spcBef>
                        <a:spcAft>
                          <a:spcPts val="0"/>
                        </a:spcAft>
                        <a:buNone/>
                      </a:pPr>
                      <a:r>
                        <a:rPr lang="en-US" sz="600"/>
                        <a:t>All</a:t>
                      </a:r>
                      <a:endParaRPr sz="600"/>
                    </a:p>
                  </a:txBody>
                  <a:tcPr marT="63500" marB="63500" marR="63500" marL="63500"/>
                </a:tc>
              </a:tr>
              <a:tr h="455275">
                <a:tc>
                  <a:txBody>
                    <a:bodyPr/>
                    <a:lstStyle/>
                    <a:p>
                      <a:pPr indent="0" lvl="0" marL="0" rtl="0" algn="ctr">
                        <a:spcBef>
                          <a:spcPts val="0"/>
                        </a:spcBef>
                        <a:spcAft>
                          <a:spcPts val="0"/>
                        </a:spcAft>
                        <a:buNone/>
                      </a:pPr>
                      <a:r>
                        <a:rPr lang="en-US" sz="600"/>
                        <a:t>Test the effectiveness of oversampling</a:t>
                      </a:r>
                      <a:endParaRPr sz="600"/>
                    </a:p>
                  </a:txBody>
                  <a:tcPr marT="63500" marB="63500" marR="63500" marL="63500"/>
                </a:tc>
                <a:tc>
                  <a:txBody>
                    <a:bodyPr/>
                    <a:lstStyle/>
                    <a:p>
                      <a:pPr indent="0" lvl="0" marL="0" rtl="0" algn="ctr">
                        <a:spcBef>
                          <a:spcPts val="0"/>
                        </a:spcBef>
                        <a:spcAft>
                          <a:spcPts val="0"/>
                        </a:spcAft>
                        <a:buNone/>
                      </a:pPr>
                      <a:r>
                        <a:rPr lang="en-US" sz="600"/>
                        <a:t>Test the effectiveness of oversampling by comparison to the old system using a sensor(older board did not support oversampling)</a:t>
                      </a:r>
                      <a:endParaRPr sz="600"/>
                    </a:p>
                  </a:txBody>
                  <a:tcPr marT="63500" marB="63500" marR="63500" marL="63500"/>
                </a:tc>
                <a:tc>
                  <a:txBody>
                    <a:bodyPr/>
                    <a:lstStyle/>
                    <a:p>
                      <a:pPr indent="0" lvl="0" marL="0" rtl="0" algn="ctr">
                        <a:spcBef>
                          <a:spcPts val="0"/>
                        </a:spcBef>
                        <a:spcAft>
                          <a:spcPts val="0"/>
                        </a:spcAft>
                        <a:buNone/>
                      </a:pPr>
                      <a:r>
                        <a:t/>
                      </a:r>
                      <a:endParaRPr sz="600"/>
                    </a:p>
                  </a:txBody>
                  <a:tcPr marT="63500" marB="63500" marR="63500" marL="63500"/>
                </a:tc>
                <a:tc>
                  <a:txBody>
                    <a:bodyPr/>
                    <a:lstStyle/>
                    <a:p>
                      <a:pPr indent="0" lvl="0" marL="0" rtl="0" algn="ctr">
                        <a:spcBef>
                          <a:spcPts val="0"/>
                        </a:spcBef>
                        <a:spcAft>
                          <a:spcPts val="0"/>
                        </a:spcAft>
                        <a:buNone/>
                      </a:pPr>
                      <a:r>
                        <a:rPr lang="en-US" sz="600"/>
                        <a:t>All</a:t>
                      </a:r>
                      <a:endParaRPr sz="600"/>
                    </a:p>
                  </a:txBody>
                  <a:tcPr marT="63500" marB="63500" marR="63500" marL="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2feb666026f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Problem Statement    </a:t>
            </a:r>
            <a:endParaRPr/>
          </a:p>
        </p:txBody>
      </p:sp>
      <p:sp>
        <p:nvSpPr>
          <p:cNvPr id="66" name="Google Shape;66;g2feb666026f_0_0"/>
          <p:cNvSpPr txBox="1"/>
          <p:nvPr>
            <p:ph idx="1" type="body"/>
          </p:nvPr>
        </p:nvSpPr>
        <p:spPr>
          <a:xfrm>
            <a:off x="344675" y="2156275"/>
            <a:ext cx="4114800" cy="4334700"/>
          </a:xfrm>
          <a:prstGeom prst="rect">
            <a:avLst/>
          </a:prstGeom>
          <a:noFill/>
          <a:ln>
            <a:noFill/>
          </a:ln>
        </p:spPr>
        <p:txBody>
          <a:bodyPr anchorCtr="0" anchor="t" bIns="45700" lIns="91425" spcFirstLastPara="1" rIns="91425" wrap="square" tIns="45700">
            <a:normAutofit fontScale="85000" lnSpcReduction="20000"/>
          </a:bodyPr>
          <a:lstStyle/>
          <a:p>
            <a:pPr indent="-358140" lvl="0" marL="457200" rtl="0" algn="l">
              <a:lnSpc>
                <a:spcPct val="100000"/>
              </a:lnSpc>
              <a:spcBef>
                <a:spcPts val="0"/>
              </a:spcBef>
              <a:spcAft>
                <a:spcPts val="0"/>
              </a:spcAft>
              <a:buSzPct val="100000"/>
              <a:buChar char="-"/>
            </a:pPr>
            <a:r>
              <a:rPr lang="en-US" sz="2400"/>
              <a:t>Conventional motor systems usually depend on sensored motor control to supply feedback, but these sensors can malfunction, particularly in unfavorable environments. There is an increasing need to simplify systems, improve dependability, and decrease cost expenses. On the other hand, with sensorless motor control, the drawback is that there is a lack of feedback at low speeds during startup. </a:t>
            </a:r>
            <a:endParaRPr sz="2400"/>
          </a:p>
          <a:p>
            <a:pPr indent="0" lvl="0" marL="0" rtl="0" algn="l">
              <a:lnSpc>
                <a:spcPct val="100000"/>
              </a:lnSpc>
              <a:spcBef>
                <a:spcPts val="0"/>
              </a:spcBef>
              <a:spcAft>
                <a:spcPts val="0"/>
              </a:spcAft>
              <a:buSzPct val="88235"/>
              <a:buNone/>
            </a:pPr>
            <a:r>
              <a:t/>
            </a:r>
            <a:endParaRPr sz="2400"/>
          </a:p>
          <a:p>
            <a:pPr indent="0" lvl="0" marL="0" rtl="0" algn="l">
              <a:lnSpc>
                <a:spcPct val="100000"/>
              </a:lnSpc>
              <a:spcBef>
                <a:spcPts val="0"/>
              </a:spcBef>
              <a:spcAft>
                <a:spcPts val="0"/>
              </a:spcAft>
              <a:buSzPct val="88235"/>
              <a:buNone/>
            </a:pPr>
            <a:r>
              <a:t/>
            </a:r>
            <a:endParaRPr sz="2400"/>
          </a:p>
          <a:p>
            <a:pPr indent="0" lvl="0" marL="0" rtl="0" algn="l">
              <a:lnSpc>
                <a:spcPct val="100000"/>
              </a:lnSpc>
              <a:spcBef>
                <a:spcPts val="0"/>
              </a:spcBef>
              <a:spcAft>
                <a:spcPts val="0"/>
              </a:spcAft>
              <a:buSzPct val="88235"/>
              <a:buNone/>
            </a:pPr>
            <a:r>
              <a:rPr lang="en-US" sz="2400"/>
              <a:t>Solution?</a:t>
            </a:r>
            <a:endParaRPr sz="2400"/>
          </a:p>
        </p:txBody>
      </p:sp>
      <p:pic>
        <p:nvPicPr>
          <p:cNvPr id="67" name="Google Shape;67;g2feb666026f_0_0"/>
          <p:cNvPicPr preferRelativeResize="0"/>
          <p:nvPr/>
        </p:nvPicPr>
        <p:blipFill rotWithShape="1">
          <a:blip r:embed="rId3">
            <a:alphaModFix/>
          </a:blip>
          <a:srcRect b="0" l="0" r="0" t="0"/>
          <a:stretch/>
        </p:blipFill>
        <p:spPr>
          <a:xfrm>
            <a:off x="4803625" y="2459625"/>
            <a:ext cx="3981600" cy="317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feb666026f_0_5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Description</a:t>
            </a:r>
            <a:endParaRPr/>
          </a:p>
        </p:txBody>
      </p:sp>
      <p:sp>
        <p:nvSpPr>
          <p:cNvPr id="73" name="Google Shape;73;g2feb666026f_0_51"/>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Solution proposal: Develop software for sensorless motor control on one of TI’s newest c2000 devices with enhanced features, and conduct an array of tests on the software, as well as software given by TI, to determine what set of sensorless control parameters are most effective.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feb666026f_0_202"/>
          <p:cNvSpPr txBox="1"/>
          <p:nvPr>
            <p:ph type="title"/>
          </p:nvPr>
        </p:nvSpPr>
        <p:spPr>
          <a:xfrm>
            <a:off x="530275" y="678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Diagram of subsystems and interface</a:t>
            </a:r>
            <a:endParaRPr>
              <a:highlight>
                <a:srgbClr val="FFFF00"/>
              </a:highlight>
            </a:endParaRPr>
          </a:p>
        </p:txBody>
      </p:sp>
      <p:pic>
        <p:nvPicPr>
          <p:cNvPr id="79" name="Google Shape;79;g2feb666026f_0_202"/>
          <p:cNvPicPr preferRelativeResize="0"/>
          <p:nvPr/>
        </p:nvPicPr>
        <p:blipFill rotWithShape="1">
          <a:blip r:embed="rId3">
            <a:alphaModFix/>
          </a:blip>
          <a:srcRect b="0" l="0" r="0" t="0"/>
          <a:stretch/>
        </p:blipFill>
        <p:spPr>
          <a:xfrm>
            <a:off x="1245675" y="1427202"/>
            <a:ext cx="6652643" cy="50713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a462690cb8_1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86" name="Google Shape;86;g2a462690cb8_1_0"/>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87" name="Google Shape;87;g2a462690cb8_1_0"/>
          <p:cNvPicPr preferRelativeResize="0"/>
          <p:nvPr/>
        </p:nvPicPr>
        <p:blipFill>
          <a:blip r:embed="rId3">
            <a:alphaModFix/>
          </a:blip>
          <a:stretch>
            <a:fillRect/>
          </a:stretch>
        </p:blipFill>
        <p:spPr>
          <a:xfrm>
            <a:off x="500850" y="1265451"/>
            <a:ext cx="8142300" cy="515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nvSpPr>
        <p:spPr>
          <a:xfrm>
            <a:off x="2209800" y="9435"/>
            <a:ext cx="6629400"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-Solution Porting-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Tyler Hawkins</a:t>
            </a:r>
            <a:endParaRPr b="0" i="0" sz="1400" u="none" cap="none" strike="noStrike">
              <a:solidFill>
                <a:srgbClr val="000000"/>
              </a:solidFill>
              <a:latin typeface="Arial"/>
              <a:ea typeface="Arial"/>
              <a:cs typeface="Arial"/>
              <a:sym typeface="Arial"/>
            </a:endParaRPr>
          </a:p>
        </p:txBody>
      </p:sp>
      <p:graphicFrame>
        <p:nvGraphicFramePr>
          <p:cNvPr id="93" name="Google Shape;93;p5"/>
          <p:cNvGraphicFramePr/>
          <p:nvPr/>
        </p:nvGraphicFramePr>
        <p:xfrm>
          <a:off x="685800" y="1219200"/>
          <a:ext cx="3000000" cy="3000000"/>
        </p:xfrm>
        <a:graphic>
          <a:graphicData uri="http://schemas.openxmlformats.org/drawingml/2006/table">
            <a:tbl>
              <a:tblPr>
                <a:noFill/>
                <a:tableStyleId>{CA2DD68E-EF79-4A8D-8283-3EB6A5E5707F}</a:tableStyleId>
              </a:tblPr>
              <a:tblGrid>
                <a:gridCol w="3886200"/>
                <a:gridCol w="3886200"/>
              </a:tblGrid>
              <a:tr h="640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Accomplishments </a:t>
                      </a:r>
                      <a:endParaRPr sz="14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Ongoing progress/problems and plans </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Able to run solution on older F28002x board</a:t>
                      </a:r>
                      <a:endParaRPr sz="1800" u="none" cap="none" strike="noStrike"/>
                    </a:p>
                    <a:p>
                      <a:pPr indent="-342900" lvl="0" marL="457200" marR="0" rtl="0" algn="l">
                        <a:lnSpc>
                          <a:spcPct val="100000"/>
                        </a:lnSpc>
                        <a:spcBef>
                          <a:spcPts val="0"/>
                        </a:spcBef>
                        <a:spcAft>
                          <a:spcPts val="0"/>
                        </a:spcAft>
                        <a:buClr>
                          <a:srgbClr val="000000"/>
                        </a:buClr>
                        <a:buSzPts val="1800"/>
                        <a:buFont typeface="Arial"/>
                        <a:buChar char="●"/>
                      </a:pPr>
                      <a:r>
                        <a:rPr lang="en-US" sz="1800"/>
                        <a:t>Souldered</a:t>
                      </a:r>
                      <a:r>
                        <a:rPr lang="en-US" sz="1800" u="none" cap="none" strike="noStrike"/>
                        <a:t> capacitors for sensorless testing on old board</a:t>
                      </a:r>
                      <a:endParaRPr sz="1800" u="none" cap="none" strike="noStrike"/>
                    </a:p>
                    <a:p>
                      <a:pPr indent="-342900" lvl="0" marL="457200" marR="0" rtl="0" algn="l">
                        <a:lnSpc>
                          <a:spcPct val="100000"/>
                        </a:lnSpc>
                        <a:spcBef>
                          <a:spcPts val="0"/>
                        </a:spcBef>
                        <a:spcAft>
                          <a:spcPts val="0"/>
                        </a:spcAft>
                        <a:buClr>
                          <a:srgbClr val="000000"/>
                        </a:buClr>
                        <a:buSzPts val="1800"/>
                        <a:buFont typeface="Arial"/>
                        <a:buChar char="●"/>
                      </a:pPr>
                      <a:r>
                        <a:rPr lang="en-US" sz="1800"/>
                        <a:t>Updated </a:t>
                      </a:r>
                      <a:r>
                        <a:rPr lang="en-US" sz="1800" u="none" cap="none" strike="noStrike"/>
                        <a:t>projectspec file</a:t>
                      </a:r>
                      <a:endParaRPr sz="1800" u="none" cap="none" strike="noStrike"/>
                    </a:p>
                    <a:p>
                      <a:pPr indent="-342900" lvl="0" marL="457200" marR="0" rtl="0" algn="l">
                        <a:lnSpc>
                          <a:spcPct val="100000"/>
                        </a:lnSpc>
                        <a:spcBef>
                          <a:spcPts val="0"/>
                        </a:spcBef>
                        <a:spcAft>
                          <a:spcPts val="0"/>
                        </a:spcAft>
                        <a:buSzPts val="1800"/>
                        <a:buChar char="●"/>
                      </a:pPr>
                      <a:r>
                        <a:rPr lang="en-US" sz="1800"/>
                        <a:t>Updated cmd linker files</a:t>
                      </a:r>
                      <a:endParaRPr sz="1800"/>
                    </a:p>
                    <a:p>
                      <a:pPr indent="-342900" lvl="0" marL="457200" marR="0" rtl="0" algn="l">
                        <a:lnSpc>
                          <a:spcPct val="100000"/>
                        </a:lnSpc>
                        <a:spcBef>
                          <a:spcPts val="0"/>
                        </a:spcBef>
                        <a:spcAft>
                          <a:spcPts val="0"/>
                        </a:spcAft>
                        <a:buSzPts val="1800"/>
                        <a:buChar char="●"/>
                      </a:pPr>
                      <a:r>
                        <a:rPr lang="en-US" sz="1800"/>
                        <a:t>Updated hall.c file</a:t>
                      </a:r>
                      <a:endParaRPr sz="1800"/>
                    </a:p>
                    <a:p>
                      <a:pPr indent="-342900" lvl="0" marL="457200" marR="0" rtl="0" algn="l">
                        <a:lnSpc>
                          <a:spcPct val="100000"/>
                        </a:lnSpc>
                        <a:spcBef>
                          <a:spcPts val="0"/>
                        </a:spcBef>
                        <a:spcAft>
                          <a:spcPts val="0"/>
                        </a:spcAft>
                        <a:buSzPts val="1800"/>
                        <a:buChar char="●"/>
                      </a:pPr>
                      <a:r>
                        <a:rPr lang="en-US" sz="1800"/>
                        <a:t>Updated hall.h file</a:t>
                      </a:r>
                      <a:endParaRPr sz="1800"/>
                    </a:p>
                    <a:p>
                      <a:pPr indent="-342900" lvl="0" marL="457200" marR="0" rtl="0" algn="l">
                        <a:lnSpc>
                          <a:spcPct val="100000"/>
                        </a:lnSpc>
                        <a:spcBef>
                          <a:spcPts val="0"/>
                        </a:spcBef>
                        <a:spcAft>
                          <a:spcPts val="0"/>
                        </a:spcAft>
                        <a:buSzPts val="1800"/>
                        <a:buChar char="●"/>
                      </a:pPr>
                      <a:r>
                        <a:rPr lang="en-US" sz="1800"/>
                        <a:t>Full </a:t>
                      </a:r>
                      <a:r>
                        <a:rPr lang="en-US" sz="1800"/>
                        <a:t>system</a:t>
                      </a:r>
                      <a:r>
                        <a:rPr lang="en-US" sz="1800"/>
                        <a:t> build </a:t>
                      </a:r>
                      <a:r>
                        <a:rPr lang="en-US" sz="1800"/>
                        <a:t>successful</a:t>
                      </a:r>
                      <a:r>
                        <a:rPr lang="en-US" sz="1800"/>
                        <a:t> </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p>
                    <a:p>
                      <a:pPr indent="-342900" lvl="0" marL="457200" marR="0" rtl="0" algn="l">
                        <a:lnSpc>
                          <a:spcPct val="100000"/>
                        </a:lnSpc>
                        <a:spcBef>
                          <a:spcPts val="0"/>
                        </a:spcBef>
                        <a:spcAft>
                          <a:spcPts val="0"/>
                        </a:spcAft>
                        <a:buClr>
                          <a:srgbClr val="000000"/>
                        </a:buClr>
                        <a:buSzPts val="1800"/>
                        <a:buFont typeface="Arial"/>
                        <a:buChar char="●"/>
                      </a:pPr>
                      <a:r>
                        <a:rPr lang="en-US" sz="1800"/>
                        <a:t>Error fixes and </a:t>
                      </a:r>
                      <a:r>
                        <a:rPr lang="en-US" sz="1800"/>
                        <a:t>debugging</a:t>
                      </a:r>
                      <a:endParaRPr sz="1800"/>
                    </a:p>
                    <a:p>
                      <a:pPr indent="-342900" lvl="0" marL="457200" marR="0" rtl="0" algn="l">
                        <a:lnSpc>
                          <a:spcPct val="100000"/>
                        </a:lnSpc>
                        <a:spcBef>
                          <a:spcPts val="0"/>
                        </a:spcBef>
                        <a:spcAft>
                          <a:spcPts val="0"/>
                        </a:spcAft>
                        <a:buSzPts val="1800"/>
                        <a:buChar char="●"/>
                      </a:pPr>
                      <a:r>
                        <a:rPr lang="en-US" sz="1800"/>
                        <a:t>Testing solution on f28p65x board</a:t>
                      </a:r>
                      <a:endParaRPr sz="1800"/>
                    </a:p>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Adding DRV8300 driver board support</a:t>
                      </a:r>
                      <a:endParaRPr sz="1800" u="none" cap="none" strike="noStrike"/>
                    </a:p>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Add sysconfig support </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94" name="Google Shape;94;p5"/>
          <p:cNvPicPr preferRelativeResize="0"/>
          <p:nvPr/>
        </p:nvPicPr>
        <p:blipFill rotWithShape="1">
          <a:blip r:embed="rId3">
            <a:alphaModFix/>
          </a:blip>
          <a:srcRect b="0" l="0" r="0" t="0"/>
          <a:stretch/>
        </p:blipFill>
        <p:spPr>
          <a:xfrm>
            <a:off x="2612648" y="4694200"/>
            <a:ext cx="1959352" cy="2046426"/>
          </a:xfrm>
          <a:prstGeom prst="rect">
            <a:avLst/>
          </a:prstGeom>
          <a:noFill/>
          <a:ln>
            <a:noFill/>
          </a:ln>
        </p:spPr>
      </p:pic>
      <p:pic>
        <p:nvPicPr>
          <p:cNvPr id="95" name="Google Shape;95;p5"/>
          <p:cNvPicPr preferRelativeResize="0"/>
          <p:nvPr/>
        </p:nvPicPr>
        <p:blipFill rotWithShape="1">
          <a:blip r:embed="rId4">
            <a:alphaModFix/>
          </a:blip>
          <a:srcRect b="0" l="0" r="0" t="0"/>
          <a:stretch/>
        </p:blipFill>
        <p:spPr>
          <a:xfrm>
            <a:off x="4571999" y="4694200"/>
            <a:ext cx="1570801" cy="204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feb666026f_0_261"/>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-ADC Driver-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Cristian Ornelas </a:t>
            </a:r>
            <a:endParaRPr b="0" i="0" sz="1400" u="none" cap="none" strike="noStrike">
              <a:solidFill>
                <a:srgbClr val="000000"/>
              </a:solidFill>
              <a:latin typeface="Arial"/>
              <a:ea typeface="Arial"/>
              <a:cs typeface="Arial"/>
              <a:sym typeface="Arial"/>
            </a:endParaRPr>
          </a:p>
        </p:txBody>
      </p:sp>
      <p:pic>
        <p:nvPicPr>
          <p:cNvPr id="101" name="Google Shape;101;g2feb666026f_0_261"/>
          <p:cNvPicPr preferRelativeResize="0"/>
          <p:nvPr/>
        </p:nvPicPr>
        <p:blipFill>
          <a:blip r:embed="rId3">
            <a:alphaModFix/>
          </a:blip>
          <a:stretch>
            <a:fillRect/>
          </a:stretch>
        </p:blipFill>
        <p:spPr>
          <a:xfrm>
            <a:off x="172263" y="4184576"/>
            <a:ext cx="3029001" cy="1300500"/>
          </a:xfrm>
          <a:prstGeom prst="rect">
            <a:avLst/>
          </a:prstGeom>
          <a:noFill/>
          <a:ln>
            <a:noFill/>
          </a:ln>
        </p:spPr>
      </p:pic>
      <p:pic>
        <p:nvPicPr>
          <p:cNvPr id="102" name="Google Shape;102;g2feb666026f_0_261"/>
          <p:cNvPicPr preferRelativeResize="0"/>
          <p:nvPr/>
        </p:nvPicPr>
        <p:blipFill>
          <a:blip r:embed="rId4">
            <a:alphaModFix/>
          </a:blip>
          <a:stretch>
            <a:fillRect/>
          </a:stretch>
        </p:blipFill>
        <p:spPr>
          <a:xfrm>
            <a:off x="3460700" y="4184575"/>
            <a:ext cx="3161176" cy="1300500"/>
          </a:xfrm>
          <a:prstGeom prst="rect">
            <a:avLst/>
          </a:prstGeom>
          <a:noFill/>
          <a:ln>
            <a:noFill/>
          </a:ln>
        </p:spPr>
      </p:pic>
      <p:pic>
        <p:nvPicPr>
          <p:cNvPr id="103" name="Google Shape;103;g2feb666026f_0_261"/>
          <p:cNvPicPr preferRelativeResize="0"/>
          <p:nvPr/>
        </p:nvPicPr>
        <p:blipFill>
          <a:blip r:embed="rId5">
            <a:alphaModFix/>
          </a:blip>
          <a:stretch>
            <a:fillRect/>
          </a:stretch>
        </p:blipFill>
        <p:spPr>
          <a:xfrm>
            <a:off x="2508775" y="5754449"/>
            <a:ext cx="4126444" cy="923400"/>
          </a:xfrm>
          <a:prstGeom prst="rect">
            <a:avLst/>
          </a:prstGeom>
          <a:noFill/>
          <a:ln>
            <a:noFill/>
          </a:ln>
        </p:spPr>
      </p:pic>
      <p:pic>
        <p:nvPicPr>
          <p:cNvPr id="104" name="Google Shape;104;g2feb666026f_0_261"/>
          <p:cNvPicPr preferRelativeResize="0"/>
          <p:nvPr/>
        </p:nvPicPr>
        <p:blipFill>
          <a:blip r:embed="rId6">
            <a:alphaModFix/>
          </a:blip>
          <a:stretch>
            <a:fillRect/>
          </a:stretch>
        </p:blipFill>
        <p:spPr>
          <a:xfrm>
            <a:off x="6881325" y="4166525"/>
            <a:ext cx="1782149" cy="1336600"/>
          </a:xfrm>
          <a:prstGeom prst="rect">
            <a:avLst/>
          </a:prstGeom>
          <a:noFill/>
          <a:ln>
            <a:noFill/>
          </a:ln>
        </p:spPr>
      </p:pic>
      <p:graphicFrame>
        <p:nvGraphicFramePr>
          <p:cNvPr id="105" name="Google Shape;105;g2feb666026f_0_261"/>
          <p:cNvGraphicFramePr/>
          <p:nvPr/>
        </p:nvGraphicFramePr>
        <p:xfrm>
          <a:off x="685800" y="1219200"/>
          <a:ext cx="3000000" cy="3000000"/>
        </p:xfrm>
        <a:graphic>
          <a:graphicData uri="http://schemas.openxmlformats.org/drawingml/2006/table">
            <a:tbl>
              <a:tblPr>
                <a:noFill/>
                <a:tableStyleId>{CA2DD68E-EF79-4A8D-8283-3EB6A5E5707F}</a:tableStyleId>
              </a:tblPr>
              <a:tblGrid>
                <a:gridCol w="3886200"/>
                <a:gridCol w="3886200"/>
              </a:tblGrid>
              <a:tr h="640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Accomplishments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4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Ongoing progress/problems and plans </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Create 3 ADCs modules that uses a PWM module to simultaneously convert and output data</a:t>
                      </a:r>
                      <a:endParaRPr sz="1800"/>
                    </a:p>
                    <a:p>
                      <a:pPr indent="0" lvl="0" marL="457200" marR="0" rtl="0" algn="l">
                        <a:lnSpc>
                          <a:spcPct val="100000"/>
                        </a:lnSpc>
                        <a:spcBef>
                          <a:spcPts val="0"/>
                        </a:spcBef>
                        <a:spcAft>
                          <a:spcPts val="0"/>
                        </a:spcAft>
                        <a:buNone/>
                      </a:pPr>
                      <a:r>
                        <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rtl="0" algn="l">
                        <a:spcBef>
                          <a:spcPts val="0"/>
                        </a:spcBef>
                        <a:spcAft>
                          <a:spcPts val="0"/>
                        </a:spcAft>
                        <a:buSzPts val="1800"/>
                        <a:buChar char="-"/>
                      </a:pPr>
                      <a:r>
                        <a:rPr lang="en-US" sz="1800">
                          <a:solidFill>
                            <a:schemeClr val="dk1"/>
                          </a:solidFill>
                        </a:rPr>
                        <a:t>Sysconfig. </a:t>
                      </a:r>
                      <a:endParaRPr sz="1800"/>
                    </a:p>
                    <a:p>
                      <a:pPr indent="-342900" lvl="0" marL="457200" marR="0" rtl="0" algn="l">
                        <a:lnSpc>
                          <a:spcPct val="100000"/>
                        </a:lnSpc>
                        <a:spcBef>
                          <a:spcPts val="0"/>
                        </a:spcBef>
                        <a:spcAft>
                          <a:spcPts val="0"/>
                        </a:spcAft>
                        <a:buSzPts val="1800"/>
                        <a:buChar char="-"/>
                      </a:pPr>
                      <a:r>
                        <a:rPr lang="en-US" sz="1800"/>
                        <a:t>Utilize LED’s on the f28p65x</a:t>
                      </a:r>
                      <a:endParaRPr sz="1800"/>
                    </a:p>
                    <a:p>
                      <a:pPr indent="-342900" lvl="0" marL="457200" marR="0" rtl="0" algn="l">
                        <a:lnSpc>
                          <a:spcPct val="100000"/>
                        </a:lnSpc>
                        <a:spcBef>
                          <a:spcPts val="0"/>
                        </a:spcBef>
                        <a:spcAft>
                          <a:spcPts val="0"/>
                        </a:spcAft>
                        <a:buSzPts val="1800"/>
                        <a:buChar char="-"/>
                      </a:pPr>
                      <a:r>
                        <a:rPr lang="en-US" sz="1800"/>
                        <a:t>Clean up code</a:t>
                      </a:r>
                      <a:endParaRPr sz="1800"/>
                    </a:p>
                    <a:p>
                      <a:pPr indent="0" lvl="0" marL="0" marR="0" rtl="0" algn="l">
                        <a:lnSpc>
                          <a:spcPct val="100000"/>
                        </a:lnSpc>
                        <a:spcBef>
                          <a:spcPts val="0"/>
                        </a:spcBef>
                        <a:spcAft>
                          <a:spcPts val="0"/>
                        </a:spcAft>
                        <a:buNone/>
                      </a:pPr>
                      <a:r>
                        <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feb666026f_2_6"/>
          <p:cNvSpPr txBox="1"/>
          <p:nvPr/>
        </p:nvSpPr>
        <p:spPr>
          <a:xfrm>
            <a:off x="1257300" y="70335"/>
            <a:ext cx="6629400" cy="9234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-PWM-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Tamara Basfar</a:t>
            </a:r>
            <a:endParaRPr b="0" i="0" sz="1400" u="none" cap="none" strike="noStrike">
              <a:solidFill>
                <a:srgbClr val="000000"/>
              </a:solidFill>
              <a:latin typeface="Arial"/>
              <a:ea typeface="Arial"/>
              <a:cs typeface="Arial"/>
              <a:sym typeface="Arial"/>
            </a:endParaRPr>
          </a:p>
        </p:txBody>
      </p:sp>
      <p:pic>
        <p:nvPicPr>
          <p:cNvPr id="111" name="Google Shape;111;g2feb666026f_2_6"/>
          <p:cNvPicPr preferRelativeResize="0"/>
          <p:nvPr/>
        </p:nvPicPr>
        <p:blipFill>
          <a:blip r:embed="rId3">
            <a:alphaModFix/>
          </a:blip>
          <a:stretch>
            <a:fillRect/>
          </a:stretch>
        </p:blipFill>
        <p:spPr>
          <a:xfrm>
            <a:off x="136150" y="2199650"/>
            <a:ext cx="4659151" cy="3251250"/>
          </a:xfrm>
          <a:prstGeom prst="rect">
            <a:avLst/>
          </a:prstGeom>
          <a:noFill/>
          <a:ln>
            <a:noFill/>
          </a:ln>
        </p:spPr>
      </p:pic>
      <p:pic>
        <p:nvPicPr>
          <p:cNvPr id="112" name="Google Shape;112;g2feb666026f_2_6"/>
          <p:cNvPicPr preferRelativeResize="0"/>
          <p:nvPr/>
        </p:nvPicPr>
        <p:blipFill rotWithShape="1">
          <a:blip r:embed="rId4">
            <a:alphaModFix/>
          </a:blip>
          <a:srcRect b="0" l="28173" r="7678" t="0"/>
          <a:stretch/>
        </p:blipFill>
        <p:spPr>
          <a:xfrm>
            <a:off x="4795300" y="1212975"/>
            <a:ext cx="4214700" cy="1526725"/>
          </a:xfrm>
          <a:prstGeom prst="rect">
            <a:avLst/>
          </a:prstGeom>
          <a:noFill/>
          <a:ln>
            <a:noFill/>
          </a:ln>
        </p:spPr>
      </p:pic>
      <p:pic>
        <p:nvPicPr>
          <p:cNvPr id="113" name="Google Shape;113;g2feb666026f_2_6"/>
          <p:cNvPicPr preferRelativeResize="0"/>
          <p:nvPr/>
        </p:nvPicPr>
        <p:blipFill>
          <a:blip r:embed="rId5">
            <a:alphaModFix/>
          </a:blip>
          <a:stretch>
            <a:fillRect/>
          </a:stretch>
        </p:blipFill>
        <p:spPr>
          <a:xfrm>
            <a:off x="79325" y="5688575"/>
            <a:ext cx="8191700" cy="833050"/>
          </a:xfrm>
          <a:prstGeom prst="rect">
            <a:avLst/>
          </a:prstGeom>
          <a:noFill/>
          <a:ln>
            <a:noFill/>
          </a:ln>
        </p:spPr>
      </p:pic>
      <p:pic>
        <p:nvPicPr>
          <p:cNvPr id="114" name="Google Shape;114;g2feb666026f_2_6"/>
          <p:cNvPicPr preferRelativeResize="0"/>
          <p:nvPr/>
        </p:nvPicPr>
        <p:blipFill>
          <a:blip r:embed="rId6">
            <a:alphaModFix/>
          </a:blip>
          <a:stretch>
            <a:fillRect/>
          </a:stretch>
        </p:blipFill>
        <p:spPr>
          <a:xfrm>
            <a:off x="5125314" y="2819000"/>
            <a:ext cx="3554682" cy="2631901"/>
          </a:xfrm>
          <a:prstGeom prst="rect">
            <a:avLst/>
          </a:prstGeom>
          <a:noFill/>
          <a:ln>
            <a:noFill/>
          </a:ln>
        </p:spPr>
      </p:pic>
      <p:sp>
        <p:nvSpPr>
          <p:cNvPr id="115" name="Google Shape;115;g2feb666026f_2_6"/>
          <p:cNvSpPr txBox="1"/>
          <p:nvPr/>
        </p:nvSpPr>
        <p:spPr>
          <a:xfrm>
            <a:off x="304525" y="913600"/>
            <a:ext cx="3471600" cy="11451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Char char="-"/>
            </a:pPr>
            <a:r>
              <a:rPr lang="en-US" sz="2100">
                <a:solidFill>
                  <a:schemeClr val="dk1"/>
                </a:solidFill>
              </a:rPr>
              <a:t>staring with a simple pwm</a:t>
            </a:r>
            <a:endParaRPr sz="2100">
              <a:solidFill>
                <a:schemeClr val="dk1"/>
              </a:solidFill>
            </a:endParaRPr>
          </a:p>
          <a:p>
            <a:pPr indent="-361950" lvl="0" marL="457200" rtl="0" algn="l">
              <a:spcBef>
                <a:spcPts val="0"/>
              </a:spcBef>
              <a:spcAft>
                <a:spcPts val="0"/>
              </a:spcAft>
              <a:buClr>
                <a:schemeClr val="dk1"/>
              </a:buClr>
              <a:buSzPts val="2100"/>
              <a:buChar char="-"/>
            </a:pPr>
            <a:r>
              <a:rPr lang="en-US" sz="2100">
                <a:solidFill>
                  <a:schemeClr val="dk1"/>
                </a:solidFill>
              </a:rPr>
              <a:t>integrating functions</a:t>
            </a:r>
            <a:endParaRPr sz="2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feb666026f_2_0"/>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-Estimator-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John Adam </a:t>
            </a:r>
            <a:r>
              <a:rPr b="0" i="0" lang="en-US" sz="1800" u="none" cap="none" strike="noStrike">
                <a:solidFill>
                  <a:schemeClr val="dk1"/>
                </a:solidFill>
                <a:latin typeface="Calibri"/>
                <a:ea typeface="Calibri"/>
                <a:cs typeface="Calibri"/>
                <a:sym typeface="Calibri"/>
              </a:rPr>
              <a:t>Case King</a:t>
            </a:r>
            <a:endParaRPr b="0" i="0" sz="1400" u="none" cap="none" strike="noStrike">
              <a:solidFill>
                <a:srgbClr val="000000"/>
              </a:solidFill>
              <a:latin typeface="Arial"/>
              <a:ea typeface="Arial"/>
              <a:cs typeface="Arial"/>
              <a:sym typeface="Arial"/>
            </a:endParaRPr>
          </a:p>
        </p:txBody>
      </p:sp>
      <p:graphicFrame>
        <p:nvGraphicFramePr>
          <p:cNvPr id="121" name="Google Shape;121;g2feb666026f_2_0"/>
          <p:cNvGraphicFramePr/>
          <p:nvPr/>
        </p:nvGraphicFramePr>
        <p:xfrm>
          <a:off x="685800" y="1219200"/>
          <a:ext cx="3000000" cy="3000000"/>
        </p:xfrm>
        <a:graphic>
          <a:graphicData uri="http://schemas.openxmlformats.org/drawingml/2006/table">
            <a:tbl>
              <a:tblPr>
                <a:noFill/>
                <a:tableStyleId>{CA2DD68E-EF79-4A8D-8283-3EB6A5E5707F}</a:tableStyleId>
              </a:tblPr>
              <a:tblGrid>
                <a:gridCol w="3886200"/>
                <a:gridCol w="3886200"/>
              </a:tblGrid>
              <a:tr h="640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Accomplishments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4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Ongoing progress/problems and plans </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Created Functioning Estimator Code that works under Ideal conditions.</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Weed-out final bugs in the mathematics portion of the code.</a:t>
                      </a:r>
                      <a:endParaRPr sz="1800"/>
                    </a:p>
                    <a:p>
                      <a:pPr indent="-342900" lvl="0" marL="457200" marR="0" rtl="0" algn="l">
                        <a:lnSpc>
                          <a:spcPct val="100000"/>
                        </a:lnSpc>
                        <a:spcBef>
                          <a:spcPts val="0"/>
                        </a:spcBef>
                        <a:spcAft>
                          <a:spcPts val="0"/>
                        </a:spcAft>
                        <a:buSzPts val="1800"/>
                        <a:buChar char="-"/>
                      </a:pPr>
                      <a:r>
                        <a:rPr lang="en-US" sz="1800"/>
                        <a:t>Porting to </a:t>
                      </a:r>
                      <a:r>
                        <a:rPr lang="en-US" sz="1800"/>
                        <a:t>Launchpad</a:t>
                      </a:r>
                      <a:r>
                        <a:rPr lang="en-US" sz="1800"/>
                        <a:t> with the help of group members with greater experience.</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122" name="Google Shape;122;g2feb666026f_2_0"/>
          <p:cNvPicPr preferRelativeResize="0"/>
          <p:nvPr/>
        </p:nvPicPr>
        <p:blipFill>
          <a:blip r:embed="rId3">
            <a:alphaModFix/>
          </a:blip>
          <a:stretch>
            <a:fillRect/>
          </a:stretch>
        </p:blipFill>
        <p:spPr>
          <a:xfrm>
            <a:off x="227012" y="3866824"/>
            <a:ext cx="4345005" cy="2340155"/>
          </a:xfrm>
          <a:prstGeom prst="rect">
            <a:avLst/>
          </a:prstGeom>
          <a:noFill/>
          <a:ln>
            <a:noFill/>
          </a:ln>
        </p:spPr>
      </p:pic>
      <p:pic>
        <p:nvPicPr>
          <p:cNvPr id="123" name="Google Shape;123;g2feb666026f_2_0"/>
          <p:cNvPicPr preferRelativeResize="0"/>
          <p:nvPr/>
        </p:nvPicPr>
        <p:blipFill>
          <a:blip r:embed="rId4">
            <a:alphaModFix/>
          </a:blip>
          <a:stretch>
            <a:fillRect/>
          </a:stretch>
        </p:blipFill>
        <p:spPr>
          <a:xfrm>
            <a:off x="4572005" y="3866833"/>
            <a:ext cx="4344996" cy="23799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2012-01-20T14:22:33Z</dcterms:created>
  <dc:creator>Samuel Villareal</dc:creator>
</cp:coreProperties>
</file>