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18" roundtripDataSignature="AMtx7mjPdQlC9Nr/Q4bKB/my7WCQyqqo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5FFF45-1F13-40F5-A5A9-2AE5D4E1D464}">
  <a:tblStyle styleId="{425FFF45-1F13-40F5-A5A9-2AE5D4E1D464}"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36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feb666026f_0_1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Tyler</a:t>
            </a:r>
            <a:endParaRPr/>
          </a:p>
        </p:txBody>
      </p:sp>
      <p:sp>
        <p:nvSpPr>
          <p:cNvPr id="134" name="Google Shape;134;g2feb666026f_0_1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2feb666026f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Tyler</a:t>
            </a:r>
            <a:endParaRPr/>
          </a:p>
        </p:txBody>
      </p:sp>
      <p:sp>
        <p:nvSpPr>
          <p:cNvPr id="141" name="Google Shape;141;g2feb666026f_0_1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eb666026f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Christian</a:t>
            </a:r>
            <a:endParaRPr/>
          </a:p>
          <a:p>
            <a:pPr indent="0" lvl="0" marL="0" rtl="0" algn="l">
              <a:spcBef>
                <a:spcPts val="360"/>
              </a:spcBef>
              <a:spcAft>
                <a:spcPts val="0"/>
              </a:spcAft>
              <a:buClr>
                <a:schemeClr val="dk1"/>
              </a:buClr>
              <a:buSzPts val="1100"/>
              <a:buFont typeface="Arial"/>
              <a:buNone/>
            </a:pPr>
            <a:r>
              <a:rPr lang="en-US">
                <a:solidFill>
                  <a:schemeClr val="dk1"/>
                </a:solidFill>
              </a:rPr>
              <a:t>2 minute</a:t>
            </a:r>
            <a:endParaRPr/>
          </a:p>
        </p:txBody>
      </p:sp>
      <p:sp>
        <p:nvSpPr>
          <p:cNvPr id="63" name="Google Shape;63;g2feb666026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feb666026f_0_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Case</a:t>
            </a:r>
            <a:endParaRPr/>
          </a:p>
          <a:p>
            <a:pPr indent="0" lvl="0" marL="0" rtl="0" algn="l">
              <a:spcBef>
                <a:spcPts val="360"/>
              </a:spcBef>
              <a:spcAft>
                <a:spcPts val="0"/>
              </a:spcAft>
              <a:buNone/>
            </a:pPr>
            <a:r>
              <a:rPr lang="en-US">
                <a:solidFill>
                  <a:schemeClr val="dk1"/>
                </a:solidFill>
              </a:rPr>
              <a:t>2 minute</a:t>
            </a:r>
            <a:endParaRPr/>
          </a:p>
        </p:txBody>
      </p:sp>
      <p:sp>
        <p:nvSpPr>
          <p:cNvPr id="70" name="Google Shape;70;g2feb666026f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feb666026f_0_2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 name="Google Shape;76;g2feb666026f_0_2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feb666026f_0_2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Tyler-&gt;Cristian-&gt;Case/Tamara</a:t>
            </a:r>
            <a:endParaRPr/>
          </a:p>
        </p:txBody>
      </p:sp>
      <p:sp>
        <p:nvSpPr>
          <p:cNvPr id="82" name="Google Shape;82;g2feb666026f_0_2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8" name="Google Shape;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feb666026f_0_2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96" name="Google Shape;96;g2feb666026f_0_2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eb666026f_2_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Time-Base Submodule</a:t>
            </a:r>
            <a:r>
              <a:rPr lang="en-US" sz="1100">
                <a:latin typeface="Arial"/>
                <a:ea typeface="Arial"/>
                <a:cs typeface="Arial"/>
                <a:sym typeface="Arial"/>
              </a:rPr>
              <a:t>: Controls the counter that tracks time and determines the frequency and period of the PWM signal. The counter can count up, down, or both (up-down), which controls whether the waveform is symmetrical or asymmetrical.</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Counter-Compare Submodule</a:t>
            </a:r>
            <a:r>
              <a:rPr lang="en-US" sz="1100">
                <a:latin typeface="Arial"/>
                <a:ea typeface="Arial"/>
                <a:cs typeface="Arial"/>
                <a:sym typeface="Arial"/>
              </a:rPr>
              <a:t>: Continuously compares the counter value to pre-set values (CMPA, CMPB, etc.). When the counter matches these values, events are triggered (e.g., change in output or starting an ADC conversion).</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Action-Qualifier Submodule</a:t>
            </a:r>
            <a:r>
              <a:rPr lang="en-US" sz="1100">
                <a:latin typeface="Arial"/>
                <a:ea typeface="Arial"/>
                <a:cs typeface="Arial"/>
                <a:sym typeface="Arial"/>
              </a:rPr>
              <a:t>: Determines what actions to take when match events occur (e.g., set PWM pin high or low, toggle pin). Actions can be set independently for up-count and down-count modes.</a:t>
            </a:r>
            <a:endParaRPr sz="1100">
              <a:latin typeface="Arial"/>
              <a:ea typeface="Arial"/>
              <a:cs typeface="Arial"/>
              <a:sym typeface="Arial"/>
            </a:endParaRPr>
          </a:p>
          <a:p>
            <a:pPr indent="0" lvl="0" marL="0" rtl="0" algn="l">
              <a:lnSpc>
                <a:spcPct val="115000"/>
              </a:lnSpc>
              <a:spcBef>
                <a:spcPts val="0"/>
              </a:spcBef>
              <a:spcAft>
                <a:spcPts val="0"/>
              </a:spcAft>
              <a:buClr>
                <a:schemeClr val="dk1"/>
              </a:buClr>
              <a:buSzPts val="1100"/>
              <a:buFont typeface="Arial"/>
              <a:buNone/>
            </a:pPr>
            <a:r>
              <a:rPr b="1" lang="en-US" sz="1100">
                <a:latin typeface="Arial"/>
                <a:ea typeface="Arial"/>
                <a:cs typeface="Arial"/>
                <a:sym typeface="Arial"/>
              </a:rPr>
              <a:t>Dead-Band Submodule</a:t>
            </a:r>
            <a:r>
              <a:rPr lang="en-US" sz="1100">
                <a:latin typeface="Arial"/>
                <a:ea typeface="Arial"/>
                <a:cs typeface="Arial"/>
                <a:sym typeface="Arial"/>
              </a:rPr>
              <a:t>: Delays the switching of the PWM signal to avoid short circuits, especially when switching devices like MOSFETs that turn on faster than they turn off. You can set rising and falling edge delays.</a:t>
            </a:r>
            <a:endParaRPr sz="1100">
              <a:latin typeface="Arial"/>
              <a:ea typeface="Arial"/>
              <a:cs typeface="Arial"/>
              <a:sym typeface="Arial"/>
            </a:endParaRPr>
          </a:p>
          <a:p>
            <a:pPr indent="0" lvl="0" marL="0" rtl="0" algn="l">
              <a:spcBef>
                <a:spcPts val="360"/>
              </a:spcBef>
              <a:spcAft>
                <a:spcPts val="0"/>
              </a:spcAft>
              <a:buNone/>
            </a:pPr>
            <a:r>
              <a:t/>
            </a:r>
            <a:endParaRPr/>
          </a:p>
        </p:txBody>
      </p:sp>
      <p:sp>
        <p:nvSpPr>
          <p:cNvPr id="106" name="Google Shape;106;g2feb666026f_2_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eb666026f_2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5" name="Google Shape;115;g2feb666026f_2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9"/>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spcBef>
                <a:spcPts val="0"/>
              </a:spcBef>
              <a:spcAft>
                <a:spcPts val="0"/>
              </a:spcAft>
              <a:buClr>
                <a:schemeClr val="lt1"/>
              </a:buClr>
              <a:buSzPts val="3600"/>
              <a:buFont typeface="Arial"/>
              <a:buNone/>
              <a:defRPr b="1"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9"/>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spcBef>
                <a:spcPts val="560"/>
              </a:spcBef>
              <a:spcAft>
                <a:spcPts val="0"/>
              </a:spcAft>
              <a:buClr>
                <a:srgbClr val="FFFFFF"/>
              </a:buClr>
              <a:buSzPts val="2800"/>
              <a:buNone/>
              <a:defRPr sz="2800">
                <a:solidFill>
                  <a:srgbClr val="FFFFFF"/>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0"/>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10"/>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0"/>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1"/>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0" name="Google Shape;30;p11"/>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3200"/>
              <a:buFont typeface="Arial"/>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2"/>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000"/>
              <a:buFont typeface="Arial"/>
              <a:buNone/>
              <a:defRPr b="1"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3"/>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Arial"/>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3"/>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b="1" sz="28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43" name="Google Shape;43;p13"/>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44" name="Google Shape;44;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4"/>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1"/>
              </a:buClr>
              <a:buSzPts val="1800"/>
              <a:buFont typeface="Arial"/>
              <a:buNone/>
              <a:defRPr b="1"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14"/>
          <p:cNvSpPr/>
          <p:nvPr>
            <p:ph idx="2" type="pic"/>
          </p:nvPr>
        </p:nvSpPr>
        <p:spPr>
          <a:xfrm>
            <a:off x="3200400" y="1196430"/>
            <a:ext cx="5486400" cy="4850287"/>
          </a:xfrm>
          <a:prstGeom prst="rect">
            <a:avLst/>
          </a:prstGeom>
          <a:noFill/>
          <a:ln>
            <a:noFill/>
          </a:ln>
        </p:spPr>
      </p:sp>
      <p:sp>
        <p:nvSpPr>
          <p:cNvPr id="50" name="Google Shape;50;p14"/>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1" name="Google Shape;51;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a:lvl1pPr>
            <a:lvl2pPr indent="0" lvl="1" marL="0" algn="r">
              <a:spcBef>
                <a:spcPts val="0"/>
              </a:spcBef>
              <a:spcAft>
                <a:spcPts val="0"/>
              </a:spcAft>
              <a:buNone/>
              <a:defRPr/>
            </a:lvl2pPr>
            <a:lvl3pPr indent="0" lvl="2" marL="0" algn="r">
              <a:spcBef>
                <a:spcPts val="0"/>
              </a:spcBef>
              <a:spcAft>
                <a:spcPts val="0"/>
              </a:spcAft>
              <a:buNone/>
              <a:defRPr/>
            </a:lvl3pPr>
            <a:lvl4pPr indent="0" lvl="3" marL="0" algn="r">
              <a:spcBef>
                <a:spcPts val="0"/>
              </a:spcBef>
              <a:spcAft>
                <a:spcPts val="0"/>
              </a:spcAft>
              <a:buNone/>
              <a:defRPr/>
            </a:lvl4pPr>
            <a:lvl5pPr indent="0" lvl="4" marL="0" algn="r">
              <a:spcBef>
                <a:spcPts val="0"/>
              </a:spcBef>
              <a:spcAft>
                <a:spcPts val="0"/>
              </a:spcAft>
              <a:buNone/>
              <a:defRPr/>
            </a:lvl5pPr>
            <a:lvl6pPr indent="0" lvl="5" marL="0" algn="r">
              <a:spcBef>
                <a:spcPts val="0"/>
              </a:spcBef>
              <a:spcAft>
                <a:spcPts val="0"/>
              </a:spcAft>
              <a:buNone/>
              <a:defRPr/>
            </a:lvl6pPr>
            <a:lvl7pPr indent="0" lvl="6" marL="0" algn="r">
              <a:spcBef>
                <a:spcPts val="0"/>
              </a:spcBef>
              <a:spcAft>
                <a:spcPts val="0"/>
              </a:spcAft>
              <a:buNone/>
              <a:defRPr/>
            </a:lvl7pPr>
            <a:lvl8pPr indent="0" lvl="7" marL="0" algn="r">
              <a:spcBef>
                <a:spcPts val="0"/>
              </a:spcBef>
              <a:spcAft>
                <a:spcPts val="0"/>
              </a:spcAft>
              <a:buNone/>
              <a:defRPr/>
            </a:lvl8pPr>
            <a:lvl9pPr indent="0" lvl="8" marL="0" algn="r">
              <a:spcBef>
                <a:spcPts val="0"/>
              </a:spcBef>
              <a:spcAft>
                <a:spcPts val="0"/>
              </a:spcAft>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5.jpg"/><Relationship Id="rId4" Type="http://schemas.openxmlformats.org/officeDocument/2006/relationships/image" Target="../media/image16.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4244975"/>
            <a:ext cx="7302600" cy="16035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chemeClr val="lt1"/>
              </a:buClr>
              <a:buSzPts val="3240"/>
              <a:buFont typeface="Arial"/>
              <a:buNone/>
            </a:pPr>
            <a:r>
              <a:rPr lang="en-US" sz="2940"/>
              <a:t>Project name</a:t>
            </a:r>
            <a:r>
              <a:rPr lang="en-US" sz="2940"/>
              <a:t>: </a:t>
            </a:r>
            <a:r>
              <a:rPr b="0" lang="en-US" sz="2940"/>
              <a:t>ADC Resolution vs. Sensorless Motor Control Performance </a:t>
            </a:r>
            <a:br>
              <a:rPr b="0" lang="en-US" sz="2940"/>
            </a:br>
            <a:r>
              <a:rPr lang="en-US" sz="2940"/>
              <a:t>Team members: </a:t>
            </a:r>
            <a:r>
              <a:rPr b="0" lang="en-US" sz="2940"/>
              <a:t>Tamara Basfar, Cristian Ornelas, Tyler Hawkins, John King</a:t>
            </a:r>
            <a:endParaRPr b="0" sz="2940"/>
          </a:p>
          <a:p>
            <a:pPr indent="0" lvl="0" marL="0" rtl="0" algn="ctr">
              <a:spcBef>
                <a:spcPts val="0"/>
              </a:spcBef>
              <a:spcAft>
                <a:spcPts val="0"/>
              </a:spcAft>
              <a:buClr>
                <a:schemeClr val="lt1"/>
              </a:buClr>
              <a:buSzPts val="3240"/>
              <a:buFont typeface="Arial"/>
              <a:buNone/>
            </a:pPr>
            <a:r>
              <a:rPr lang="en-US" sz="2940"/>
              <a:t>Sponsors</a:t>
            </a:r>
            <a:r>
              <a:rPr lang="en-US" sz="2940"/>
              <a:t>: </a:t>
            </a:r>
            <a:r>
              <a:rPr b="0" lang="en-US" sz="2940"/>
              <a:t>Texas Instruments(Kevin Allen)</a:t>
            </a:r>
            <a:endParaRPr b="0" sz="2940"/>
          </a:p>
        </p:txBody>
      </p:sp>
      <p:sp>
        <p:nvSpPr>
          <p:cNvPr id="59" name="Google Shape;59;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Calibri"/>
              <a:buNone/>
            </a:pPr>
            <a:r>
              <a:t/>
            </a:r>
            <a:endParaRPr b="0" i="0" sz="1800" u="none" cap="none" strike="noStrike">
              <a:solidFill>
                <a:srgbClr val="000000"/>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feb666026f_0_10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Execution plan</a:t>
            </a:r>
            <a:endParaRPr/>
          </a:p>
        </p:txBody>
      </p:sp>
      <p:sp>
        <p:nvSpPr>
          <p:cNvPr id="137" name="Google Shape;137;g2feb666026f_0_101"/>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0" lvl="0" marL="342900" rtl="0" algn="l">
              <a:spcBef>
                <a:spcPts val="640"/>
              </a:spcBef>
              <a:spcAft>
                <a:spcPts val="0"/>
              </a:spcAft>
              <a:buNone/>
            </a:pPr>
            <a:r>
              <a:t/>
            </a:r>
            <a:endParaRPr/>
          </a:p>
        </p:txBody>
      </p:sp>
      <p:pic>
        <p:nvPicPr>
          <p:cNvPr id="138" name="Google Shape;138;g2feb666026f_0_101"/>
          <p:cNvPicPr preferRelativeResize="0"/>
          <p:nvPr/>
        </p:nvPicPr>
        <p:blipFill>
          <a:blip r:embed="rId3">
            <a:alphaModFix/>
          </a:blip>
          <a:stretch>
            <a:fillRect/>
          </a:stretch>
        </p:blipFill>
        <p:spPr>
          <a:xfrm>
            <a:off x="110938" y="1746375"/>
            <a:ext cx="8922132" cy="49402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g2feb666026f_0_15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Validation plan</a:t>
            </a:r>
            <a:endParaRPr/>
          </a:p>
        </p:txBody>
      </p:sp>
      <p:pic>
        <p:nvPicPr>
          <p:cNvPr id="144" name="Google Shape;144;g2feb666026f_0_152"/>
          <p:cNvPicPr preferRelativeResize="0"/>
          <p:nvPr/>
        </p:nvPicPr>
        <p:blipFill>
          <a:blip r:embed="rId3">
            <a:alphaModFix/>
          </a:blip>
          <a:stretch>
            <a:fillRect/>
          </a:stretch>
        </p:blipFill>
        <p:spPr>
          <a:xfrm>
            <a:off x="1599463" y="1852877"/>
            <a:ext cx="5945072" cy="470032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g2feb666026f_0_0"/>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Problem Statement    </a:t>
            </a:r>
            <a:endParaRPr/>
          </a:p>
        </p:txBody>
      </p:sp>
      <p:sp>
        <p:nvSpPr>
          <p:cNvPr id="66" name="Google Shape;66;g2feb666026f_0_0"/>
          <p:cNvSpPr txBox="1"/>
          <p:nvPr>
            <p:ph idx="1" type="body"/>
          </p:nvPr>
        </p:nvSpPr>
        <p:spPr>
          <a:xfrm>
            <a:off x="344675" y="2156275"/>
            <a:ext cx="4114800" cy="4334700"/>
          </a:xfrm>
          <a:prstGeom prst="rect">
            <a:avLst/>
          </a:prstGeom>
          <a:noFill/>
          <a:ln>
            <a:noFill/>
          </a:ln>
        </p:spPr>
        <p:txBody>
          <a:bodyPr anchorCtr="0" anchor="t" bIns="45700" lIns="91425" spcFirstLastPara="1" rIns="91425" wrap="square" tIns="45700">
            <a:normAutofit fontScale="85000" lnSpcReduction="20000"/>
          </a:bodyPr>
          <a:lstStyle/>
          <a:p>
            <a:pPr indent="-358140" lvl="0" marL="457200" rtl="0" algn="l">
              <a:spcBef>
                <a:spcPts val="0"/>
              </a:spcBef>
              <a:spcAft>
                <a:spcPts val="0"/>
              </a:spcAft>
              <a:buSzPct val="100000"/>
              <a:buChar char="-"/>
            </a:pPr>
            <a:r>
              <a:rPr lang="en-US" sz="2400"/>
              <a:t>Conventional motor systems usually depend on sensored motor control to supply feedback, but these sensors can malfunction, particularly in unfavorable environments. There is an increasing need to simplify systems, improve dependability, and decrease cost expenses. On the other hand, with sensorless motor control, the drawback is that there is a lack of feedback at low speeds during startup.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rPr lang="en-US" sz="2400"/>
              <a:t>Solution?</a:t>
            </a:r>
            <a:endParaRPr sz="2400"/>
          </a:p>
        </p:txBody>
      </p:sp>
      <p:pic>
        <p:nvPicPr>
          <p:cNvPr id="67" name="Google Shape;67;g2feb666026f_0_0"/>
          <p:cNvPicPr preferRelativeResize="0"/>
          <p:nvPr/>
        </p:nvPicPr>
        <p:blipFill>
          <a:blip r:embed="rId3">
            <a:alphaModFix/>
          </a:blip>
          <a:stretch>
            <a:fillRect/>
          </a:stretch>
        </p:blipFill>
        <p:spPr>
          <a:xfrm>
            <a:off x="4803625" y="2459625"/>
            <a:ext cx="3981600" cy="31748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feb666026f_0_5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Description</a:t>
            </a:r>
            <a:endParaRPr/>
          </a:p>
        </p:txBody>
      </p:sp>
      <p:sp>
        <p:nvSpPr>
          <p:cNvPr id="73" name="Google Shape;73;g2feb666026f_0_51"/>
          <p:cNvSpPr txBox="1"/>
          <p:nvPr>
            <p:ph idx="1" type="body"/>
          </p:nvPr>
        </p:nvSpPr>
        <p:spPr>
          <a:xfrm>
            <a:off x="457200" y="2049270"/>
            <a:ext cx="8229600" cy="46374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Solution proposal: Develop software for sensorless motor control on one of TI’s newest c2000 devices with enhanced features, and conduct an array of tests on the software to determine what set of sensorless control parameters are most effective.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2feb666026f_0_25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Project Scope Update</a:t>
            </a:r>
            <a:endParaRPr/>
          </a:p>
        </p:txBody>
      </p:sp>
      <p:sp>
        <p:nvSpPr>
          <p:cNvPr id="79" name="Google Shape;79;g2feb666026f_0_252"/>
          <p:cNvSpPr txBox="1"/>
          <p:nvPr>
            <p:ph idx="1" type="body"/>
          </p:nvPr>
        </p:nvSpPr>
        <p:spPr>
          <a:xfrm>
            <a:off x="457200" y="2049275"/>
            <a:ext cx="8229600" cy="4054800"/>
          </a:xfrm>
          <a:prstGeom prst="rect">
            <a:avLst/>
          </a:prstGeom>
          <a:noFill/>
          <a:ln>
            <a:noFill/>
          </a:ln>
        </p:spPr>
        <p:txBody>
          <a:bodyPr anchorCtr="0" anchor="t" bIns="45700" lIns="91425" spcFirstLastPara="1" rIns="91425" wrap="square" tIns="45700">
            <a:normAutofit lnSpcReduction="20000"/>
          </a:bodyPr>
          <a:lstStyle/>
          <a:p>
            <a:pPr indent="-342900" lvl="0" marL="457200" rtl="0" algn="l">
              <a:spcBef>
                <a:spcPts val="0"/>
              </a:spcBef>
              <a:spcAft>
                <a:spcPts val="0"/>
              </a:spcAft>
              <a:buSzPts val="1800"/>
              <a:buChar char="•"/>
            </a:pPr>
            <a:r>
              <a:rPr lang="en-US"/>
              <a:t>Misunderstanding of project goals: original project did not </a:t>
            </a:r>
            <a:r>
              <a:rPr lang="en-US"/>
              <a:t>possess</a:t>
            </a:r>
            <a:r>
              <a:rPr lang="en-US"/>
              <a:t> enough technical merit.</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Original project called for porting the code and testing.</a:t>
            </a:r>
            <a:endParaRPr/>
          </a:p>
          <a:p>
            <a:pPr indent="0" lvl="0" marL="457200" rtl="0" algn="l">
              <a:spcBef>
                <a:spcPts val="0"/>
              </a:spcBef>
              <a:spcAft>
                <a:spcPts val="0"/>
              </a:spcAft>
              <a:buNone/>
            </a:pPr>
            <a:r>
              <a:t/>
            </a:r>
            <a:endParaRPr/>
          </a:p>
          <a:p>
            <a:pPr indent="-342900" lvl="0" marL="457200" rtl="0" algn="l">
              <a:spcBef>
                <a:spcPts val="0"/>
              </a:spcBef>
              <a:spcAft>
                <a:spcPts val="0"/>
              </a:spcAft>
              <a:buSzPts val="1800"/>
              <a:buChar char="•"/>
            </a:pPr>
            <a:r>
              <a:rPr lang="en-US"/>
              <a:t>Expanded project will achieve this, as well as test an sensorless motor control written by our groups members.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2feb666026f_0_202"/>
          <p:cNvSpPr txBox="1"/>
          <p:nvPr>
            <p:ph type="title"/>
          </p:nvPr>
        </p:nvSpPr>
        <p:spPr>
          <a:xfrm>
            <a:off x="530275" y="678177"/>
            <a:ext cx="8229600" cy="8037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200"/>
              <a:buFont typeface="Arial"/>
              <a:buNone/>
            </a:pPr>
            <a:r>
              <a:rPr lang="en-US"/>
              <a:t>Diagram of subsystems and interface</a:t>
            </a:r>
            <a:endParaRPr>
              <a:highlight>
                <a:srgbClr val="FFFF00"/>
              </a:highlight>
            </a:endParaRPr>
          </a:p>
        </p:txBody>
      </p:sp>
      <p:pic>
        <p:nvPicPr>
          <p:cNvPr id="85" name="Google Shape;85;g2feb666026f_0_202"/>
          <p:cNvPicPr preferRelativeResize="0"/>
          <p:nvPr/>
        </p:nvPicPr>
        <p:blipFill>
          <a:blip r:embed="rId3">
            <a:alphaModFix/>
          </a:blip>
          <a:stretch>
            <a:fillRect/>
          </a:stretch>
        </p:blipFill>
        <p:spPr>
          <a:xfrm>
            <a:off x="1245675" y="1427202"/>
            <a:ext cx="6652643" cy="507132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nvSpPr>
        <p:spPr>
          <a:xfrm>
            <a:off x="2209800" y="9435"/>
            <a:ext cx="6629400" cy="92333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600">
                <a:solidFill>
                  <a:schemeClr val="dk1"/>
                </a:solidFill>
                <a:latin typeface="Calibri"/>
                <a:ea typeface="Calibri"/>
                <a:cs typeface="Calibri"/>
                <a:sym typeface="Calibri"/>
              </a:rPr>
              <a:t>Solution Porting</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b="0" i="0" lang="en-US" sz="1800" u="none" cap="none" strike="noStrike">
                <a:solidFill>
                  <a:schemeClr val="dk1"/>
                </a:solidFill>
                <a:latin typeface="Calibri"/>
                <a:ea typeface="Calibri"/>
                <a:cs typeface="Calibri"/>
                <a:sym typeface="Calibri"/>
              </a:rPr>
              <a:t>T</a:t>
            </a:r>
            <a:r>
              <a:rPr lang="en-US" sz="1800">
                <a:solidFill>
                  <a:schemeClr val="dk1"/>
                </a:solidFill>
                <a:latin typeface="Calibri"/>
                <a:ea typeface="Calibri"/>
                <a:cs typeface="Calibri"/>
                <a:sym typeface="Calibri"/>
              </a:rPr>
              <a:t>yler Hawkins</a:t>
            </a:r>
            <a:endParaRPr/>
          </a:p>
        </p:txBody>
      </p:sp>
      <p:graphicFrame>
        <p:nvGraphicFramePr>
          <p:cNvPr id="91" name="Google Shape;91;p5"/>
          <p:cNvGraphicFramePr/>
          <p:nvPr/>
        </p:nvGraphicFramePr>
        <p:xfrm>
          <a:off x="685800" y="1219200"/>
          <a:ext cx="3000000" cy="3000000"/>
        </p:xfrm>
        <a:graphic>
          <a:graphicData uri="http://schemas.openxmlformats.org/drawingml/2006/table">
            <a:tbl>
              <a:tblPr>
                <a:noFill/>
                <a:tableStyleId>{425FFF45-1F13-40F5-A5A9-2AE5D4E1D464}</a:tableStyleId>
              </a:tblPr>
              <a:tblGrid>
                <a:gridCol w="3886200"/>
                <a:gridCol w="3886200"/>
              </a:tblGrid>
              <a:tr h="640300">
                <a:tc>
                  <a:txBody>
                    <a:bodyPr/>
                    <a:lstStyle/>
                    <a:p>
                      <a:pPr indent="0" lvl="0" marL="0" marR="0" rtl="0" algn="l">
                        <a:spcBef>
                          <a:spcPts val="0"/>
                        </a:spcBef>
                        <a:spcAft>
                          <a:spcPts val="0"/>
                        </a:spcAft>
                        <a:buNone/>
                      </a:pPr>
                      <a:r>
                        <a:rPr lang="en-US" sz="1800" u="none" cap="none" strike="noStrike"/>
                        <a:t>Accomplishments since the last presentation                               </a:t>
                      </a:r>
                      <a:endParaRPr sz="1800" u="none" cap="none" strike="noStrike"/>
                    </a:p>
                    <a:p>
                      <a:pPr indent="0" lvl="0" marL="0" marR="0" rtl="0" algn="l">
                        <a:spcBef>
                          <a:spcPts val="0"/>
                        </a:spcBef>
                        <a:spcAft>
                          <a:spcPts val="0"/>
                        </a:spcAft>
                        <a:buNone/>
                      </a:pPr>
                      <a:r>
                        <a:rPr lang="en-US" sz="1800">
                          <a:solidFill>
                            <a:srgbClr val="FF0000"/>
                          </a:solidFill>
                        </a:rPr>
                        <a:t>&lt;15-20&gt; hrs</a:t>
                      </a:r>
                      <a:endParaRPr>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0" lvl="0" marL="0" marR="0" rtl="0" algn="l">
                        <a:spcBef>
                          <a:spcPts val="0"/>
                        </a:spcBef>
                        <a:spcAft>
                          <a:spcPts val="0"/>
                        </a:spcAft>
                        <a:buNone/>
                      </a:pPr>
                      <a:r>
                        <a:t/>
                      </a:r>
                      <a:endParaRPr sz="1800"/>
                    </a:p>
                    <a:p>
                      <a:pPr indent="-342900" lvl="0" marL="457200" marR="0" rtl="0" algn="l">
                        <a:spcBef>
                          <a:spcPts val="0"/>
                        </a:spcBef>
                        <a:spcAft>
                          <a:spcPts val="0"/>
                        </a:spcAft>
                        <a:buSzPts val="1800"/>
                        <a:buChar char="●"/>
                      </a:pPr>
                      <a:r>
                        <a:rPr lang="en-US" sz="1800"/>
                        <a:t>Able to run solution on older F28002x board</a:t>
                      </a:r>
                      <a:endParaRPr sz="1800"/>
                    </a:p>
                    <a:p>
                      <a:pPr indent="-342900" lvl="0" marL="457200" marR="0" rtl="0" algn="l">
                        <a:spcBef>
                          <a:spcPts val="0"/>
                        </a:spcBef>
                        <a:spcAft>
                          <a:spcPts val="0"/>
                        </a:spcAft>
                        <a:buSzPts val="1800"/>
                        <a:buChar char="●"/>
                      </a:pPr>
                      <a:r>
                        <a:rPr lang="en-US" sz="1800"/>
                        <a:t>Ordered c</a:t>
                      </a:r>
                      <a:r>
                        <a:rPr lang="en-US" sz="1800"/>
                        <a:t>apacitors</a:t>
                      </a:r>
                      <a:r>
                        <a:rPr lang="en-US" sz="1800"/>
                        <a:t> for sensorless testing on old board</a:t>
                      </a:r>
                      <a:endParaRPr sz="1800"/>
                    </a:p>
                    <a:p>
                      <a:pPr indent="-342900" lvl="0" marL="457200" marR="0" rtl="0" algn="l">
                        <a:spcBef>
                          <a:spcPts val="0"/>
                        </a:spcBef>
                        <a:spcAft>
                          <a:spcPts val="0"/>
                        </a:spcAft>
                        <a:buSzPts val="1800"/>
                        <a:buChar char="●"/>
                      </a:pPr>
                      <a:r>
                        <a:rPr lang="en-US" sz="1800"/>
                        <a:t>Created and began updating u</a:t>
                      </a:r>
                      <a:r>
                        <a:rPr lang="en-US" sz="1800"/>
                        <a:t>niversal</a:t>
                      </a:r>
                      <a:r>
                        <a:rPr lang="en-US" sz="1800"/>
                        <a:t> Motor Control </a:t>
                      </a:r>
                      <a:r>
                        <a:rPr lang="en-US" sz="1800"/>
                        <a:t>Directory</a:t>
                      </a:r>
                      <a:r>
                        <a:rPr lang="en-US" sz="1800"/>
                        <a:t> for the F25P65x Board</a:t>
                      </a:r>
                      <a:endParaRPr sz="1800"/>
                    </a:p>
                    <a:p>
                      <a:pPr indent="-342900" lvl="0" marL="457200" marR="0" rtl="0" algn="l">
                        <a:spcBef>
                          <a:spcPts val="0"/>
                        </a:spcBef>
                        <a:spcAft>
                          <a:spcPts val="0"/>
                        </a:spcAft>
                        <a:buSzPts val="1800"/>
                        <a:buChar char="●"/>
                      </a:pPr>
                      <a:r>
                        <a:rPr lang="en-US" sz="1800"/>
                        <a:t>Updated projectspec file</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p>
                      <a:pPr indent="-342900" lvl="0" marL="457200" marR="0" rtl="0" algn="l">
                        <a:spcBef>
                          <a:spcPts val="0"/>
                        </a:spcBef>
                        <a:spcAft>
                          <a:spcPts val="0"/>
                        </a:spcAft>
                        <a:buSzPts val="1800"/>
                        <a:buChar char="●"/>
                      </a:pPr>
                      <a:r>
                        <a:rPr lang="en-US" sz="1800"/>
                        <a:t>Updating the memory maps in the cmd files for the F28P65x Board</a:t>
                      </a:r>
                      <a:endParaRPr sz="1800"/>
                    </a:p>
                    <a:p>
                      <a:pPr indent="-342900" lvl="0" marL="457200" marR="0" rtl="0" algn="l">
                        <a:spcBef>
                          <a:spcPts val="0"/>
                        </a:spcBef>
                        <a:spcAft>
                          <a:spcPts val="0"/>
                        </a:spcAft>
                        <a:buSzPts val="1800"/>
                        <a:buChar char="●"/>
                      </a:pPr>
                      <a:r>
                        <a:rPr lang="en-US" sz="1800"/>
                        <a:t>Adding DRV8300 driver board support</a:t>
                      </a:r>
                      <a:endParaRPr sz="1800"/>
                    </a:p>
                    <a:p>
                      <a:pPr indent="-342900" lvl="0" marL="457200" marR="0" rtl="0" algn="l">
                        <a:spcBef>
                          <a:spcPts val="0"/>
                        </a:spcBef>
                        <a:spcAft>
                          <a:spcPts val="0"/>
                        </a:spcAft>
                        <a:buSzPts val="1800"/>
                        <a:buChar char="●"/>
                      </a:pPr>
                      <a:r>
                        <a:rPr lang="en-US" sz="1800"/>
                        <a:t>Add sysconfig support </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92" name="Google Shape;92;p5"/>
          <p:cNvPicPr preferRelativeResize="0"/>
          <p:nvPr/>
        </p:nvPicPr>
        <p:blipFill>
          <a:blip r:embed="rId3">
            <a:alphaModFix/>
          </a:blip>
          <a:stretch>
            <a:fillRect/>
          </a:stretch>
        </p:blipFill>
        <p:spPr>
          <a:xfrm>
            <a:off x="4717823" y="4595100"/>
            <a:ext cx="1959352" cy="2046426"/>
          </a:xfrm>
          <a:prstGeom prst="rect">
            <a:avLst/>
          </a:prstGeom>
          <a:noFill/>
          <a:ln>
            <a:noFill/>
          </a:ln>
        </p:spPr>
      </p:pic>
      <p:pic>
        <p:nvPicPr>
          <p:cNvPr id="93" name="Google Shape;93;p5"/>
          <p:cNvPicPr preferRelativeResize="0"/>
          <p:nvPr/>
        </p:nvPicPr>
        <p:blipFill>
          <a:blip r:embed="rId4">
            <a:alphaModFix/>
          </a:blip>
          <a:stretch>
            <a:fillRect/>
          </a:stretch>
        </p:blipFill>
        <p:spPr>
          <a:xfrm>
            <a:off x="6677174" y="4595100"/>
            <a:ext cx="1570801" cy="2046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g2feb666026f_0_261"/>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600">
                <a:solidFill>
                  <a:schemeClr val="dk1"/>
                </a:solidFill>
                <a:latin typeface="Calibri"/>
                <a:ea typeface="Calibri"/>
                <a:cs typeface="Calibri"/>
                <a:sym typeface="Calibri"/>
              </a:rPr>
              <a:t>ADC Driver</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Cristian Ornelas </a:t>
            </a:r>
            <a:endParaRPr/>
          </a:p>
        </p:txBody>
      </p:sp>
      <p:graphicFrame>
        <p:nvGraphicFramePr>
          <p:cNvPr id="99" name="Google Shape;99;g2feb666026f_0_261"/>
          <p:cNvGraphicFramePr/>
          <p:nvPr/>
        </p:nvGraphicFramePr>
        <p:xfrm>
          <a:off x="685800" y="1219200"/>
          <a:ext cx="3000000" cy="3000000"/>
        </p:xfrm>
        <a:graphic>
          <a:graphicData uri="http://schemas.openxmlformats.org/drawingml/2006/table">
            <a:tbl>
              <a:tblPr>
                <a:noFill/>
                <a:tableStyleId>{425FFF45-1F13-40F5-A5A9-2AE5D4E1D464}</a:tableStyleId>
              </a:tblPr>
              <a:tblGrid>
                <a:gridCol w="3886200"/>
                <a:gridCol w="3886200"/>
              </a:tblGrid>
              <a:tr h="640300">
                <a:tc>
                  <a:txBody>
                    <a:bodyPr/>
                    <a:lstStyle/>
                    <a:p>
                      <a:pPr indent="0" lvl="0" marL="0" marR="0" rtl="0" algn="l">
                        <a:spcBef>
                          <a:spcPts val="0"/>
                        </a:spcBef>
                        <a:spcAft>
                          <a:spcPts val="0"/>
                        </a:spcAft>
                        <a:buNone/>
                      </a:pPr>
                      <a:r>
                        <a:rPr lang="en-US" sz="1800" u="none" cap="none" strike="noStrike"/>
                        <a:t>Accomplishments since the last presentation                               </a:t>
                      </a:r>
                      <a:r>
                        <a:rPr lang="en-US" sz="1800" u="none" cap="none" strike="noStrike">
                          <a:solidFill>
                            <a:srgbClr val="FF0000"/>
                          </a:solidFill>
                        </a:rPr>
                        <a:t>&lt;</a:t>
                      </a:r>
                      <a:r>
                        <a:rPr lang="en-US" sz="1800">
                          <a:solidFill>
                            <a:srgbClr val="FF0000"/>
                          </a:solidFill>
                        </a:rPr>
                        <a:t>16-17&gt; Hours</a:t>
                      </a:r>
                      <a:r>
                        <a:rPr lang="en-US" sz="1800">
                          <a:solidFill>
                            <a:schemeClr val="dk1"/>
                          </a:solidFill>
                        </a:rPr>
                        <a:t> </a:t>
                      </a:r>
                      <a:endParaRPr>
                        <a:solidFill>
                          <a:schemeClr val="dk1"/>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323850" lvl="0" marL="457200" marR="0" rtl="0" algn="l">
                        <a:spcBef>
                          <a:spcPts val="0"/>
                        </a:spcBef>
                        <a:spcAft>
                          <a:spcPts val="0"/>
                        </a:spcAft>
                        <a:buSzPts val="1500"/>
                        <a:buChar char="-"/>
                      </a:pPr>
                      <a:r>
                        <a:rPr lang="en-US" sz="1500"/>
                        <a:t>Compile and run “hello world” LED introductory project </a:t>
                      </a:r>
                      <a:endParaRPr sz="1500"/>
                    </a:p>
                    <a:p>
                      <a:pPr indent="-323850" lvl="0" marL="457200" marR="0" rtl="0" algn="l">
                        <a:spcBef>
                          <a:spcPts val="0"/>
                        </a:spcBef>
                        <a:spcAft>
                          <a:spcPts val="0"/>
                        </a:spcAft>
                        <a:buSzPts val="1500"/>
                        <a:buChar char="-"/>
                      </a:pPr>
                      <a:r>
                        <a:rPr lang="en-US" sz="1500"/>
                        <a:t>Configure</a:t>
                      </a:r>
                      <a:r>
                        <a:rPr lang="en-US" sz="1500"/>
                        <a:t> and run starter ADC </a:t>
                      </a:r>
                      <a:r>
                        <a:rPr lang="en-US" sz="1500"/>
                        <a:t>driver </a:t>
                      </a:r>
                      <a:endParaRPr sz="1500"/>
                    </a:p>
                    <a:p>
                      <a:pPr indent="-323850" lvl="0" marL="457200" marR="0" rtl="0" algn="l">
                        <a:spcBef>
                          <a:spcPts val="0"/>
                        </a:spcBef>
                        <a:spcAft>
                          <a:spcPts val="0"/>
                        </a:spcAft>
                        <a:buSzPts val="1500"/>
                        <a:buChar char="-"/>
                      </a:pPr>
                      <a:r>
                        <a:rPr lang="en-US" sz="1500"/>
                        <a:t>Configure and run starter sysconfig. project.</a:t>
                      </a:r>
                      <a:endParaRPr sz="1500"/>
                    </a:p>
                    <a:p>
                      <a:pPr indent="-323850" lvl="0" marL="457200" marR="0" rtl="0" algn="l">
                        <a:spcBef>
                          <a:spcPts val="0"/>
                        </a:spcBef>
                        <a:spcAft>
                          <a:spcPts val="0"/>
                        </a:spcAft>
                        <a:buSzPts val="1500"/>
                        <a:buChar char="-"/>
                      </a:pPr>
                      <a:r>
                        <a:rPr lang="en-US" sz="1500"/>
                        <a:t>Begin planning ADC driver module code </a:t>
                      </a:r>
                      <a:endParaRPr sz="15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23850" lvl="0" marL="457200" marR="0" rtl="0" algn="l">
                        <a:spcBef>
                          <a:spcPts val="0"/>
                        </a:spcBef>
                        <a:spcAft>
                          <a:spcPts val="0"/>
                        </a:spcAft>
                        <a:buSzPts val="1500"/>
                        <a:buChar char="-"/>
                      </a:pPr>
                      <a:r>
                        <a:rPr lang="en-US" sz="1500"/>
                        <a:t>Complete and </a:t>
                      </a:r>
                      <a:r>
                        <a:rPr lang="en-US" sz="1500"/>
                        <a:t>compile</a:t>
                      </a:r>
                      <a:r>
                        <a:rPr lang="en-US" sz="1500"/>
                        <a:t> ADC module code </a:t>
                      </a:r>
                      <a:endParaRPr sz="1500"/>
                    </a:p>
                    <a:p>
                      <a:pPr indent="-323850" lvl="0" marL="457200" marR="0" rtl="0" algn="l">
                        <a:spcBef>
                          <a:spcPts val="0"/>
                        </a:spcBef>
                        <a:spcAft>
                          <a:spcPts val="0"/>
                        </a:spcAft>
                        <a:buSzPts val="1500"/>
                        <a:buChar char="-"/>
                      </a:pPr>
                      <a:r>
                        <a:rPr lang="en-US" sz="1500"/>
                        <a:t>U</a:t>
                      </a:r>
                      <a:r>
                        <a:rPr lang="en-US" sz="1500"/>
                        <a:t>nderstand</a:t>
                      </a:r>
                      <a:r>
                        <a:rPr lang="en-US" sz="1500"/>
                        <a:t> all of the </a:t>
                      </a:r>
                      <a:r>
                        <a:rPr lang="en-US" sz="1500"/>
                        <a:t>required parameters for ADC driver </a:t>
                      </a:r>
                      <a:endParaRPr sz="1500"/>
                    </a:p>
                    <a:p>
                      <a:pPr indent="-323850" lvl="0" marL="457200" marR="0" rtl="0" algn="l">
                        <a:spcBef>
                          <a:spcPts val="0"/>
                        </a:spcBef>
                        <a:spcAft>
                          <a:spcPts val="0"/>
                        </a:spcAft>
                        <a:buSzPts val="1500"/>
                        <a:buChar char="-"/>
                      </a:pPr>
                      <a:r>
                        <a:rPr lang="en-US" sz="1500"/>
                        <a:t>Understand how to enable oversampling </a:t>
                      </a:r>
                      <a:endParaRPr sz="1500"/>
                    </a:p>
                    <a:p>
                      <a:pPr indent="-323850" lvl="0" marL="457200" rtl="0" algn="l">
                        <a:spcBef>
                          <a:spcPts val="0"/>
                        </a:spcBef>
                        <a:spcAft>
                          <a:spcPts val="0"/>
                        </a:spcAft>
                        <a:buSzPts val="1500"/>
                        <a:buChar char="-"/>
                      </a:pPr>
                      <a:r>
                        <a:rPr lang="en-US" sz="1500">
                          <a:solidFill>
                            <a:schemeClr val="dk1"/>
                          </a:solidFill>
                        </a:rPr>
                        <a:t>Add sysconfig. support </a:t>
                      </a:r>
                      <a:endParaRPr sz="1500">
                        <a:solidFill>
                          <a:schemeClr val="dk1"/>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00" name="Google Shape;100;g2feb666026f_0_261"/>
          <p:cNvSpPr txBox="1"/>
          <p:nvPr/>
        </p:nvSpPr>
        <p:spPr>
          <a:xfrm>
            <a:off x="685800" y="3940175"/>
            <a:ext cx="7772400" cy="2247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t/>
            </a:r>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1" name="Google Shape;101;g2feb666026f_0_261"/>
          <p:cNvPicPr preferRelativeResize="0"/>
          <p:nvPr/>
        </p:nvPicPr>
        <p:blipFill>
          <a:blip r:embed="rId3">
            <a:alphaModFix/>
          </a:blip>
          <a:stretch>
            <a:fillRect/>
          </a:stretch>
        </p:blipFill>
        <p:spPr>
          <a:xfrm>
            <a:off x="4128849" y="4790676"/>
            <a:ext cx="4329350" cy="1062375"/>
          </a:xfrm>
          <a:prstGeom prst="rect">
            <a:avLst/>
          </a:prstGeom>
          <a:noFill/>
          <a:ln>
            <a:noFill/>
          </a:ln>
        </p:spPr>
      </p:pic>
      <p:pic>
        <p:nvPicPr>
          <p:cNvPr id="102" name="Google Shape;102;g2feb666026f_0_261"/>
          <p:cNvPicPr preferRelativeResize="0"/>
          <p:nvPr/>
        </p:nvPicPr>
        <p:blipFill>
          <a:blip r:embed="rId4">
            <a:alphaModFix/>
          </a:blip>
          <a:stretch>
            <a:fillRect/>
          </a:stretch>
        </p:blipFill>
        <p:spPr>
          <a:xfrm>
            <a:off x="685799" y="4253425"/>
            <a:ext cx="3191100" cy="2136875"/>
          </a:xfrm>
          <a:prstGeom prst="rect">
            <a:avLst/>
          </a:prstGeom>
          <a:noFill/>
          <a:ln>
            <a:noFill/>
          </a:ln>
        </p:spPr>
      </p:pic>
      <p:sp>
        <p:nvSpPr>
          <p:cNvPr id="103" name="Google Shape;103;g2feb666026f_0_261"/>
          <p:cNvSpPr txBox="1"/>
          <p:nvPr/>
        </p:nvSpPr>
        <p:spPr>
          <a:xfrm>
            <a:off x="4645700" y="5853050"/>
            <a:ext cx="35661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900">
                <a:solidFill>
                  <a:schemeClr val="dk1"/>
                </a:solidFill>
              </a:rPr>
              <a:t>Real Time ADC Conversion</a:t>
            </a:r>
            <a:endParaRPr sz="900">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feb666026f_2_6"/>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600">
                <a:solidFill>
                  <a:schemeClr val="dk1"/>
                </a:solidFill>
                <a:latin typeface="Calibri"/>
                <a:ea typeface="Calibri"/>
                <a:cs typeface="Calibri"/>
                <a:sym typeface="Calibri"/>
              </a:rPr>
              <a:t>PWM/ Inverter</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a:t>
            </a:r>
            <a:r>
              <a:rPr lang="en-US" sz="1800">
                <a:solidFill>
                  <a:schemeClr val="dk1"/>
                </a:solidFill>
                <a:latin typeface="Calibri"/>
                <a:ea typeface="Calibri"/>
                <a:cs typeface="Calibri"/>
                <a:sym typeface="Calibri"/>
              </a:rPr>
              <a:t>Tamara Basfar</a:t>
            </a:r>
            <a:endParaRPr/>
          </a:p>
        </p:txBody>
      </p:sp>
      <p:graphicFrame>
        <p:nvGraphicFramePr>
          <p:cNvPr id="109" name="Google Shape;109;g2feb666026f_2_6"/>
          <p:cNvGraphicFramePr/>
          <p:nvPr/>
        </p:nvGraphicFramePr>
        <p:xfrm>
          <a:off x="685800" y="1219200"/>
          <a:ext cx="3000000" cy="3000000"/>
        </p:xfrm>
        <a:graphic>
          <a:graphicData uri="http://schemas.openxmlformats.org/drawingml/2006/table">
            <a:tbl>
              <a:tblPr>
                <a:noFill/>
                <a:tableStyleId>{425FFF45-1F13-40F5-A5A9-2AE5D4E1D464}</a:tableStyleId>
              </a:tblPr>
              <a:tblGrid>
                <a:gridCol w="3886200"/>
                <a:gridCol w="3886200"/>
              </a:tblGrid>
              <a:tr h="640300">
                <a:tc>
                  <a:txBody>
                    <a:bodyPr/>
                    <a:lstStyle/>
                    <a:p>
                      <a:pPr indent="0" lvl="0" marL="0" marR="0" rtl="0" algn="l">
                        <a:spcBef>
                          <a:spcPts val="0"/>
                        </a:spcBef>
                        <a:spcAft>
                          <a:spcPts val="0"/>
                        </a:spcAft>
                        <a:buNone/>
                      </a:pPr>
                      <a:r>
                        <a:rPr lang="en-US" sz="1800" u="none" cap="none" strike="noStrike"/>
                        <a:t>Accomplishments since the last presentation                               </a:t>
                      </a:r>
                      <a:r>
                        <a:rPr lang="en-US" sz="1800" u="none" cap="none" strike="noStrike">
                          <a:solidFill>
                            <a:srgbClr val="FF0000"/>
                          </a:solidFill>
                        </a:rPr>
                        <a:t>&lt;</a:t>
                      </a:r>
                      <a:r>
                        <a:rPr lang="en-US" sz="1800">
                          <a:solidFill>
                            <a:srgbClr val="FF0000"/>
                          </a:solidFill>
                        </a:rPr>
                        <a:t>16</a:t>
                      </a:r>
                      <a:r>
                        <a:rPr lang="en-US" sz="1800" u="none" cap="none" strike="noStrike">
                          <a:solidFill>
                            <a:srgbClr val="FF0000"/>
                          </a:solidFill>
                        </a:rPr>
                        <a:t>&gt; hrs </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342900" lvl="0" marL="457200" marR="0" rtl="0" algn="l">
                        <a:spcBef>
                          <a:spcPts val="0"/>
                        </a:spcBef>
                        <a:spcAft>
                          <a:spcPts val="0"/>
                        </a:spcAft>
                        <a:buSzPts val="1800"/>
                        <a:buChar char="-"/>
                      </a:pPr>
                      <a:r>
                        <a:rPr lang="en-US" sz="1800"/>
                        <a:t>introduction project</a:t>
                      </a:r>
                      <a:endParaRPr sz="1800"/>
                    </a:p>
                    <a:p>
                      <a:pPr indent="-342900" lvl="0" marL="457200" marR="0" rtl="0" algn="l">
                        <a:spcBef>
                          <a:spcPts val="0"/>
                        </a:spcBef>
                        <a:spcAft>
                          <a:spcPts val="0"/>
                        </a:spcAft>
                        <a:buSzPts val="1800"/>
                        <a:buChar char="-"/>
                      </a:pPr>
                      <a:r>
                        <a:rPr lang="en-US" sz="1800"/>
                        <a:t>configured and ran simple pwm driver that  can be added on as the project progresses (modulation shown below)</a:t>
                      </a:r>
                      <a:endParaRPr sz="1800"/>
                    </a:p>
                    <a:p>
                      <a:pPr indent="-342900" lvl="0" marL="457200" marR="0" rtl="0" algn="l">
                        <a:spcBef>
                          <a:spcPts val="0"/>
                        </a:spcBef>
                        <a:spcAft>
                          <a:spcPts val="0"/>
                        </a:spcAft>
                        <a:buSzPts val="1800"/>
                        <a:buChar char="-"/>
                      </a:pPr>
                      <a:r>
                        <a:rPr lang="en-US" sz="1800"/>
                        <a:t>planning code for more complex pwm functions (blocks shown below)</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understanding space vector modulat</a:t>
                      </a:r>
                      <a:r>
                        <a:rPr lang="en-US" sz="1800"/>
                        <a:t>ion</a:t>
                      </a:r>
                      <a:r>
                        <a:rPr lang="en-US" sz="1800"/>
                        <a:t> to know what </a:t>
                      </a:r>
                      <a:r>
                        <a:rPr lang="en-US" sz="1800"/>
                        <a:t>exactly</a:t>
                      </a:r>
                      <a:r>
                        <a:rPr lang="en-US" sz="1800"/>
                        <a:t> the pwm will be taking in during open loop control</a:t>
                      </a:r>
                      <a:endParaRPr sz="1800"/>
                    </a:p>
                    <a:p>
                      <a:pPr indent="-342900" lvl="0" marL="457200" marR="0" rtl="0" algn="l">
                        <a:spcBef>
                          <a:spcPts val="0"/>
                        </a:spcBef>
                        <a:spcAft>
                          <a:spcPts val="0"/>
                        </a:spcAft>
                        <a:buSzPts val="1800"/>
                        <a:buChar char="-"/>
                      </a:pPr>
                      <a:r>
                        <a:rPr lang="en-US" sz="1800"/>
                        <a:t>finishing up functions code </a:t>
                      </a:r>
                      <a:endParaRPr sz="1800"/>
                    </a:p>
                    <a:p>
                      <a:pPr indent="-342900" lvl="0" marL="457200" marR="0" rtl="0" algn="l">
                        <a:spcBef>
                          <a:spcPts val="0"/>
                        </a:spcBef>
                        <a:spcAft>
                          <a:spcPts val="0"/>
                        </a:spcAft>
                        <a:buSzPts val="1800"/>
                        <a:buChar char="-"/>
                      </a:pPr>
                      <a:r>
                        <a:rPr lang="en-US" sz="1800"/>
                        <a:t>setting required parameters for the sensorless motor control</a:t>
                      </a:r>
                      <a:endParaRPr sz="1800"/>
                    </a:p>
                    <a:p>
                      <a:pPr indent="-342900" lvl="0" marL="457200" marR="0" rtl="0" algn="l">
                        <a:spcBef>
                          <a:spcPts val="0"/>
                        </a:spcBef>
                        <a:spcAft>
                          <a:spcPts val="0"/>
                        </a:spcAft>
                        <a:buSzPts val="1800"/>
                        <a:buChar char="-"/>
                      </a:pPr>
                      <a:r>
                        <a:rPr lang="en-US" sz="1800"/>
                        <a:t>adding sysconfig support  </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
        <p:nvSpPr>
          <p:cNvPr id="110" name="Google Shape;110;g2feb666026f_2_6"/>
          <p:cNvSpPr txBox="1"/>
          <p:nvPr/>
        </p:nvSpPr>
        <p:spPr>
          <a:xfrm>
            <a:off x="4885975" y="6021900"/>
            <a:ext cx="40914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Arial"/>
              <a:buNone/>
            </a:pPr>
            <a:r>
              <a:rPr lang="en-US" sz="1800">
                <a:solidFill>
                  <a:schemeClr val="dk1"/>
                </a:solidFill>
                <a:latin typeface="Calibri"/>
                <a:ea typeface="Calibri"/>
                <a:cs typeface="Calibri"/>
                <a:sym typeface="Calibri"/>
              </a:rPr>
              <a:t>duty cycle modulated from 5% to 95%</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11" name="Google Shape;111;g2feb666026f_2_6"/>
          <p:cNvPicPr preferRelativeResize="0"/>
          <p:nvPr/>
        </p:nvPicPr>
        <p:blipFill>
          <a:blip r:embed="rId3">
            <a:alphaModFix/>
          </a:blip>
          <a:stretch>
            <a:fillRect/>
          </a:stretch>
        </p:blipFill>
        <p:spPr>
          <a:xfrm>
            <a:off x="4324350" y="4589251"/>
            <a:ext cx="5318149" cy="1432650"/>
          </a:xfrm>
          <a:prstGeom prst="rect">
            <a:avLst/>
          </a:prstGeom>
          <a:noFill/>
          <a:ln>
            <a:noFill/>
          </a:ln>
        </p:spPr>
      </p:pic>
      <p:pic>
        <p:nvPicPr>
          <p:cNvPr id="112" name="Google Shape;112;g2feb666026f_2_6"/>
          <p:cNvPicPr preferRelativeResize="0"/>
          <p:nvPr/>
        </p:nvPicPr>
        <p:blipFill>
          <a:blip r:embed="rId4">
            <a:alphaModFix/>
          </a:blip>
          <a:stretch>
            <a:fillRect/>
          </a:stretch>
        </p:blipFill>
        <p:spPr>
          <a:xfrm>
            <a:off x="0" y="4439175"/>
            <a:ext cx="4289102" cy="17328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feb666026f_2_0"/>
          <p:cNvSpPr txBox="1"/>
          <p:nvPr/>
        </p:nvSpPr>
        <p:spPr>
          <a:xfrm>
            <a:off x="2209800" y="9435"/>
            <a:ext cx="6629400" cy="923400"/>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Clr>
                <a:schemeClr val="dk1"/>
              </a:buClr>
              <a:buSzPts val="3600"/>
              <a:buFont typeface="Arial"/>
              <a:buNone/>
            </a:pPr>
            <a:r>
              <a:rPr b="0" i="0" lang="en-US" sz="3600" u="none" cap="none" strike="noStrike">
                <a:solidFill>
                  <a:schemeClr val="dk1"/>
                </a:solidFill>
                <a:latin typeface="Calibri"/>
                <a:ea typeface="Calibri"/>
                <a:cs typeface="Calibri"/>
                <a:sym typeface="Calibri"/>
              </a:rPr>
              <a:t>-</a:t>
            </a:r>
            <a:r>
              <a:rPr lang="en-US" sz="3600">
                <a:solidFill>
                  <a:schemeClr val="dk1"/>
                </a:solidFill>
                <a:latin typeface="Calibri"/>
                <a:ea typeface="Calibri"/>
                <a:cs typeface="Calibri"/>
                <a:sym typeface="Calibri"/>
              </a:rPr>
              <a:t>Estimator</a:t>
            </a:r>
            <a:r>
              <a:rPr b="0" i="0" lang="en-US" sz="3600" u="none" cap="none" strike="noStrike">
                <a:solidFill>
                  <a:schemeClr val="dk1"/>
                </a:solidFill>
                <a:latin typeface="Calibri"/>
                <a:ea typeface="Calibri"/>
                <a:cs typeface="Calibri"/>
                <a:sym typeface="Calibri"/>
              </a:rPr>
              <a:t>- </a:t>
            </a:r>
            <a:endParaRPr/>
          </a:p>
          <a:p>
            <a:pPr indent="0" lvl="0" marL="0" marR="0" rtl="0" algn="r">
              <a:spcBef>
                <a:spcPts val="0"/>
              </a:spcBef>
              <a:spcAft>
                <a:spcPts val="0"/>
              </a:spcAft>
              <a:buClr>
                <a:schemeClr val="dk1"/>
              </a:buClr>
              <a:buSzPts val="1600"/>
              <a:buFont typeface="Arial"/>
              <a:buNone/>
            </a:pPr>
            <a:r>
              <a:rPr b="0" i="0" lang="en-US" sz="1600" u="none" cap="none" strike="noStrike">
                <a:solidFill>
                  <a:schemeClr val="dk1"/>
                </a:solidFill>
                <a:latin typeface="Calibri"/>
                <a:ea typeface="Calibri"/>
                <a:cs typeface="Calibri"/>
                <a:sym typeface="Calibri"/>
              </a:rPr>
              <a:t> 				John A</a:t>
            </a:r>
            <a:r>
              <a:rPr lang="en-US" sz="1600">
                <a:solidFill>
                  <a:schemeClr val="dk1"/>
                </a:solidFill>
                <a:latin typeface="Calibri"/>
                <a:ea typeface="Calibri"/>
                <a:cs typeface="Calibri"/>
                <a:sym typeface="Calibri"/>
              </a:rPr>
              <a:t>dam </a:t>
            </a:r>
            <a:r>
              <a:rPr lang="en-US" sz="1800">
                <a:solidFill>
                  <a:schemeClr val="dk1"/>
                </a:solidFill>
                <a:latin typeface="Calibri"/>
                <a:ea typeface="Calibri"/>
                <a:cs typeface="Calibri"/>
                <a:sym typeface="Calibri"/>
              </a:rPr>
              <a:t>Case King</a:t>
            </a:r>
            <a:endParaRPr/>
          </a:p>
        </p:txBody>
      </p:sp>
      <p:graphicFrame>
        <p:nvGraphicFramePr>
          <p:cNvPr id="118" name="Google Shape;118;g2feb666026f_2_0"/>
          <p:cNvGraphicFramePr/>
          <p:nvPr/>
        </p:nvGraphicFramePr>
        <p:xfrm>
          <a:off x="685800" y="1219200"/>
          <a:ext cx="3000000" cy="3000000"/>
        </p:xfrm>
        <a:graphic>
          <a:graphicData uri="http://schemas.openxmlformats.org/drawingml/2006/table">
            <a:tbl>
              <a:tblPr>
                <a:noFill/>
                <a:tableStyleId>{425FFF45-1F13-40F5-A5A9-2AE5D4E1D464}</a:tableStyleId>
              </a:tblPr>
              <a:tblGrid>
                <a:gridCol w="3886200"/>
                <a:gridCol w="3886200"/>
              </a:tblGrid>
              <a:tr h="640300">
                <a:tc>
                  <a:txBody>
                    <a:bodyPr/>
                    <a:lstStyle/>
                    <a:p>
                      <a:pPr indent="0" lvl="0" marL="0" marR="0" rtl="0" algn="l">
                        <a:spcBef>
                          <a:spcPts val="0"/>
                        </a:spcBef>
                        <a:spcAft>
                          <a:spcPts val="0"/>
                        </a:spcAft>
                        <a:buNone/>
                      </a:pPr>
                      <a:r>
                        <a:rPr lang="en-US" sz="1800" u="none" cap="none" strike="noStrike"/>
                        <a:t>Accomplishments since the last presentation                               </a:t>
                      </a:r>
                      <a:endParaRPr sz="1800"/>
                    </a:p>
                    <a:p>
                      <a:pPr indent="0" lvl="0" marL="0" marR="0" rtl="0" algn="l">
                        <a:spcBef>
                          <a:spcPts val="0"/>
                        </a:spcBef>
                        <a:spcAft>
                          <a:spcPts val="0"/>
                        </a:spcAft>
                        <a:buNone/>
                      </a:pPr>
                      <a:r>
                        <a:rPr lang="en-US" sz="1800">
                          <a:solidFill>
                            <a:srgbClr val="FF0000"/>
                          </a:solidFill>
                        </a:rPr>
                        <a:t>&lt;</a:t>
                      </a:r>
                      <a:r>
                        <a:rPr lang="en-US" sz="1800">
                          <a:solidFill>
                            <a:srgbClr val="FF0000"/>
                          </a:solidFill>
                        </a:rPr>
                        <a:t>17&gt; Hours</a:t>
                      </a:r>
                      <a:endParaRPr>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Ongoing progress/problems and plans until the next presentation</a:t>
                      </a:r>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734600">
                <a:tc>
                  <a:txBody>
                    <a:bodyPr/>
                    <a:lstStyle/>
                    <a:p>
                      <a:pPr indent="-342900" lvl="0" marL="457200" marR="0" rtl="0" algn="l">
                        <a:spcBef>
                          <a:spcPts val="0"/>
                        </a:spcBef>
                        <a:spcAft>
                          <a:spcPts val="0"/>
                        </a:spcAft>
                        <a:buSzPts val="1800"/>
                        <a:buChar char="-"/>
                      </a:pPr>
                      <a:r>
                        <a:rPr lang="en-US" sz="1800"/>
                        <a:t>Outlined required components for the estimator Code function</a:t>
                      </a:r>
                      <a:endParaRPr sz="1800"/>
                    </a:p>
                    <a:p>
                      <a:pPr indent="-342900" lvl="0" marL="457200" marR="0" rtl="0" algn="l">
                        <a:spcBef>
                          <a:spcPts val="0"/>
                        </a:spcBef>
                        <a:spcAft>
                          <a:spcPts val="0"/>
                        </a:spcAft>
                        <a:buSzPts val="1800"/>
                        <a:buChar char="-"/>
                      </a:pPr>
                      <a:r>
                        <a:rPr lang="en-US" sz="1800"/>
                        <a:t>Wrote the ‘rough draft’ of the estimator code.</a:t>
                      </a:r>
                      <a:r>
                        <a:rPr lang="en-US" sz="1800"/>
                        <a:t> (Bottom right corner)</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342900" lvl="0" marL="457200" marR="0" rtl="0" algn="l">
                        <a:spcBef>
                          <a:spcPts val="0"/>
                        </a:spcBef>
                        <a:spcAft>
                          <a:spcPts val="0"/>
                        </a:spcAft>
                        <a:buSzPts val="1800"/>
                        <a:buChar char="-"/>
                      </a:pPr>
                      <a:r>
                        <a:rPr lang="en-US" sz="1800"/>
                        <a:t>Determine best way to loop the code.</a:t>
                      </a:r>
                      <a:endParaRPr sz="1800"/>
                    </a:p>
                    <a:p>
                      <a:pPr indent="-342900" lvl="0" marL="457200" marR="0" rtl="0" algn="l">
                        <a:spcBef>
                          <a:spcPts val="0"/>
                        </a:spcBef>
                        <a:spcAft>
                          <a:spcPts val="0"/>
                        </a:spcAft>
                        <a:buSzPts val="1800"/>
                        <a:buChar char="-"/>
                      </a:pPr>
                      <a:r>
                        <a:rPr lang="en-US" sz="1800"/>
                        <a:t>Understand code that will connect inputs and outputs to the estimator.</a:t>
                      </a:r>
                      <a:endParaRPr sz="1800"/>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pic>
        <p:nvPicPr>
          <p:cNvPr id="119" name="Google Shape;119;g2feb666026f_2_0"/>
          <p:cNvPicPr preferRelativeResize="0"/>
          <p:nvPr/>
        </p:nvPicPr>
        <p:blipFill rotWithShape="1">
          <a:blip r:embed="rId3">
            <a:alphaModFix/>
          </a:blip>
          <a:srcRect b="0" l="0" r="26825" t="0"/>
          <a:stretch/>
        </p:blipFill>
        <p:spPr>
          <a:xfrm>
            <a:off x="83675" y="3994775"/>
            <a:ext cx="1905550" cy="2760201"/>
          </a:xfrm>
          <a:prstGeom prst="rect">
            <a:avLst/>
          </a:prstGeom>
          <a:noFill/>
          <a:ln>
            <a:noFill/>
          </a:ln>
        </p:spPr>
      </p:pic>
      <p:sp>
        <p:nvSpPr>
          <p:cNvPr id="120" name="Google Shape;120;g2feb666026f_2_0"/>
          <p:cNvSpPr/>
          <p:nvPr/>
        </p:nvSpPr>
        <p:spPr>
          <a:xfrm>
            <a:off x="4874225" y="4050500"/>
            <a:ext cx="1666500" cy="609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000"/>
              <a:t>Initial Condition:</a:t>
            </a:r>
            <a:endParaRPr sz="1000"/>
          </a:p>
          <a:p>
            <a:pPr indent="-292100" lvl="0" marL="457200" rtl="0" algn="l">
              <a:spcBef>
                <a:spcPts val="0"/>
              </a:spcBef>
              <a:spcAft>
                <a:spcPts val="0"/>
              </a:spcAft>
              <a:buSzPts val="1000"/>
              <a:buChar char="-"/>
            </a:pPr>
            <a:r>
              <a:rPr lang="en-US" sz="1000"/>
              <a:t>Rotator Angular Position = 0</a:t>
            </a:r>
            <a:endParaRPr sz="1000"/>
          </a:p>
        </p:txBody>
      </p:sp>
      <p:sp>
        <p:nvSpPr>
          <p:cNvPr id="121" name="Google Shape;121;g2feb666026f_2_0"/>
          <p:cNvSpPr/>
          <p:nvPr/>
        </p:nvSpPr>
        <p:spPr>
          <a:xfrm>
            <a:off x="2053325" y="4053950"/>
            <a:ext cx="2278200" cy="10596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Constants:</a:t>
            </a:r>
            <a:endParaRPr sz="1200"/>
          </a:p>
          <a:p>
            <a:pPr indent="-304800" lvl="0" marL="457200" rtl="0" algn="l">
              <a:spcBef>
                <a:spcPts val="0"/>
              </a:spcBef>
              <a:spcAft>
                <a:spcPts val="0"/>
              </a:spcAft>
              <a:buSzPts val="1200"/>
              <a:buChar char="-"/>
            </a:pPr>
            <a:r>
              <a:rPr lang="en-US" sz="1200"/>
              <a:t>Shunt Resistance</a:t>
            </a:r>
            <a:endParaRPr sz="1200"/>
          </a:p>
          <a:p>
            <a:pPr indent="-304800" lvl="0" marL="457200" rtl="0" algn="l">
              <a:spcBef>
                <a:spcPts val="0"/>
              </a:spcBef>
              <a:spcAft>
                <a:spcPts val="0"/>
              </a:spcAft>
              <a:buSzPts val="1200"/>
              <a:buChar char="-"/>
            </a:pPr>
            <a:r>
              <a:rPr lang="en-US" sz="1200"/>
              <a:t>Stator Resistance</a:t>
            </a:r>
            <a:endParaRPr sz="1200"/>
          </a:p>
          <a:p>
            <a:pPr indent="-304800" lvl="0" marL="457200" rtl="0" algn="l">
              <a:spcBef>
                <a:spcPts val="0"/>
              </a:spcBef>
              <a:spcAft>
                <a:spcPts val="0"/>
              </a:spcAft>
              <a:buSzPts val="1200"/>
              <a:buChar char="-"/>
            </a:pPr>
            <a:r>
              <a:rPr lang="en-US" sz="1200"/>
              <a:t>Stator Inductance</a:t>
            </a:r>
            <a:endParaRPr sz="1200"/>
          </a:p>
          <a:p>
            <a:pPr indent="-304800" lvl="0" marL="457200" rtl="0" algn="l">
              <a:spcBef>
                <a:spcPts val="0"/>
              </a:spcBef>
              <a:spcAft>
                <a:spcPts val="0"/>
              </a:spcAft>
              <a:buSzPts val="1200"/>
              <a:buChar char="-"/>
            </a:pPr>
            <a:r>
              <a:rPr lang="en-US" sz="1200"/>
              <a:t>Back EMF Constant</a:t>
            </a:r>
            <a:endParaRPr sz="1200"/>
          </a:p>
        </p:txBody>
      </p:sp>
      <p:sp>
        <p:nvSpPr>
          <p:cNvPr id="122" name="Google Shape;122;g2feb666026f_2_0"/>
          <p:cNvSpPr/>
          <p:nvPr/>
        </p:nvSpPr>
        <p:spPr>
          <a:xfrm>
            <a:off x="2053325" y="5526425"/>
            <a:ext cx="2278200" cy="10263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200"/>
              <a:t>Inputs:</a:t>
            </a:r>
            <a:endParaRPr sz="1200"/>
          </a:p>
          <a:p>
            <a:pPr indent="-304800" lvl="0" marL="457200" rtl="0" algn="l">
              <a:spcBef>
                <a:spcPts val="0"/>
              </a:spcBef>
              <a:spcAft>
                <a:spcPts val="0"/>
              </a:spcAft>
              <a:buSzPts val="1200"/>
              <a:buChar char="-"/>
            </a:pPr>
            <a:r>
              <a:rPr lang="en-US" sz="1200"/>
              <a:t>Shunt Voltage</a:t>
            </a:r>
            <a:endParaRPr sz="1200"/>
          </a:p>
          <a:p>
            <a:pPr indent="-304800" lvl="0" marL="457200" rtl="0" algn="l">
              <a:spcBef>
                <a:spcPts val="0"/>
              </a:spcBef>
              <a:spcAft>
                <a:spcPts val="0"/>
              </a:spcAft>
              <a:buSzPts val="1200"/>
              <a:buChar char="-"/>
            </a:pPr>
            <a:r>
              <a:rPr lang="en-US" sz="1200"/>
              <a:t>Reference Voltage</a:t>
            </a:r>
            <a:endParaRPr sz="1200"/>
          </a:p>
          <a:p>
            <a:pPr indent="-304800" lvl="0" marL="457200" rtl="0" algn="l">
              <a:spcBef>
                <a:spcPts val="0"/>
              </a:spcBef>
              <a:spcAft>
                <a:spcPts val="0"/>
              </a:spcAft>
              <a:buSzPts val="1200"/>
              <a:buChar char="-"/>
            </a:pPr>
            <a:r>
              <a:rPr lang="en-US" sz="1200"/>
              <a:t>Phase Voltage</a:t>
            </a:r>
            <a:endParaRPr sz="1200"/>
          </a:p>
          <a:p>
            <a:pPr indent="-304800" lvl="0" marL="457200" rtl="0" algn="l">
              <a:spcBef>
                <a:spcPts val="0"/>
              </a:spcBef>
              <a:spcAft>
                <a:spcPts val="0"/>
              </a:spcAft>
              <a:buSzPts val="1200"/>
              <a:buChar char="-"/>
            </a:pPr>
            <a:r>
              <a:rPr lang="en-US" sz="1200"/>
              <a:t>Sampling Interval Time</a:t>
            </a:r>
            <a:endParaRPr sz="1200"/>
          </a:p>
        </p:txBody>
      </p:sp>
      <p:sp>
        <p:nvSpPr>
          <p:cNvPr id="123" name="Google Shape;123;g2feb666026f_2_0"/>
          <p:cNvSpPr/>
          <p:nvPr/>
        </p:nvSpPr>
        <p:spPr>
          <a:xfrm>
            <a:off x="4873475" y="4919100"/>
            <a:ext cx="3344400" cy="1197000"/>
          </a:xfrm>
          <a:prstGeom prst="rect">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sz="1100"/>
              <a:t>Equations:</a:t>
            </a:r>
            <a:endParaRPr sz="1100"/>
          </a:p>
          <a:p>
            <a:pPr indent="-292100" lvl="0" marL="457200" rtl="0" algn="l">
              <a:lnSpc>
                <a:spcPct val="115000"/>
              </a:lnSpc>
              <a:spcBef>
                <a:spcPts val="0"/>
              </a:spcBef>
              <a:spcAft>
                <a:spcPts val="0"/>
              </a:spcAft>
              <a:buClr>
                <a:schemeClr val="dk1"/>
              </a:buClr>
              <a:buSzPts val="1000"/>
              <a:buChar char="-"/>
            </a:pPr>
            <a:r>
              <a:rPr lang="en-US" sz="1000">
                <a:solidFill>
                  <a:schemeClr val="dk1"/>
                </a:solidFill>
              </a:rPr>
              <a:t>Phase Current = Vsh/Rsh</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US" sz="1000">
                <a:solidFill>
                  <a:schemeClr val="dk1"/>
                </a:solidFill>
              </a:rPr>
              <a:t>backEMF = Vphase - Rs*Iphase - L dIphase/dt</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US" sz="1000">
                <a:solidFill>
                  <a:schemeClr val="dk1"/>
                </a:solidFill>
              </a:rPr>
              <a:t>Angular speed = Vb/Ke</a:t>
            </a:r>
            <a:endParaRPr sz="1000">
              <a:solidFill>
                <a:schemeClr val="dk1"/>
              </a:solidFill>
            </a:endParaRPr>
          </a:p>
          <a:p>
            <a:pPr indent="-292100" lvl="0" marL="457200" rtl="0" algn="l">
              <a:lnSpc>
                <a:spcPct val="115000"/>
              </a:lnSpc>
              <a:spcBef>
                <a:spcPts val="0"/>
              </a:spcBef>
              <a:spcAft>
                <a:spcPts val="0"/>
              </a:spcAft>
              <a:buClr>
                <a:schemeClr val="dk1"/>
              </a:buClr>
              <a:buSzPts val="1000"/>
              <a:buChar char="-"/>
            </a:pPr>
            <a:r>
              <a:rPr lang="en-US" sz="1000">
                <a:solidFill>
                  <a:schemeClr val="dk1"/>
                </a:solidFill>
              </a:rPr>
              <a:t>Angular Position = previous position + td*w</a:t>
            </a:r>
            <a:endParaRPr sz="1100"/>
          </a:p>
        </p:txBody>
      </p:sp>
      <p:cxnSp>
        <p:nvCxnSpPr>
          <p:cNvPr id="124" name="Google Shape;124;g2feb666026f_2_0"/>
          <p:cNvCxnSpPr>
            <a:stCxn id="121" idx="3"/>
            <a:endCxn id="123" idx="1"/>
          </p:cNvCxnSpPr>
          <p:nvPr/>
        </p:nvCxnSpPr>
        <p:spPr>
          <a:xfrm>
            <a:off x="4331525" y="4583750"/>
            <a:ext cx="542100" cy="933900"/>
          </a:xfrm>
          <a:prstGeom prst="bentConnector3">
            <a:avLst>
              <a:gd fmla="val 49986" name="adj1"/>
            </a:avLst>
          </a:prstGeom>
          <a:noFill/>
          <a:ln cap="flat" cmpd="sng" w="9525">
            <a:solidFill>
              <a:schemeClr val="dk2"/>
            </a:solidFill>
            <a:prstDash val="solid"/>
            <a:round/>
            <a:headEnd len="med" w="med" type="none"/>
            <a:tailEnd len="med" w="med" type="triangle"/>
          </a:ln>
        </p:spPr>
      </p:cxnSp>
      <p:cxnSp>
        <p:nvCxnSpPr>
          <p:cNvPr id="125" name="Google Shape;125;g2feb666026f_2_0"/>
          <p:cNvCxnSpPr>
            <a:stCxn id="122" idx="3"/>
            <a:endCxn id="123" idx="1"/>
          </p:cNvCxnSpPr>
          <p:nvPr/>
        </p:nvCxnSpPr>
        <p:spPr>
          <a:xfrm flipH="1" rot="10800000">
            <a:off x="4331525" y="5517575"/>
            <a:ext cx="542100" cy="522000"/>
          </a:xfrm>
          <a:prstGeom prst="bentConnector3">
            <a:avLst>
              <a:gd fmla="val 49986" name="adj1"/>
            </a:avLst>
          </a:prstGeom>
          <a:noFill/>
          <a:ln cap="flat" cmpd="sng" w="9525">
            <a:solidFill>
              <a:schemeClr val="dk2"/>
            </a:solidFill>
            <a:prstDash val="solid"/>
            <a:round/>
            <a:headEnd len="med" w="med" type="none"/>
            <a:tailEnd len="med" w="med" type="triangle"/>
          </a:ln>
        </p:spPr>
      </p:cxnSp>
      <p:cxnSp>
        <p:nvCxnSpPr>
          <p:cNvPr id="126" name="Google Shape;126;g2feb666026f_2_0"/>
          <p:cNvCxnSpPr>
            <a:stCxn id="120" idx="2"/>
            <a:endCxn id="123" idx="0"/>
          </p:cNvCxnSpPr>
          <p:nvPr/>
        </p:nvCxnSpPr>
        <p:spPr>
          <a:xfrm flipH="1" rot="-5400000">
            <a:off x="5996975" y="4370300"/>
            <a:ext cx="259200" cy="838200"/>
          </a:xfrm>
          <a:prstGeom prst="bentConnector3">
            <a:avLst>
              <a:gd fmla="val 50019" name="adj1"/>
            </a:avLst>
          </a:prstGeom>
          <a:noFill/>
          <a:ln cap="flat" cmpd="sng" w="9525">
            <a:solidFill>
              <a:schemeClr val="dk2"/>
            </a:solidFill>
            <a:prstDash val="solid"/>
            <a:round/>
            <a:headEnd len="med" w="med" type="diamond"/>
            <a:tailEnd len="med" w="med" type="diamond"/>
          </a:ln>
        </p:spPr>
      </p:cxnSp>
      <p:sp>
        <p:nvSpPr>
          <p:cNvPr id="127" name="Google Shape;127;g2feb666026f_2_0"/>
          <p:cNvSpPr/>
          <p:nvPr/>
        </p:nvSpPr>
        <p:spPr>
          <a:xfrm>
            <a:off x="5789170" y="6290400"/>
            <a:ext cx="2428800" cy="464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sz="1100"/>
              <a:t>Output:</a:t>
            </a:r>
            <a:endParaRPr sz="1100"/>
          </a:p>
          <a:p>
            <a:pPr indent="-298450" lvl="0" marL="457200" rtl="0" algn="l">
              <a:lnSpc>
                <a:spcPct val="115000"/>
              </a:lnSpc>
              <a:spcBef>
                <a:spcPts val="0"/>
              </a:spcBef>
              <a:spcAft>
                <a:spcPts val="0"/>
              </a:spcAft>
              <a:buSzPts val="1100"/>
              <a:buChar char="-"/>
            </a:pPr>
            <a:r>
              <a:rPr lang="en-US" sz="1100"/>
              <a:t>Updated Angular Position</a:t>
            </a:r>
            <a:endParaRPr sz="1100"/>
          </a:p>
        </p:txBody>
      </p:sp>
      <p:cxnSp>
        <p:nvCxnSpPr>
          <p:cNvPr id="128" name="Google Shape;128;g2feb666026f_2_0"/>
          <p:cNvCxnSpPr>
            <a:stCxn id="123" idx="2"/>
            <a:endCxn id="127" idx="0"/>
          </p:cNvCxnSpPr>
          <p:nvPr/>
        </p:nvCxnSpPr>
        <p:spPr>
          <a:xfrm flipH="1" rot="-5400000">
            <a:off x="6687425" y="5974350"/>
            <a:ext cx="174300" cy="457800"/>
          </a:xfrm>
          <a:prstGeom prst="bentConnector3">
            <a:avLst>
              <a:gd fmla="val 50000" name="adj1"/>
            </a:avLst>
          </a:prstGeom>
          <a:noFill/>
          <a:ln cap="flat" cmpd="sng" w="9525">
            <a:solidFill>
              <a:schemeClr val="dk2"/>
            </a:solidFill>
            <a:prstDash val="solid"/>
            <a:round/>
            <a:headEnd len="med" w="med" type="none"/>
            <a:tailEnd len="med" w="med" type="triangle"/>
          </a:ln>
        </p:spPr>
      </p:cxnSp>
      <p:sp>
        <p:nvSpPr>
          <p:cNvPr id="129" name="Google Shape;129;g2feb666026f_2_0"/>
          <p:cNvSpPr/>
          <p:nvPr/>
        </p:nvSpPr>
        <p:spPr>
          <a:xfrm>
            <a:off x="8458200" y="5855700"/>
            <a:ext cx="419400" cy="4128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US" sz="1500"/>
              <a:t>R</a:t>
            </a:r>
            <a:endParaRPr b="1" sz="1500"/>
          </a:p>
        </p:txBody>
      </p:sp>
      <p:cxnSp>
        <p:nvCxnSpPr>
          <p:cNvPr id="130" name="Google Shape;130;g2feb666026f_2_0"/>
          <p:cNvCxnSpPr>
            <a:stCxn id="127" idx="3"/>
            <a:endCxn id="129" idx="2"/>
          </p:cNvCxnSpPr>
          <p:nvPr/>
        </p:nvCxnSpPr>
        <p:spPr>
          <a:xfrm flipH="1" rot="10800000">
            <a:off x="8217970" y="6268350"/>
            <a:ext cx="450000" cy="254400"/>
          </a:xfrm>
          <a:prstGeom prst="bentConnector2">
            <a:avLst/>
          </a:prstGeom>
          <a:noFill/>
          <a:ln cap="flat" cmpd="sng" w="9525">
            <a:solidFill>
              <a:schemeClr val="dk2"/>
            </a:solidFill>
            <a:prstDash val="solid"/>
            <a:round/>
            <a:headEnd len="med" w="med" type="none"/>
            <a:tailEnd len="med" w="med" type="none"/>
          </a:ln>
        </p:spPr>
      </p:cxnSp>
      <p:cxnSp>
        <p:nvCxnSpPr>
          <p:cNvPr id="131" name="Google Shape;131;g2feb666026f_2_0"/>
          <p:cNvCxnSpPr>
            <a:stCxn id="129" idx="0"/>
            <a:endCxn id="123" idx="3"/>
          </p:cNvCxnSpPr>
          <p:nvPr/>
        </p:nvCxnSpPr>
        <p:spPr>
          <a:xfrm flipH="1" rot="5400000">
            <a:off x="8273850" y="5461650"/>
            <a:ext cx="338100" cy="450000"/>
          </a:xfrm>
          <a:prstGeom prst="bentConnector2">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2012-01-20T14:22:33Z</dcterms:created>
  <dc:creator>Samuel Villareal</dc:creator>
</cp:coreProperties>
</file>