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9"/>
  </p:notesMasterIdLst>
  <p:sldIdLst>
    <p:sldId id="256" r:id="rId2"/>
    <p:sldId id="259" r:id="rId3"/>
    <p:sldId id="260" r:id="rId4"/>
    <p:sldId id="262" r:id="rId5"/>
    <p:sldId id="261" r:id="rId6"/>
    <p:sldId id="267" r:id="rId7"/>
    <p:sldId id="273" r:id="rId8"/>
    <p:sldId id="270" r:id="rId9"/>
    <p:sldId id="271" r:id="rId10"/>
    <p:sldId id="268" r:id="rId11"/>
    <p:sldId id="264" r:id="rId12"/>
    <p:sldId id="276" r:id="rId13"/>
    <p:sldId id="266" r:id="rId14"/>
    <p:sldId id="275" r:id="rId15"/>
    <p:sldId id="274" r:id="rId16"/>
    <p:sldId id="27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3574"/>
  </p:normalViewPr>
  <p:slideViewPr>
    <p:cSldViewPr snapToGrid="0" snapToObjects="1">
      <p:cViewPr>
        <p:scale>
          <a:sx n="143" d="100"/>
          <a:sy n="143" d="100"/>
        </p:scale>
        <p:origin x="1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673C-9412-8047-A132-A317445FDC78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0D576-D825-224B-8AB5-2319E9AD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by looking at</a:t>
            </a:r>
            <a:r>
              <a:rPr lang="en-US" baseline="0" dirty="0" smtClean="0"/>
              <a:t> the battery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0D576-D825-224B-8AB5-2319E9AD3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first thing I created a small constant current and tried to discharge a single Samsung 18650-25R at 15A. The results were good so I started with the design of the bigger one. For this part  I used </a:t>
            </a:r>
            <a:r>
              <a:rPr lang="en-US" dirty="0" err="1" smtClean="0"/>
              <a:t>LTSpice</a:t>
            </a:r>
            <a:r>
              <a:rPr lang="en-US" dirty="0" smtClean="0"/>
              <a:t> for simulating the entire circuit.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0D576-D825-224B-8AB5-2319E9AD3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</a:t>
            </a:r>
            <a:r>
              <a:rPr lang="en-US" baseline="0" dirty="0" smtClean="0"/>
              <a:t>l of </a:t>
            </a:r>
            <a:r>
              <a:rPr lang="en-US" baseline="0" dirty="0" err="1" smtClean="0"/>
              <a:t>mosfets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0D576-D825-224B-8AB5-2319E9AD3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0D576-D825-224B-8AB5-2319E9AD35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shown for low currents most of the power goes inside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(power peak of) while for higher currents are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mosfets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dissipate most of the power.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 I started looking on the market which kind of solution is better. In order to correctly design the cooling I choose the maximum power dissipate for each device. This idea is conservative (explain better)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0D576-D825-224B-8AB5-2319E9AD35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0D576-D825-224B-8AB5-2319E9AD35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723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264" y="2141475"/>
            <a:ext cx="8198069" cy="2336188"/>
          </a:xfrm>
        </p:spPr>
        <p:txBody>
          <a:bodyPr/>
          <a:lstStyle/>
          <a:p>
            <a:r>
              <a:rPr lang="en-US" sz="4400" dirty="0" smtClean="0"/>
              <a:t>Controlled Battery discharge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Industrial electronics and instrumentation course </a:t>
            </a:r>
            <a:r>
              <a:rPr lang="en-US" dirty="0" err="1" smtClean="0"/>
              <a:t>a.a</a:t>
            </a:r>
            <a:r>
              <a:rPr lang="en-US" dirty="0" smtClean="0"/>
              <a:t>. 2017/2018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61283" y="4206750"/>
            <a:ext cx="6034030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Department of </a:t>
            </a:r>
            <a:r>
              <a:rPr lang="en-US" smtClean="0"/>
              <a:t>Industrial engineer</a:t>
            </a:r>
          </a:p>
          <a:p>
            <a:r>
              <a:rPr lang="en-US" dirty="0" smtClean="0"/>
              <a:t>Cristiano Strobbe</a:t>
            </a:r>
          </a:p>
          <a:p>
            <a:r>
              <a:rPr lang="en-US" dirty="0" smtClean="0"/>
              <a:t>I.D. 196763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/>
          <a:lstStyle/>
          <a:p>
            <a:pPr algn="ctr"/>
            <a:r>
              <a:rPr lang="en-US" dirty="0" err="1" smtClean="0"/>
              <a:t>Busbar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9070" y="1232452"/>
            <a:ext cx="6847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to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was able to design my own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busbar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starting from a cupper sheet of 1.5mm thickness. For the design/simulation I used a well known 1DoF thermal model implemented using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here the final simulation of the positive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busbar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(1.5m length).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62" y="2781070"/>
            <a:ext cx="4900181" cy="3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29580"/>
          </a:xfrm>
        </p:spPr>
        <p:txBody>
          <a:bodyPr/>
          <a:lstStyle/>
          <a:p>
            <a:pPr algn="ctr"/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2238703"/>
            <a:ext cx="7807785" cy="3418718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7361993">
            <a:off x="1307082" y="5159307"/>
            <a:ext cx="1336253" cy="270722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4158453">
            <a:off x="4419104" y="5261794"/>
            <a:ext cx="1180071" cy="278877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722956">
            <a:off x="6055681" y="2668795"/>
            <a:ext cx="1868440" cy="294786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4524873">
            <a:off x="3185991" y="2317401"/>
            <a:ext cx="1172137" cy="278412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528327">
            <a:off x="2450022" y="4895524"/>
            <a:ext cx="1888498" cy="245411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37163" y="1461056"/>
            <a:ext cx="20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Cooling system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95042" y="1479998"/>
            <a:ext cx="401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Batteries and almost adiabatic case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0048" y="6045227"/>
            <a:ext cx="140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generator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52916" y="6088916"/>
            <a:ext cx="140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Resistor’s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cooling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5042" y="6097713"/>
            <a:ext cx="140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board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019621">
            <a:off x="2442745" y="2646490"/>
            <a:ext cx="1812524" cy="260121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61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logger - Hardware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03" y="1756781"/>
            <a:ext cx="3017920" cy="2738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73" y="1756781"/>
            <a:ext cx="2554888" cy="2728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8744" y="1310024"/>
            <a:ext cx="347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 USB-6008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5782" y="1191231"/>
            <a:ext cx="3477038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18535" y="1305056"/>
            <a:ext cx="29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 cDAQ-9181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7944" y="4650187"/>
            <a:ext cx="3467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USB connection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 to 8 Differential ADC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+/-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10V range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bit of resolution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KS/s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1758" y="4650187"/>
            <a:ext cx="3467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TCP/IP connection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 to 4 Differential ADC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+/- 10V range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 bit of resolution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 KS/s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1296" y="6292301"/>
            <a:ext cx="7801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Both the devices were used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differential mode.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61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logger -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53" y="2755180"/>
            <a:ext cx="4172651" cy="2606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2755180"/>
            <a:ext cx="3659765" cy="2606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758" y="1299146"/>
            <a:ext cx="763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choosing and setting the hardware I created the VI which logs and plots all the data. This VI can be used with both hardware.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7702" y="2321252"/>
            <a:ext cx="18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interface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7964" y="2327274"/>
            <a:ext cx="18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61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92" y="1218426"/>
            <a:ext cx="2416798" cy="2195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72" y="1614504"/>
            <a:ext cx="399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DHAB-S24 Hall effect current sensor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5V supply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+/- 500A of current range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4mV per Ampere of sensitivity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472" y="4205303"/>
            <a:ext cx="399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10K NTC Thermistor B3380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Cantherm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+/- 1% of tolerance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constant &lt; 3 seconds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Already wired up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49" y="3993637"/>
            <a:ext cx="1812084" cy="25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619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conclusion: Data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07" y="2150373"/>
            <a:ext cx="5923892" cy="4050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758" y="1443566"/>
            <a:ext cx="763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 a slice of a discharge test at 120A sampled at 50 Hz and with a resolution of 3mV.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758" y="3285219"/>
            <a:ext cx="116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Batteries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758" y="5489444"/>
            <a:ext cx="11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</a:p>
        </p:txBody>
      </p:sp>
      <p:sp>
        <p:nvSpPr>
          <p:cNvPr id="10" name="Right Arrow 9"/>
          <p:cNvSpPr/>
          <p:nvPr/>
        </p:nvSpPr>
        <p:spPr>
          <a:xfrm rot="19837144">
            <a:off x="1990768" y="2983711"/>
            <a:ext cx="897296" cy="252836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230955">
            <a:off x="1978796" y="3954315"/>
            <a:ext cx="921243" cy="284535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02069" y="3441157"/>
            <a:ext cx="662152" cy="270152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75941" y="5539034"/>
            <a:ext cx="662152" cy="270152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45" y="368514"/>
            <a:ext cx="8119532" cy="76619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</a:t>
            </a:r>
            <a:r>
              <a:rPr lang="en-US" sz="3600" dirty="0" smtClean="0"/>
              <a:t>: Data analysis pt.2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41232" y="1423764"/>
            <a:ext cx="763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 the FFT of the current during the discharge pulse without any filtering.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02" y="2205498"/>
            <a:ext cx="4758793" cy="38554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V="1">
            <a:off x="2698529" y="2519849"/>
            <a:ext cx="857471" cy="298440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1232" y="2448957"/>
            <a:ext cx="20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DC component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32" y="4480927"/>
            <a:ext cx="16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 noise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14892" y="4480927"/>
            <a:ext cx="1208065" cy="366434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6491" y="5409798"/>
            <a:ext cx="209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Fs = 50 Hz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Resolution = 3mV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5624" y="4176867"/>
            <a:ext cx="2175640" cy="120868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3636309" y="2448957"/>
            <a:ext cx="357642" cy="3344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51" y="2925890"/>
            <a:ext cx="7633742" cy="616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Thanks for the attention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98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54238"/>
            <a:ext cx="7633742" cy="517415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goal of this project was to build an instrument that identifies the electrical/thermal parameters of a Li-Ion cell’s model.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/>
              <a:t>The model are then used to estimate the </a:t>
            </a:r>
            <a:r>
              <a:rPr lang="en-US" dirty="0" err="1"/>
              <a:t>SoC</a:t>
            </a:r>
            <a:r>
              <a:rPr lang="en-US" dirty="0"/>
              <a:t> (State of Charge) </a:t>
            </a:r>
            <a:r>
              <a:rPr lang="en-US" dirty="0" smtClean="0"/>
              <a:t>of a battery for </a:t>
            </a:r>
            <a:r>
              <a:rPr lang="en-US" dirty="0"/>
              <a:t>a Formula SAE car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identification process can be done in several ways, the one that </a:t>
            </a:r>
            <a:r>
              <a:rPr lang="en-US" dirty="0"/>
              <a:t>I</a:t>
            </a:r>
            <a:r>
              <a:rPr lang="en-US" dirty="0" smtClean="0"/>
              <a:t> choose was using discharge pulses.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en-US" dirty="0" smtClean="0"/>
              <a:t>he requirements for this instrumentation were: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Be able to discharge at least one battery module with different current profiles (pulse, ramp etc.).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High discharge current (almost 240A </a:t>
            </a:r>
            <a:r>
              <a:rPr lang="mr-IN" dirty="0" smtClean="0"/>
              <a:t>–</a:t>
            </a:r>
            <a:r>
              <a:rPr lang="en-US" dirty="0" smtClean="0"/>
              <a:t> Full car throttle)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Cheaper as possible (1000 euros budget)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Acquire and store </a:t>
            </a:r>
            <a:r>
              <a:rPr lang="en-US" dirty="0" err="1" smtClean="0"/>
              <a:t>batterie’s</a:t>
            </a:r>
            <a:r>
              <a:rPr lang="en-US" dirty="0" smtClean="0"/>
              <a:t> voltages, </a:t>
            </a:r>
            <a:r>
              <a:rPr lang="en-US" dirty="0" err="1" smtClean="0"/>
              <a:t>batterie’s</a:t>
            </a:r>
            <a:r>
              <a:rPr lang="en-US" dirty="0" smtClean="0"/>
              <a:t> temperature and total current at a reasonable speed (at best 150 Hz).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/>
          <a:lstStyle/>
          <a:p>
            <a:pPr algn="ctr"/>
            <a:r>
              <a:rPr lang="en-US" dirty="0" smtClean="0"/>
              <a:t>Battery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32452"/>
            <a:ext cx="7633742" cy="538022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battery pack is composed by several modules, in my case </a:t>
            </a:r>
            <a:r>
              <a:rPr lang="en-US" dirty="0" err="1" smtClean="0"/>
              <a:t>Energus</a:t>
            </a:r>
            <a:r>
              <a:rPr lang="en-US" dirty="0" smtClean="0"/>
              <a:t> 6p1s Sony VTC5.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rough calculations, if I want to discharge the module at 200A (assuming nominal voltage) I need to dissipate 720 W.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2" y="2161159"/>
            <a:ext cx="3073117" cy="3073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5522" y="2266557"/>
            <a:ext cx="4449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Capacity: 15.6 Ah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Nominal voltage: 3.6V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voltage: 4.2V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Cut-off voltage: 2.5V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 discharge current: 280A (5s pulse)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discharge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180A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99644"/>
          </a:xfrm>
        </p:spPr>
        <p:txBody>
          <a:bodyPr/>
          <a:lstStyle/>
          <a:p>
            <a:pPr algn="ctr"/>
            <a:r>
              <a:rPr lang="en-US" dirty="0" smtClean="0"/>
              <a:t>On Market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2029"/>
            <a:ext cx="7633742" cy="55802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There are two ways in which the test can be done: using programmable DC loads as: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or can </a:t>
            </a:r>
            <a:r>
              <a:rPr lang="en-US" dirty="0"/>
              <a:t>be obtained using very expensive and sophisticated instrumentations (</a:t>
            </a:r>
            <a:r>
              <a:rPr lang="en-US" dirty="0" smtClean="0"/>
              <a:t>HPPC test instrument)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1" y="2065205"/>
            <a:ext cx="3352338" cy="160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6481" y="1972670"/>
            <a:ext cx="3144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BK 8600 Series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 load voltage: 60V-120V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Current: up to 240A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DAS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Price: 4000$-10000$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19" y="4557502"/>
            <a:ext cx="1341561" cy="2087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6481" y="4724269"/>
            <a:ext cx="3144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Neware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CT-4002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voltage: 0.025V-5V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Current: up to 300A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DAS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Price: &gt; 10000$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Constant current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32451"/>
            <a:ext cx="7633742" cy="5502885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easiest and cheaper solution that I found was to use the so called ”constant current load”, here the schematic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basic principle is that the voltage that I apply on the inverting side of the Op-amp is the same that I apply between the resistor’s terminals.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if I use a 0.1 Ohm resistor and I apply one Volt as reference voltage the current that flows through the battery, the NMOS and the resistor is 10A.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29" y="1852998"/>
            <a:ext cx="5171342" cy="30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/>
          <a:lstStyle/>
          <a:p>
            <a:pPr algn="ctr"/>
            <a:r>
              <a:rPr lang="en-US" dirty="0" smtClean="0"/>
              <a:t>Final circuit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3428449"/>
            <a:ext cx="7687902" cy="31223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8758" y="1303991"/>
            <a:ext cx="7801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a long time spent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LTSpice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finally reach the final circuit. The main problems that I found were:</a:t>
            </a:r>
          </a:p>
          <a:p>
            <a:pPr marL="285750" indent="-285750" defTabSz="91440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Parallels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mosfets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difficult to manage (parameters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-matching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 defTabSz="91440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dissipation</a:t>
            </a:r>
          </a:p>
          <a:p>
            <a:pPr marL="285750" indent="-285750" defTabSz="91440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Op-amp oscillating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behaviour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91440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electrical components which were able to meet my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/>
          <a:lstStyle/>
          <a:p>
            <a:pPr algn="ctr"/>
            <a:r>
              <a:rPr lang="en-US" dirty="0" err="1" smtClean="0"/>
              <a:t>LTSPice</a:t>
            </a:r>
            <a:r>
              <a:rPr lang="en-US" dirty="0" smtClean="0"/>
              <a:t> schematic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8758" y="1303991"/>
            <a:ext cx="7801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 the schematic of one of the five circuit’s section: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60" y="2459403"/>
            <a:ext cx="7326738" cy="326212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3296151">
            <a:off x="1888556" y="5366349"/>
            <a:ext cx="1273169" cy="224477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6143114">
            <a:off x="1283160" y="2824110"/>
            <a:ext cx="1508791" cy="206925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8149550">
            <a:off x="5237859" y="5504518"/>
            <a:ext cx="963672" cy="184460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772244">
            <a:off x="5133000" y="2634360"/>
            <a:ext cx="1103724" cy="191060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968307">
            <a:off x="5735970" y="2880156"/>
            <a:ext cx="1421250" cy="181200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7097112">
            <a:off x="6635613" y="5085415"/>
            <a:ext cx="1750312" cy="206795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6772244">
            <a:off x="3708981" y="2705798"/>
            <a:ext cx="1182211" cy="186069"/>
          </a:xfrm>
          <a:prstGeom prst="rightArrow">
            <a:avLst>
              <a:gd name="adj1" fmla="val 50000"/>
              <a:gd name="adj2" fmla="val 6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8989" y="1876042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Noise injection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22216" y="1783710"/>
            <a:ext cx="165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operational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amplifier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2121" y="1850639"/>
            <a:ext cx="1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mosfets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0383" y="6061016"/>
            <a:ext cx="1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 resistor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6908" y="6061016"/>
            <a:ext cx="1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Battery simulator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1330" y="6052703"/>
            <a:ext cx="207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voltage simulator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/>
          <a:lstStyle/>
          <a:p>
            <a:pPr algn="ctr"/>
            <a:r>
              <a:rPr lang="en-US" dirty="0" smtClean="0"/>
              <a:t>Heat dissipation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8758" y="1303991"/>
            <a:ext cx="78012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simulation I found the power that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mosfets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resistors have to dissipate. Here 2 simulations which show how the current drawn varies with respect to the reference voltage and how the heat power vary with respect to the current draw.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cooling system was needed.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44" y="2748825"/>
            <a:ext cx="3807039" cy="2824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2748825"/>
            <a:ext cx="3799580" cy="2818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910" y="5639026"/>
            <a:ext cx="4309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Blue: reference voltage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Green: current drawn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 section)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444" y="5644752"/>
            <a:ext cx="38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(Green: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mosfet’s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power Red: resistor’s power)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0067"/>
          </a:xfrm>
        </p:spPr>
        <p:txBody>
          <a:bodyPr/>
          <a:lstStyle/>
          <a:p>
            <a:pPr algn="ctr"/>
            <a:r>
              <a:rPr lang="en-US" dirty="0" smtClean="0"/>
              <a:t>Power Components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8758" y="1303991"/>
            <a:ext cx="78012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power components were:</a:t>
            </a:r>
          </a:p>
          <a:p>
            <a:pPr defTabSz="914400"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10x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Mosfet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IXIS </a:t>
            </a:r>
            <a:r>
              <a:rPr lang="fi-FI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IXFK360N10T </a:t>
            </a:r>
            <a:endParaRPr lang="fi-FI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2.9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mOhm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Vdss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100V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Idmax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360A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Pmax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1250 W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Rthjc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0.12W/°C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Rthcs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0.05 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/°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Vgs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2.5V-4.5V</a:t>
            </a: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5x 0.1Ohm +/-5%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Arcol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HS200 R1 J</a:t>
            </a:r>
          </a:p>
          <a:p>
            <a:pPr lvl="0" defTabSz="914400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200W power rating 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50W without cooling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37" y="1850581"/>
            <a:ext cx="1819754" cy="1819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37" y="4420124"/>
            <a:ext cx="1885506" cy="18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14835</TotalTime>
  <Words>971</Words>
  <Application>Microsoft Macintosh PowerPoint</Application>
  <PresentationFormat>On-screen Show (4:3)</PresentationFormat>
  <Paragraphs>177</Paragraphs>
  <Slides>17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Gill Sans MT</vt:lpstr>
      <vt:lpstr>Mangal</vt:lpstr>
      <vt:lpstr>Trebuchet MS</vt:lpstr>
      <vt:lpstr>Arial</vt:lpstr>
      <vt:lpstr>Badge</vt:lpstr>
      <vt:lpstr>Controlled Battery discharge system</vt:lpstr>
      <vt:lpstr>Introduction</vt:lpstr>
      <vt:lpstr>Battery module</vt:lpstr>
      <vt:lpstr>On Market solutions</vt:lpstr>
      <vt:lpstr>Constant current load</vt:lpstr>
      <vt:lpstr>Final circuit diagram</vt:lpstr>
      <vt:lpstr>LTSPice schematic</vt:lpstr>
      <vt:lpstr>Heat dissipation</vt:lpstr>
      <vt:lpstr>Power Components</vt:lpstr>
      <vt:lpstr>Busbar design</vt:lpstr>
      <vt:lpstr>Final result</vt:lpstr>
      <vt:lpstr>Data logger - Hardware</vt:lpstr>
      <vt:lpstr>Data logger - software</vt:lpstr>
      <vt:lpstr>sensors</vt:lpstr>
      <vt:lpstr>conclusion: Data analysis</vt:lpstr>
      <vt:lpstr>conclusion: Data analysis pt.2</vt:lpstr>
      <vt:lpstr>Thanks for the attention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Battery discharge system</dc:title>
  <dc:creator>Cristiano Strobbe</dc:creator>
  <cp:lastModifiedBy>Cristiano Strobbe</cp:lastModifiedBy>
  <cp:revision>94</cp:revision>
  <cp:lastPrinted>2018-06-18T12:18:33Z</cp:lastPrinted>
  <dcterms:created xsi:type="dcterms:W3CDTF">2018-06-04T10:13:25Z</dcterms:created>
  <dcterms:modified xsi:type="dcterms:W3CDTF">2018-06-27T18:36:15Z</dcterms:modified>
</cp:coreProperties>
</file>