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1"/>
  </p:notesMasterIdLst>
  <p:sldIdLst>
    <p:sldId id="256" r:id="rId2"/>
    <p:sldId id="281" r:id="rId3"/>
    <p:sldId id="298" r:id="rId4"/>
    <p:sldId id="294" r:id="rId5"/>
    <p:sldId id="295" r:id="rId6"/>
    <p:sldId id="282" r:id="rId7"/>
    <p:sldId id="296" r:id="rId8"/>
    <p:sldId id="297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B037761-4BDA-45BB-AF1C-9712DACB08F0}">
          <p14:sldIdLst>
            <p14:sldId id="256"/>
            <p14:sldId id="281"/>
            <p14:sldId id="298"/>
            <p14:sldId id="294"/>
            <p14:sldId id="295"/>
            <p14:sldId id="282"/>
            <p14:sldId id="296"/>
            <p14:sldId id="29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6B0"/>
    <a:srgbClr val="D6E8FE"/>
    <a:srgbClr val="8DBFFB"/>
    <a:srgbClr val="8E6CEE"/>
    <a:srgbClr val="C3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F14C-FE14-4557-A514-A010C272170B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F8ED-3AF4-4B8C-A9EA-006C39544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93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81" r:id="rId6"/>
    <p:sldLayoutId id="2147483886" r:id="rId7"/>
    <p:sldLayoutId id="2147483882" r:id="rId8"/>
    <p:sldLayoutId id="2147483883" r:id="rId9"/>
    <p:sldLayoutId id="2147483884" r:id="rId10"/>
    <p:sldLayoutId id="2147483885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aulofreire.org/noticias/180-xvii-f%C3%B3rum-de-estudos-leituras-de-paulo-frei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D7CA3D4C-46B1-42B1-AE4D-0C80E83FB70B}"/>
              </a:ext>
            </a:extLst>
          </p:cNvPr>
          <p:cNvSpPr/>
          <p:nvPr/>
        </p:nvSpPr>
        <p:spPr>
          <a:xfrm>
            <a:off x="-1" y="0"/>
            <a:ext cx="2799185" cy="6858000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66A124-65C2-41CA-A5C8-6C468A6877DE}"/>
              </a:ext>
            </a:extLst>
          </p:cNvPr>
          <p:cNvSpPr/>
          <p:nvPr/>
        </p:nvSpPr>
        <p:spPr>
          <a:xfrm>
            <a:off x="5441223" y="4509518"/>
            <a:ext cx="168262" cy="1843752"/>
          </a:xfrm>
          <a:prstGeom prst="rect">
            <a:avLst/>
          </a:prstGeom>
          <a:solidFill>
            <a:srgbClr val="8DBFFB"/>
          </a:solidFill>
          <a:ln>
            <a:solidFill>
              <a:srgbClr val="8DB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64F7D0C-3598-47D5-AB18-FB2A22918193}"/>
              </a:ext>
            </a:extLst>
          </p:cNvPr>
          <p:cNvGrpSpPr/>
          <p:nvPr/>
        </p:nvGrpSpPr>
        <p:grpSpPr>
          <a:xfrm>
            <a:off x="0" y="1487"/>
            <a:ext cx="12276762" cy="6942569"/>
            <a:chOff x="0" y="-84569"/>
            <a:chExt cx="12276762" cy="6942569"/>
          </a:xfrm>
        </p:grpSpPr>
        <p:sp>
          <p:nvSpPr>
            <p:cNvPr id="16" name="Triángulo rectángulo 15">
              <a:extLst>
                <a:ext uri="{FF2B5EF4-FFF2-40B4-BE49-F238E27FC236}">
                  <a16:creationId xmlns:a16="http://schemas.microsoft.com/office/drawing/2014/main" id="{E58F0708-8122-44D9-A567-CE797C88E11A}"/>
                </a:ext>
              </a:extLst>
            </p:cNvPr>
            <p:cNvSpPr/>
            <p:nvPr/>
          </p:nvSpPr>
          <p:spPr>
            <a:xfrm rot="16200000" flipH="1">
              <a:off x="5746490" y="-4094582"/>
              <a:ext cx="2350927" cy="10540092"/>
            </a:xfrm>
            <a:prstGeom prst="rtTriangle">
              <a:avLst/>
            </a:prstGeom>
            <a:gradFill>
              <a:gsLst>
                <a:gs pos="50000">
                  <a:srgbClr val="8DBFFB"/>
                </a:gs>
                <a:gs pos="74000">
                  <a:srgbClr val="D6E8FE"/>
                </a:gs>
                <a:gs pos="83000">
                  <a:srgbClr val="D6E8FE"/>
                </a:gs>
                <a:gs pos="100000">
                  <a:srgbClr val="D6E8FE"/>
                </a:gs>
              </a:gsLst>
              <a:lin ang="5400000" scaled="1"/>
            </a:gradFill>
            <a:ln>
              <a:noFill/>
            </a:ln>
            <a:effectLst>
              <a:glow rad="152400">
                <a:srgbClr val="C3C0E6">
                  <a:alpha val="40000"/>
                </a:srgbClr>
              </a:glow>
              <a:outerShdw blurRad="50800" dist="50800" dir="5400000" algn="ctr" rotWithShape="0">
                <a:srgbClr val="8DBFFB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EB741AC7-7811-4AE3-ACAE-D3E6BADAB1AC}"/>
                </a:ext>
              </a:extLst>
            </p:cNvPr>
            <p:cNvSpPr/>
            <p:nvPr/>
          </p:nvSpPr>
          <p:spPr>
            <a:xfrm rot="10800000" flipH="1">
              <a:off x="0" y="0"/>
              <a:ext cx="2350927" cy="6858000"/>
            </a:xfrm>
            <a:prstGeom prst="rtTriangle">
              <a:avLst/>
            </a:prstGeom>
            <a:gradFill>
              <a:gsLst>
                <a:gs pos="50000">
                  <a:srgbClr val="8DBFFB"/>
                </a:gs>
                <a:gs pos="74000">
                  <a:srgbClr val="D6E8FE"/>
                </a:gs>
                <a:gs pos="83000">
                  <a:srgbClr val="D6E8FE"/>
                </a:gs>
                <a:gs pos="100000">
                  <a:srgbClr val="D6E8FE"/>
                </a:gs>
              </a:gsLst>
              <a:lin ang="5400000" scaled="1"/>
            </a:gradFill>
            <a:ln>
              <a:noFill/>
            </a:ln>
            <a:effectLst>
              <a:glow rad="152400">
                <a:srgbClr val="C3C0E6">
                  <a:alpha val="40000"/>
                </a:srgbClr>
              </a:glow>
              <a:outerShdw blurRad="50800" dist="50800" dir="5400000" algn="ctr" rotWithShape="0">
                <a:srgbClr val="8DBFFB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9" name="Imagen 18" descr="Logotipo&#10;&#10;Descripción generada automáticamente">
              <a:extLst>
                <a:ext uri="{FF2B5EF4-FFF2-40B4-BE49-F238E27FC236}">
                  <a16:creationId xmlns:a16="http://schemas.microsoft.com/office/drawing/2014/main" id="{D5A2FC2C-47CC-4953-AC35-F326971D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4855" y="-84569"/>
              <a:ext cx="1651907" cy="1520890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837C40B-719C-4E31-B10A-FB2BBC834AB0}"/>
                </a:ext>
              </a:extLst>
            </p:cNvPr>
            <p:cNvSpPr txBox="1"/>
            <p:nvPr/>
          </p:nvSpPr>
          <p:spPr>
            <a:xfrm>
              <a:off x="5985714" y="383488"/>
              <a:ext cx="5013680" cy="584775"/>
            </a:xfrm>
            <a:prstGeom prst="rect">
              <a:avLst/>
            </a:prstGeom>
            <a:noFill/>
            <a:effectLst>
              <a:glow rad="127000">
                <a:srgbClr val="C3C0E6"/>
              </a:glow>
              <a:outerShdw blurRad="50800" dist="50800" dir="5400000" algn="ctr" rotWithShape="0">
                <a:srgbClr val="C3C0E6"/>
              </a:outerShd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s-CO" sz="1600" dirty="0"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</a:rPr>
                <a:t>COLEGIO TÉCNICO DISTRITAL PAULO FREIRE IED</a:t>
              </a:r>
            </a:p>
            <a:p>
              <a:pPr algn="r"/>
              <a:r>
                <a:rPr lang="es-CO" sz="1600" dirty="0"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</a:rPr>
                <a:t>PRE-SUSTENTACIÓN PROYECTO DE GRADO 2022 </a:t>
              </a: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78E11C43-48AC-4FCE-A947-B4F912CE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597" y="5129807"/>
            <a:ext cx="1186554" cy="126175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4A7E5FFD-866B-4387-ABA5-4E8E53D68505}"/>
              </a:ext>
            </a:extLst>
          </p:cNvPr>
          <p:cNvSpPr txBox="1">
            <a:spLocks/>
          </p:cNvSpPr>
          <p:nvPr/>
        </p:nvSpPr>
        <p:spPr>
          <a:xfrm>
            <a:off x="5672747" y="4479060"/>
            <a:ext cx="3575615" cy="1843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CO" sz="28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s-CO" sz="4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INTEGRANTES:</a:t>
            </a:r>
          </a:p>
          <a:p>
            <a:r>
              <a:rPr lang="es-CO" sz="40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s-CO" sz="24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Cristian Camilo </a:t>
            </a:r>
            <a:r>
              <a:rPr lang="es-CO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Pachon</a:t>
            </a:r>
            <a:r>
              <a:rPr lang="es-CO" sz="24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Miranda </a:t>
            </a:r>
            <a:endParaRPr lang="es-CO" sz="2300" dirty="0">
              <a:solidFill>
                <a:srgbClr val="7030A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CO" sz="40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s-CO" sz="27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Luisa Fernanda </a:t>
            </a:r>
            <a:r>
              <a:rPr lang="es-CO" sz="2700" dirty="0" err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Rodriguez</a:t>
            </a:r>
            <a:r>
              <a:rPr lang="es-CO" sz="27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Rico</a:t>
            </a:r>
          </a:p>
          <a:p>
            <a:r>
              <a:rPr lang="es-CO" sz="40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s-CO" sz="27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Nicol Valentina </a:t>
            </a:r>
            <a:r>
              <a:rPr lang="es-CO" sz="2700" dirty="0" err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Gomez</a:t>
            </a:r>
            <a:r>
              <a:rPr lang="es-CO" sz="27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2700" dirty="0" err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Martinez</a:t>
            </a:r>
            <a:endParaRPr lang="es-CO" sz="2700" dirty="0">
              <a:solidFill>
                <a:srgbClr val="7030A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CO" sz="40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s-CO" sz="27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Loren Catalina Carrillo Parada</a:t>
            </a:r>
          </a:p>
          <a:p>
            <a:endParaRPr lang="es-CO" sz="7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B99E5-D923-4FB4-9607-D6DD11F25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139" y="1606947"/>
            <a:ext cx="10540093" cy="2252208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s-CO" sz="2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s-CO" sz="1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Palo De Rosa </a:t>
            </a:r>
            <a:br>
              <a:rPr lang="es-ES" sz="72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sz="7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B14C2AB-5230-6532-874B-A1FD8B5CB85D}"/>
              </a:ext>
            </a:extLst>
          </p:cNvPr>
          <p:cNvSpPr/>
          <p:nvPr/>
        </p:nvSpPr>
        <p:spPr>
          <a:xfrm rot="16200000" flipH="1">
            <a:off x="5694170" y="-4060847"/>
            <a:ext cx="2350927" cy="10644736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3C597F25-92E5-1E6F-E68B-912BBCF50C04}"/>
              </a:ext>
            </a:extLst>
          </p:cNvPr>
          <p:cNvSpPr/>
          <p:nvPr/>
        </p:nvSpPr>
        <p:spPr>
          <a:xfrm rot="10800000" flipH="1">
            <a:off x="0" y="86384"/>
            <a:ext cx="2350927" cy="6742712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3B062-AF11-5051-1EF9-329A7572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01715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AC555-D0D6-BF25-66AD-C3C0830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436985"/>
            <a:ext cx="11201400" cy="415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problema que se nos ha planteado es la construcción del sitio web de la tienda Palo Rosa.</a:t>
            </a:r>
          </a:p>
          <a:p>
            <a:pPr marL="0" indent="0">
              <a:buNone/>
            </a:pPr>
            <a:r>
              <a:rPr lang="es-CO" dirty="0"/>
              <a:t>Para poder solucionar este problema, lo que se hizo fue plantear bien la necesidad de crear el sitio web  y la necesidad de los compradores y de la empresa, la conclusión a la que se llego es que sirve para incrementar las ventas, que su emprendimiento crezca mucho mas a nivel de las redes sociales y todas las personas conozcan las tiendas de Palo rosa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D384C-662F-66A7-7C21-025136DD2814}"/>
              </a:ext>
            </a:extLst>
          </p:cNvPr>
          <p:cNvSpPr txBox="1"/>
          <p:nvPr/>
        </p:nvSpPr>
        <p:spPr>
          <a:xfrm>
            <a:off x="7095656" y="86057"/>
            <a:ext cx="4962385" cy="584775"/>
          </a:xfrm>
          <a:prstGeom prst="rect">
            <a:avLst/>
          </a:prstGeom>
          <a:noFill/>
          <a:effectLst>
            <a:glow rad="127000">
              <a:srgbClr val="C3C0E6"/>
            </a:glow>
            <a:outerShdw blurRad="50800" dist="50800" dir="5400000" algn="ctr" rotWithShape="0">
              <a:srgbClr val="C3C0E6"/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COLEGIO TÉCNICO DISTRITAL PAULO FREIRE IED</a:t>
            </a:r>
          </a:p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PRE-SUSTENTACIÓN PROYECTO DE GRADO 2022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7A14A4C-580A-28CA-6225-CA09B9E82B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" y="47134"/>
            <a:ext cx="1651907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B14C2AB-5230-6532-874B-A1FD8B5CB85D}"/>
              </a:ext>
            </a:extLst>
          </p:cNvPr>
          <p:cNvSpPr/>
          <p:nvPr/>
        </p:nvSpPr>
        <p:spPr>
          <a:xfrm rot="16200000" flipH="1">
            <a:off x="5694170" y="-4060847"/>
            <a:ext cx="2350927" cy="10644736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3C597F25-92E5-1E6F-E68B-912BBCF50C04}"/>
              </a:ext>
            </a:extLst>
          </p:cNvPr>
          <p:cNvSpPr/>
          <p:nvPr/>
        </p:nvSpPr>
        <p:spPr>
          <a:xfrm rot="10800000" flipH="1">
            <a:off x="0" y="86384"/>
            <a:ext cx="2350927" cy="6742712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3B062-AF11-5051-1EF9-329A7572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01715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/>
              <a:t>Formulación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AC555-D0D6-BF25-66AD-C3C0830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436985"/>
            <a:ext cx="11201400" cy="41532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3200" dirty="0"/>
              <a:t>¿Qué elementos se den tener en cuenta para desarrollar una página web que le permita a la empresa palo de rosa promocionar y vender sus productos a través de la web?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D384C-662F-66A7-7C21-025136DD2814}"/>
              </a:ext>
            </a:extLst>
          </p:cNvPr>
          <p:cNvSpPr txBox="1"/>
          <p:nvPr/>
        </p:nvSpPr>
        <p:spPr>
          <a:xfrm>
            <a:off x="7095656" y="86057"/>
            <a:ext cx="4962385" cy="584775"/>
          </a:xfrm>
          <a:prstGeom prst="rect">
            <a:avLst/>
          </a:prstGeom>
          <a:noFill/>
          <a:effectLst>
            <a:glow rad="127000">
              <a:srgbClr val="C3C0E6"/>
            </a:glow>
            <a:outerShdw blurRad="50800" dist="50800" dir="5400000" algn="ctr" rotWithShape="0">
              <a:srgbClr val="C3C0E6"/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COLEGIO TÉCNICO DISTRITAL PAULO FREIRE IED</a:t>
            </a:r>
          </a:p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PRE-SUSTENTACIÓN PROYECTO DE GRADO 2022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7A14A4C-580A-28CA-6225-CA09B9E82B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" y="47134"/>
            <a:ext cx="1651907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B14C2AB-5230-6532-874B-A1FD8B5CB85D}"/>
              </a:ext>
            </a:extLst>
          </p:cNvPr>
          <p:cNvSpPr/>
          <p:nvPr/>
        </p:nvSpPr>
        <p:spPr>
          <a:xfrm rot="16200000" flipH="1">
            <a:off x="5694170" y="-4060847"/>
            <a:ext cx="2350927" cy="10644736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3C597F25-92E5-1E6F-E68B-912BBCF50C04}"/>
              </a:ext>
            </a:extLst>
          </p:cNvPr>
          <p:cNvSpPr/>
          <p:nvPr/>
        </p:nvSpPr>
        <p:spPr>
          <a:xfrm rot="10800000" flipH="1">
            <a:off x="0" y="86384"/>
            <a:ext cx="2350927" cy="6742712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3B062-AF11-5051-1EF9-329A7572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01715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AC555-D0D6-BF25-66AD-C3C0830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436985"/>
            <a:ext cx="11201400" cy="415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Diseñar una página web que le permita a la empresa  Palo Rosa promocionar y vender sus productos a través de la web.</a:t>
            </a:r>
          </a:p>
          <a:p>
            <a:pPr marL="0" indent="0">
              <a:buNone/>
            </a:pPr>
            <a:r>
              <a:rPr lang="es-CO" dirty="0"/>
              <a:t> lo que permitirá posicionar la marca y resaltar el portafolio del producto. Donde lo enfocaremos a un nuevo ámbito que será la parte digital.</a:t>
            </a:r>
          </a:p>
          <a:p>
            <a:pPr marL="0" indent="0">
              <a:buNone/>
            </a:pPr>
            <a:r>
              <a:rPr lang="es-CO" dirty="0"/>
              <a:t>Generando mas conocimiento hacia la gente sobre las tiendas de la marca Palo Rosa a través de las redes.</a:t>
            </a:r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D384C-662F-66A7-7C21-025136DD2814}"/>
              </a:ext>
            </a:extLst>
          </p:cNvPr>
          <p:cNvSpPr txBox="1"/>
          <p:nvPr/>
        </p:nvSpPr>
        <p:spPr>
          <a:xfrm>
            <a:off x="7095656" y="86057"/>
            <a:ext cx="4962385" cy="584775"/>
          </a:xfrm>
          <a:prstGeom prst="rect">
            <a:avLst/>
          </a:prstGeom>
          <a:noFill/>
          <a:effectLst>
            <a:glow rad="127000">
              <a:srgbClr val="C3C0E6"/>
            </a:glow>
            <a:outerShdw blurRad="50800" dist="50800" dir="5400000" algn="ctr" rotWithShape="0">
              <a:srgbClr val="C3C0E6"/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COLEGIO TÉCNICO DISTRITAL PAULO FREIRE IED</a:t>
            </a:r>
          </a:p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PRE-SUSTENTACIÓN PROYECTO DE GRADO 2022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7A14A4C-580A-28CA-6225-CA09B9E82B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" y="47134"/>
            <a:ext cx="1651907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B14C2AB-5230-6532-874B-A1FD8B5CB85D}"/>
              </a:ext>
            </a:extLst>
          </p:cNvPr>
          <p:cNvSpPr/>
          <p:nvPr/>
        </p:nvSpPr>
        <p:spPr>
          <a:xfrm rot="16200000" flipH="1">
            <a:off x="5694170" y="-4060847"/>
            <a:ext cx="2350927" cy="10644736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3C597F25-92E5-1E6F-E68B-912BBCF50C04}"/>
              </a:ext>
            </a:extLst>
          </p:cNvPr>
          <p:cNvSpPr/>
          <p:nvPr/>
        </p:nvSpPr>
        <p:spPr>
          <a:xfrm rot="10800000" flipH="1">
            <a:off x="0" y="86384"/>
            <a:ext cx="2350927" cy="6742712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3B062-AF11-5051-1EF9-329A7572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01715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AC555-D0D6-BF25-66AD-C3C0830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436985"/>
            <a:ext cx="11201400" cy="41532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-Diseñar un catalogo que sirva como plataforma de interacción de los clientes, para compartir las ultimas tendencias de maquillaje y una asesoría al cliente</a:t>
            </a:r>
          </a:p>
          <a:p>
            <a:pPr marL="0" indent="0">
              <a:buNone/>
            </a:pPr>
            <a:r>
              <a:rPr lang="es-CO" sz="2400" dirty="0"/>
              <a:t>-Crear canales de comunicación a través de las redes sociales, que permita el contacto permanente y diversificado con los clientes y vincularlos ala página web.</a:t>
            </a:r>
          </a:p>
          <a:p>
            <a:pPr marL="0" indent="0">
              <a:buNone/>
            </a:pPr>
            <a:r>
              <a:rPr lang="es-CO" sz="2400" dirty="0"/>
              <a:t>- Diseñar un prototipo de la página y ponerlo a prueba para detectar y corregir errores.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D384C-662F-66A7-7C21-025136DD2814}"/>
              </a:ext>
            </a:extLst>
          </p:cNvPr>
          <p:cNvSpPr txBox="1"/>
          <p:nvPr/>
        </p:nvSpPr>
        <p:spPr>
          <a:xfrm>
            <a:off x="7095656" y="86057"/>
            <a:ext cx="4962385" cy="584775"/>
          </a:xfrm>
          <a:prstGeom prst="rect">
            <a:avLst/>
          </a:prstGeom>
          <a:noFill/>
          <a:effectLst>
            <a:glow rad="127000">
              <a:srgbClr val="C3C0E6"/>
            </a:glow>
            <a:outerShdw blurRad="50800" dist="50800" dir="5400000" algn="ctr" rotWithShape="0">
              <a:srgbClr val="C3C0E6"/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COLEGIO TÉCNICO DISTRITAL PAULO FREIRE IED</a:t>
            </a:r>
          </a:p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PRE-SUSTENTACIÓN PROYECTO DE GRADO 2022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7A14A4C-580A-28CA-6225-CA09B9E82B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" y="47134"/>
            <a:ext cx="1651907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B14C2AB-5230-6532-874B-A1FD8B5CB85D}"/>
              </a:ext>
            </a:extLst>
          </p:cNvPr>
          <p:cNvSpPr/>
          <p:nvPr/>
        </p:nvSpPr>
        <p:spPr>
          <a:xfrm rot="16200000" flipH="1">
            <a:off x="5694170" y="-4060847"/>
            <a:ext cx="2350927" cy="10644736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3C597F25-92E5-1E6F-E68B-912BBCF50C04}"/>
              </a:ext>
            </a:extLst>
          </p:cNvPr>
          <p:cNvSpPr/>
          <p:nvPr/>
        </p:nvSpPr>
        <p:spPr>
          <a:xfrm rot="10800000" flipH="1">
            <a:off x="0" y="86384"/>
            <a:ext cx="2350927" cy="6742712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AC555-D0D6-BF25-66AD-C3C0830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69" y="1975183"/>
            <a:ext cx="11115674" cy="4481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500" dirty="0"/>
              <a:t>Para la realización del proyecto se utilizara el siguiente procedimiento </a:t>
            </a:r>
          </a:p>
          <a:p>
            <a:pPr marL="0" indent="0">
              <a:buNone/>
            </a:pPr>
            <a:r>
              <a:rPr lang="es-CO" sz="2500" dirty="0"/>
              <a:t>1. Se realizaron vistas a palo de rosa para observar de forma directa el proceso en que asesoran a las personas en la compra de su maquillaje </a:t>
            </a:r>
          </a:p>
          <a:p>
            <a:pPr marL="0" indent="0">
              <a:buNone/>
            </a:pPr>
            <a:r>
              <a:rPr lang="es-CO" sz="2500" dirty="0"/>
              <a:t>2. Se recolectara información acerca de cada producto que venden y como es la asesoría al cliente</a:t>
            </a:r>
          </a:p>
          <a:p>
            <a:pPr marL="0" indent="0">
              <a:buNone/>
            </a:pPr>
            <a:r>
              <a:rPr lang="es-CO" sz="2500" dirty="0"/>
              <a:t>3. Se efectuaron entrevistas al encargado y personal de trabajo de la tienda</a:t>
            </a:r>
          </a:p>
          <a:p>
            <a:pPr marL="0" indent="0">
              <a:buNone/>
            </a:pPr>
            <a:r>
              <a:rPr lang="es-CO" sz="2500" dirty="0"/>
              <a:t>4. Se evaluó un seguimiento al personal y los métodos utilizados cuando se encuentran en el almacén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B7DF75B-69D1-9C0C-4787-5A413E9F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98" y="1123863"/>
            <a:ext cx="10699098" cy="681728"/>
          </a:xfrm>
        </p:spPr>
        <p:txBody>
          <a:bodyPr>
            <a:noAutofit/>
          </a:bodyPr>
          <a:lstStyle/>
          <a:p>
            <a:pPr algn="ctr"/>
            <a:r>
              <a:rPr lang="es-C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Diseño Metodológico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F2B1BC-599E-A086-36B0-0A59F631DD8A}"/>
              </a:ext>
            </a:extLst>
          </p:cNvPr>
          <p:cNvSpPr txBox="1"/>
          <p:nvPr/>
        </p:nvSpPr>
        <p:spPr>
          <a:xfrm>
            <a:off x="7119659" y="123275"/>
            <a:ext cx="4962384" cy="584775"/>
          </a:xfrm>
          <a:prstGeom prst="rect">
            <a:avLst/>
          </a:prstGeom>
          <a:noFill/>
          <a:effectLst>
            <a:glow rad="127000">
              <a:srgbClr val="C3C0E6"/>
            </a:glow>
            <a:outerShdw blurRad="50800" dist="50800" dir="5400000" algn="ctr" rotWithShape="0">
              <a:srgbClr val="C3C0E6"/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COLEGIO TÉCNICO DISTRITAL PAULO FREIRE IED</a:t>
            </a:r>
          </a:p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PRE-SUSTENTACIÓN PROYECTO DE GRADO 2022</a:t>
            </a: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E4D4B5A3-8574-A824-781F-F30C424668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" y="47134"/>
            <a:ext cx="1651907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B14C2AB-5230-6532-874B-A1FD8B5CB85D}"/>
              </a:ext>
            </a:extLst>
          </p:cNvPr>
          <p:cNvSpPr/>
          <p:nvPr/>
        </p:nvSpPr>
        <p:spPr>
          <a:xfrm rot="16200000" flipH="1">
            <a:off x="5694170" y="-4060847"/>
            <a:ext cx="2350927" cy="10644736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3C597F25-92E5-1E6F-E68B-912BBCF50C04}"/>
              </a:ext>
            </a:extLst>
          </p:cNvPr>
          <p:cNvSpPr/>
          <p:nvPr/>
        </p:nvSpPr>
        <p:spPr>
          <a:xfrm rot="10800000" flipH="1">
            <a:off x="0" y="86384"/>
            <a:ext cx="2350927" cy="6742712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B7DF75B-69D1-9C0C-4787-5A413E9F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– Avance del proyecto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idx="1"/>
          </p:nvPr>
        </p:nvSpPr>
        <p:spPr>
          <a:xfrm>
            <a:off x="1115568" y="1898469"/>
            <a:ext cx="10040112" cy="1298093"/>
          </a:xfrm>
        </p:spPr>
        <p:txBody>
          <a:bodyPr>
            <a:normAutofit/>
          </a:bodyPr>
          <a:lstStyle/>
          <a:p>
            <a:r>
              <a:rPr lang="es-CO" sz="1800" b="0" dirty="0"/>
              <a:t>Lo que pueden ver a continuación, son los esquemas de la pagina principal y el catalogo</a:t>
            </a:r>
            <a:br>
              <a:rPr lang="es-CO" sz="1800" b="0" dirty="0"/>
            </a:br>
            <a:r>
              <a:rPr lang="es-CO" sz="1800" b="0" dirty="0"/>
              <a:t>aun tienen unos errores pero en el futuro ya estarán arreglados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F2B1BC-599E-A086-36B0-0A59F631DD8A}"/>
              </a:ext>
            </a:extLst>
          </p:cNvPr>
          <p:cNvSpPr txBox="1"/>
          <p:nvPr/>
        </p:nvSpPr>
        <p:spPr>
          <a:xfrm>
            <a:off x="7119658" y="123275"/>
            <a:ext cx="4962385" cy="584775"/>
          </a:xfrm>
          <a:prstGeom prst="rect">
            <a:avLst/>
          </a:prstGeom>
          <a:noFill/>
          <a:effectLst>
            <a:glow rad="127000">
              <a:srgbClr val="C3C0E6"/>
            </a:glow>
            <a:outerShdw blurRad="50800" dist="50800" dir="5400000" algn="ctr" rotWithShape="0">
              <a:srgbClr val="C3C0E6"/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COLEGIO TÉCNICO DISTRITAL PAULO FREIRE IED</a:t>
            </a:r>
          </a:p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PRE-SUSTENTACIÓN PROYECTO DE GRADO 2022</a:t>
            </a: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E4D4B5A3-8574-A824-781F-F30C424668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" y="47134"/>
            <a:ext cx="1651907" cy="152089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3525756"/>
            <a:ext cx="4937125" cy="2324262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38" y="3532347"/>
            <a:ext cx="4938712" cy="2311080"/>
          </a:xfrm>
        </p:spPr>
      </p:pic>
    </p:spTree>
    <p:extLst>
      <p:ext uri="{BB962C8B-B14F-4D97-AF65-F5344CB8AC3E}">
        <p14:creationId xmlns:p14="http://schemas.microsoft.com/office/powerpoint/2010/main" val="41730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B14C2AB-5230-6532-874B-A1FD8B5CB85D}"/>
              </a:ext>
            </a:extLst>
          </p:cNvPr>
          <p:cNvSpPr/>
          <p:nvPr/>
        </p:nvSpPr>
        <p:spPr>
          <a:xfrm rot="16200000" flipH="1">
            <a:off x="5694170" y="-4060847"/>
            <a:ext cx="2350927" cy="10644736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3C597F25-92E5-1E6F-E68B-912BBCF50C04}"/>
              </a:ext>
            </a:extLst>
          </p:cNvPr>
          <p:cNvSpPr/>
          <p:nvPr/>
        </p:nvSpPr>
        <p:spPr>
          <a:xfrm rot="10800000" flipH="1">
            <a:off x="0" y="86384"/>
            <a:ext cx="2350927" cy="6742712"/>
          </a:xfrm>
          <a:prstGeom prst="rtTriangle">
            <a:avLst/>
          </a:prstGeom>
          <a:gradFill>
            <a:gsLst>
              <a:gs pos="50000">
                <a:srgbClr val="8DBFFB"/>
              </a:gs>
              <a:gs pos="74000">
                <a:srgbClr val="D6E8FE"/>
              </a:gs>
              <a:gs pos="83000">
                <a:srgbClr val="D6E8FE"/>
              </a:gs>
              <a:gs pos="100000">
                <a:srgbClr val="D6E8FE"/>
              </a:gs>
            </a:gsLst>
            <a:lin ang="5400000" scaled="1"/>
          </a:gradFill>
          <a:ln>
            <a:noFill/>
          </a:ln>
          <a:effectLst>
            <a:glow rad="152400">
              <a:srgbClr val="C3C0E6">
                <a:alpha val="40000"/>
              </a:srgbClr>
            </a:glow>
            <a:outerShdw blurRad="50800" dist="50800" dir="5400000" algn="ctr" rotWithShape="0">
              <a:srgbClr val="8DBFFB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3B062-AF11-5051-1EF9-329A7572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01715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AC555-D0D6-BF25-66AD-C3C0830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436985"/>
            <a:ext cx="11201400" cy="415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/>
              <a:t>-Una pagina web es una vía de comunicación entre una empresa y el púbico </a:t>
            </a:r>
          </a:p>
          <a:p>
            <a:pPr marL="0" indent="0">
              <a:buNone/>
            </a:pPr>
            <a:r>
              <a:rPr lang="es-CO" sz="1800" dirty="0"/>
              <a:t>-establecer un buen nombre de dominio es el primer punto clave para empezar a atraer clientes a nuestro sitio, así como la selección de un buen servicio de hospedaje </a:t>
            </a:r>
          </a:p>
          <a:p>
            <a:pPr marL="0" indent="0">
              <a:buNone/>
            </a:pPr>
            <a:r>
              <a:rPr lang="es-CO" sz="1800" dirty="0"/>
              <a:t>-Como vimos existen diferentes tipo de editores de paginas web lo que significa que no se requiere de ser un experto en la materia</a:t>
            </a:r>
          </a:p>
          <a:p>
            <a:pPr marL="0" indent="0">
              <a:buNone/>
            </a:pPr>
            <a:r>
              <a:rPr lang="es-CO" sz="1800" dirty="0"/>
              <a:t>-la puesta en macha de un sitio web no se genera de la noche a la mañana. Es el resultado de un gran trabajo de planeación y diseño del mismo para poder alcanzar los objetivos establecidos al principio de todo el proyecto</a:t>
            </a:r>
          </a:p>
          <a:p>
            <a:pPr marL="0" indent="0">
              <a:buNone/>
            </a:pPr>
            <a:r>
              <a:rPr lang="es-CO" sz="1800" dirty="0"/>
              <a:t>- El usuario es una de las partes mas importantes y que debemos de considerar en todo momento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D384C-662F-66A7-7C21-025136DD2814}"/>
              </a:ext>
            </a:extLst>
          </p:cNvPr>
          <p:cNvSpPr txBox="1"/>
          <p:nvPr/>
        </p:nvSpPr>
        <p:spPr>
          <a:xfrm>
            <a:off x="7095656" y="86057"/>
            <a:ext cx="4962385" cy="584775"/>
          </a:xfrm>
          <a:prstGeom prst="rect">
            <a:avLst/>
          </a:prstGeom>
          <a:noFill/>
          <a:effectLst>
            <a:glow rad="127000">
              <a:srgbClr val="C3C0E6"/>
            </a:glow>
            <a:outerShdw blurRad="50800" dist="50800" dir="5400000" algn="ctr" rotWithShape="0">
              <a:srgbClr val="C3C0E6"/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COLEGIO TÉCNICO DISTRITAL PAULO FREIRE IED</a:t>
            </a:r>
          </a:p>
          <a:p>
            <a:pPr algn="r"/>
            <a:r>
              <a:rPr lang="es-CO" sz="16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rPr>
              <a:t>PRE-SUSTENTACIÓN PROYECTO DE GRADO 2022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7A14A4C-580A-28CA-6225-CA09B9E82B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" y="47134"/>
            <a:ext cx="1651907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9E9B6B2-6C9D-477C-A612-F169A21C132B}"/>
              </a:ext>
            </a:extLst>
          </p:cNvPr>
          <p:cNvGrpSpPr/>
          <p:nvPr/>
        </p:nvGrpSpPr>
        <p:grpSpPr>
          <a:xfrm>
            <a:off x="-84764" y="0"/>
            <a:ext cx="12276763" cy="6900284"/>
            <a:chOff x="-2" y="-42284"/>
            <a:chExt cx="12276763" cy="6900284"/>
          </a:xfrm>
        </p:grpSpPr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F28F2FD1-4BB3-46FB-BB33-87A8A1941727}"/>
                </a:ext>
              </a:extLst>
            </p:cNvPr>
            <p:cNvSpPr/>
            <p:nvPr/>
          </p:nvSpPr>
          <p:spPr>
            <a:xfrm rot="16200000" flipH="1">
              <a:off x="5831251" y="-4089934"/>
              <a:ext cx="2350927" cy="10540092"/>
            </a:xfrm>
            <a:prstGeom prst="rtTriangle">
              <a:avLst/>
            </a:prstGeom>
            <a:gradFill>
              <a:gsLst>
                <a:gs pos="50000">
                  <a:srgbClr val="8DBFFB"/>
                </a:gs>
                <a:gs pos="74000">
                  <a:srgbClr val="D6E8FE"/>
                </a:gs>
                <a:gs pos="83000">
                  <a:srgbClr val="D6E8FE"/>
                </a:gs>
                <a:gs pos="100000">
                  <a:srgbClr val="D6E8FE"/>
                </a:gs>
              </a:gsLst>
              <a:lin ang="5400000" scaled="1"/>
            </a:gradFill>
            <a:ln>
              <a:noFill/>
            </a:ln>
            <a:effectLst>
              <a:glow rad="152400">
                <a:srgbClr val="C3C0E6">
                  <a:alpha val="40000"/>
                </a:srgbClr>
              </a:glow>
              <a:outerShdw blurRad="50800" dist="50800" dir="5400000" algn="ctr" rotWithShape="0">
                <a:srgbClr val="8DBFFB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B4BC2E64-10E1-4E23-9993-EAF8188D2B31}"/>
                </a:ext>
              </a:extLst>
            </p:cNvPr>
            <p:cNvSpPr/>
            <p:nvPr/>
          </p:nvSpPr>
          <p:spPr>
            <a:xfrm rot="10800000" flipH="1">
              <a:off x="-2" y="0"/>
              <a:ext cx="2350927" cy="6858000"/>
            </a:xfrm>
            <a:prstGeom prst="rtTriangle">
              <a:avLst/>
            </a:prstGeom>
            <a:gradFill>
              <a:gsLst>
                <a:gs pos="50000">
                  <a:srgbClr val="8DBFFB"/>
                </a:gs>
                <a:gs pos="74000">
                  <a:srgbClr val="D6E8FE"/>
                </a:gs>
                <a:gs pos="83000">
                  <a:srgbClr val="D6E8FE"/>
                </a:gs>
                <a:gs pos="100000">
                  <a:srgbClr val="D6E8FE"/>
                </a:gs>
              </a:gsLst>
              <a:lin ang="5400000" scaled="1"/>
            </a:gradFill>
            <a:ln>
              <a:noFill/>
            </a:ln>
            <a:effectLst>
              <a:glow rad="152400">
                <a:srgbClr val="C3C0E6">
                  <a:alpha val="40000"/>
                </a:srgbClr>
              </a:glow>
              <a:outerShdw blurRad="50800" dist="50800" dir="5400000" algn="ctr" rotWithShape="0">
                <a:srgbClr val="8DBFFB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7" name="Imagen 6" descr="Logotipo&#10;&#10;Descripción generada automáticamente">
              <a:extLst>
                <a:ext uri="{FF2B5EF4-FFF2-40B4-BE49-F238E27FC236}">
                  <a16:creationId xmlns:a16="http://schemas.microsoft.com/office/drawing/2014/main" id="{F8F81F52-8955-4E05-A06B-A59F930DC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42284"/>
              <a:ext cx="1651907" cy="152089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85CCFED-733F-46FC-8E9D-A59B25FB526F}"/>
                </a:ext>
              </a:extLst>
            </p:cNvPr>
            <p:cNvSpPr txBox="1"/>
            <p:nvPr/>
          </p:nvSpPr>
          <p:spPr>
            <a:xfrm>
              <a:off x="6862962" y="174942"/>
              <a:ext cx="4962385" cy="584775"/>
            </a:xfrm>
            <a:prstGeom prst="rect">
              <a:avLst/>
            </a:prstGeom>
            <a:noFill/>
            <a:effectLst>
              <a:glow rad="127000">
                <a:srgbClr val="C3C0E6"/>
              </a:glow>
              <a:outerShdw blurRad="50800" dist="50800" dir="5400000" algn="ctr" rotWithShape="0">
                <a:srgbClr val="C3C0E6"/>
              </a:outerShd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s-CO" sz="1600" dirty="0"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</a:rPr>
                <a:t>COLEGIO TÉCNICO DISTRITAL PAULO FREIRE IED</a:t>
              </a:r>
            </a:p>
            <a:p>
              <a:pPr algn="r"/>
              <a:r>
                <a:rPr lang="es-CO" sz="1600" dirty="0"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</a:rPr>
                <a:t>PRE-SUSTENTACIÓN PROYECTO DE GRADO 2022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4E93D6-4591-463B-84FE-11D31B72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907" y="2952236"/>
            <a:ext cx="7715117" cy="953528"/>
          </a:xfrm>
        </p:spPr>
        <p:txBody>
          <a:bodyPr>
            <a:normAutofit/>
          </a:bodyPr>
          <a:lstStyle/>
          <a:p>
            <a:pPr algn="r"/>
            <a:r>
              <a:rPr lang="es-CO" sz="4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Gracias…. </a:t>
            </a:r>
          </a:p>
        </p:txBody>
      </p:sp>
    </p:spTree>
    <p:extLst>
      <p:ext uri="{BB962C8B-B14F-4D97-AF65-F5344CB8AC3E}">
        <p14:creationId xmlns:p14="http://schemas.microsoft.com/office/powerpoint/2010/main" val="8930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3393F"/>
      </a:dk2>
      <a:lt2>
        <a:srgbClr val="E2E7E8"/>
      </a:lt2>
      <a:accent1>
        <a:srgbClr val="D69383"/>
      </a:accent1>
      <a:accent2>
        <a:srgbClr val="C59C5D"/>
      </a:accent2>
      <a:accent3>
        <a:srgbClr val="A6A868"/>
      </a:accent3>
      <a:accent4>
        <a:srgbClr val="89AE5A"/>
      </a:accent4>
      <a:accent5>
        <a:srgbClr val="74B36A"/>
      </a:accent5>
      <a:accent6>
        <a:srgbClr val="5EB576"/>
      </a:accent6>
      <a:hlink>
        <a:srgbClr val="5B8B9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mersión a la Especialidad  -  Modo de compatibilidad" id="{5492308E-111E-4AC6-B6B1-E76B8032EE11}" vid="{1969E9F9-F062-459A-91DB-137B6A991E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660</Words>
  <Application>Microsoft Office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Times New Roman</vt:lpstr>
      <vt:lpstr>AccentBoxVTI</vt:lpstr>
      <vt:lpstr> Palo De Rosa  </vt:lpstr>
      <vt:lpstr>Planteamiento del problema</vt:lpstr>
      <vt:lpstr>Formulación del problema</vt:lpstr>
      <vt:lpstr>Objetivo General</vt:lpstr>
      <vt:lpstr>Objetivos Específicos</vt:lpstr>
      <vt:lpstr>Metodología – Diseño Metodológico</vt:lpstr>
      <vt:lpstr>Desarrollo – Avance del proyecto</vt:lpstr>
      <vt:lpstr>Conclusiones</vt:lpstr>
      <vt:lpstr>Gracias….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gutierrez</dc:creator>
  <cp:lastModifiedBy>HECTOR FABIO LEAL ALACON</cp:lastModifiedBy>
  <cp:revision>83</cp:revision>
  <dcterms:created xsi:type="dcterms:W3CDTF">2020-10-19T16:39:19Z</dcterms:created>
  <dcterms:modified xsi:type="dcterms:W3CDTF">2022-07-26T12:46:51Z</dcterms:modified>
</cp:coreProperties>
</file>