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45" r:id="rId15"/>
    <p:sldId id="325" r:id="rId16"/>
    <p:sldId id="347" r:id="rId17"/>
    <p:sldId id="348" r:id="rId18"/>
    <p:sldId id="349" r:id="rId19"/>
    <p:sldId id="346" r:id="rId20"/>
    <p:sldId id="336" r:id="rId21"/>
    <p:sldId id="337" r:id="rId22"/>
    <p:sldId id="338" r:id="rId23"/>
    <p:sldId id="343" r:id="rId24"/>
    <p:sldId id="342" r:id="rId25"/>
    <p:sldId id="341" r:id="rId26"/>
    <p:sldId id="344" r:id="rId27"/>
    <p:sldId id="330" r:id="rId28"/>
    <p:sldId id="317" r:id="rId29"/>
    <p:sldId id="318" r:id="rId30"/>
    <p:sldId id="297" r:id="rId3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07/09/2020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7/09/2020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7/09/2020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7/09/2020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7/09/2020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7/09/2020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7/09/2020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7/09/2020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7/09/2020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7/09/2020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7/09/2020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7/09/2020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ocumentos%20para%20el%20proyecto%20de%20Sanambiente/Plan%20del%20proyecto%20de%20Sanambiente.docx"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840320"/>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 S.AS.</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S.A.S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 S.A.S.</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Es una norma bajo el título “</a:t>
            </a:r>
            <a:r>
              <a:rPr lang="es-CO" sz="2000" i="1" dirty="0">
                <a:latin typeface="Arial" panose="020B0604020202020204" pitchFamily="34" charset="0"/>
                <a:cs typeface="Arial" panose="020B0604020202020204" pitchFamily="34" charset="0"/>
              </a:rPr>
              <a:t>Ingeniería de Software – Perfiles del ciclo de vida para entidades muy pequeñas</a:t>
            </a:r>
            <a:r>
              <a:rPr lang="es-CO" sz="2000" dirty="0">
                <a:latin typeface="Arial" panose="020B0604020202020204" pitchFamily="34" charset="0"/>
                <a:cs typeface="Arial" panose="020B0604020202020204" pitchFamily="34" charset="0"/>
              </a:rPr>
              <a:t> (Very Small Enterprises (VSEs))”. </a:t>
            </a:r>
          </a:p>
          <a:p>
            <a:r>
              <a:rPr lang="es-CO" sz="2000" dirty="0">
                <a:latin typeface="Arial" panose="020B0604020202020204" pitchFamily="34" charset="0"/>
                <a:cs typeface="Arial" panose="020B0604020202020204" pitchFamily="34" charset="0"/>
              </a:rPr>
              <a:t>La norma ha sido desarrollada para mejorar la calidad de los productos y/o servicios y el rendimiento de los procesos en pequeñas entidades de software que en el momento se encuentran aisladas de algunas actividades económicas, y de este modo contar con los mismos niveles de competitividad en el mercado que las grandes industrias. (ISO/IEC,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46229" y="4802819"/>
            <a:ext cx="3451542" cy="172577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(2/6</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lnSpcReduction="10000"/>
          </a:bodyPr>
          <a:lstStyle/>
          <a:p>
            <a:r>
              <a:rPr lang="es-CO" sz="20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20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(3/6)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6389334" cy="458712"/>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6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(4/6)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00569" y="1504213"/>
            <a:ext cx="6848787" cy="395608"/>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implementación de software (fases y artefactos)</a:t>
            </a:r>
            <a:endParaRPr lang="es-ES" sz="1800" b="1" dirty="0">
              <a:latin typeface="Arial" panose="020B0604020202020204" pitchFamily="34" charset="0"/>
              <a:cs typeface="Arial" panose="020B0604020202020204" pitchFamily="34" charset="0"/>
            </a:endParaRPr>
          </a:p>
          <a:p>
            <a:pPr marL="0" indent="0" algn="ctr">
              <a:buNone/>
            </a:pP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3D23E89A-038B-4C23-8E76-5EB2D6D931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67992" y="1793289"/>
            <a:ext cx="4563124" cy="4625266"/>
          </a:xfrm>
          <a:prstGeom prst="rect">
            <a:avLst/>
          </a:prstGeom>
        </p:spPr>
      </p:pic>
      <p:sp>
        <p:nvSpPr>
          <p:cNvPr id="7" name="CuadroTexto 6">
            <a:extLst>
              <a:ext uri="{FF2B5EF4-FFF2-40B4-BE49-F238E27FC236}">
                <a16:creationId xmlns:a16="http://schemas.microsoft.com/office/drawing/2014/main" id="{1A7C1F12-4EF5-4B37-BC5B-544EA503C799}"/>
              </a:ext>
            </a:extLst>
          </p:cNvPr>
          <p:cNvSpPr txBox="1"/>
          <p:nvPr/>
        </p:nvSpPr>
        <p:spPr>
          <a:xfrm>
            <a:off x="124287" y="6582484"/>
            <a:ext cx="8457765" cy="400110"/>
          </a:xfrm>
          <a:prstGeom prst="rect">
            <a:avLst/>
          </a:prstGeom>
          <a:noFill/>
        </p:spPr>
        <p:txBody>
          <a:bodyPr wrap="square" rtlCol="0">
            <a:spAutoFit/>
          </a:bodyPr>
          <a:lstStyle/>
          <a:p>
            <a:r>
              <a:rPr lang="en-US" sz="1000" i="1" dirty="0"/>
              <a:t>Nota: </a:t>
            </a:r>
            <a:r>
              <a:rPr lang="en-US" sz="1000" dirty="0"/>
              <a:t>ISO/IEC. (2011). </a:t>
            </a:r>
            <a:r>
              <a:rPr lang="en-US" sz="1000" i="1" dirty="0"/>
              <a:t>Software engineering - Lifecycle profiles for Very Small Entities (VSEs) Part 5-1-2: Management and engineering guide: Generic profile group: Basic profile</a:t>
            </a:r>
            <a:r>
              <a:rPr lang="en-US" sz="1000" dirty="0"/>
              <a:t>.</a:t>
            </a:r>
            <a:endParaRPr lang="es-CO" sz="1000" dirty="0"/>
          </a:p>
          <a:p>
            <a:endParaRPr lang="es-CO" sz="1000" dirty="0"/>
          </a:p>
        </p:txBody>
      </p:sp>
    </p:spTree>
    <p:extLst>
      <p:ext uri="{BB962C8B-B14F-4D97-AF65-F5344CB8AC3E}">
        <p14:creationId xmlns:p14="http://schemas.microsoft.com/office/powerpoint/2010/main" val="18130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(5/6)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Metodología ICONIX</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Metodología de desarrollo de software de proporción media, en la que el análisis y capacidad de su diseño se basa en UML (</a:t>
            </a:r>
            <a:r>
              <a:rPr lang="es-CO" sz="2000" dirty="0" err="1">
                <a:latin typeface="Arial" panose="020B0604020202020204" pitchFamily="34" charset="0"/>
                <a:cs typeface="Arial" panose="020B0604020202020204" pitchFamily="34" charset="0"/>
              </a:rPr>
              <a:t>Unified</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Modeling</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Language</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2004, p. 1). </a:t>
            </a:r>
          </a:p>
          <a:p>
            <a:r>
              <a:rPr lang="es-CO" sz="2000" dirty="0">
                <a:latin typeface="Arial" panose="020B0604020202020204" pitchFamily="34" charset="0"/>
                <a:cs typeface="Arial" panose="020B0604020202020204" pitchFamily="34" charset="0"/>
              </a:rPr>
              <a:t>La esencia de ICONIX está en que un 80% de los casos pueden ser resueltos tan solo con un uso del 20% del UML, lo cual simplifica en gran medida el proceso, al dejar solo aquella documentación necesaria (ICONIX Brand </a:t>
            </a:r>
            <a:r>
              <a:rPr lang="es-CO" sz="2000" dirty="0" err="1">
                <a:latin typeface="Arial" panose="020B0604020202020204" pitchFamily="34" charset="0"/>
                <a:cs typeface="Arial" panose="020B0604020202020204" pitchFamily="34" charset="0"/>
              </a:rPr>
              <a:t>Group</a:t>
            </a:r>
            <a:r>
              <a:rPr lang="es-CO" sz="2000" dirty="0">
                <a:latin typeface="Arial" panose="020B0604020202020204" pitchFamily="34" charset="0"/>
                <a:cs typeface="Arial" panose="020B0604020202020204" pitchFamily="34" charset="0"/>
              </a:rPr>
              <a:t>, 2016, p. 1).</a:t>
            </a:r>
          </a:p>
          <a:p>
            <a:endParaRPr lang="es-CO" sz="2000" dirty="0">
              <a:latin typeface="Arial" panose="020B0604020202020204" pitchFamily="34" charset="0"/>
              <a:cs typeface="Arial" panose="020B0604020202020204" pitchFamily="34" charset="0"/>
            </a:endParaRPr>
          </a:p>
        </p:txBody>
      </p:sp>
      <p:pic>
        <p:nvPicPr>
          <p:cNvPr id="5" name="Imagen 9">
            <a:extLst>
              <a:ext uri="{FF2B5EF4-FFF2-40B4-BE49-F238E27FC236}">
                <a16:creationId xmlns:a16="http://schemas.microsoft.com/office/drawing/2014/main" id="{58FA662B-3FBF-451A-9AC4-1C61B55F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860" y="4907562"/>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3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(6/6)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8"/>
            <a:ext cx="7886700" cy="2284734"/>
          </a:xfrm>
        </p:spPr>
        <p:txBody>
          <a:bodyPr>
            <a:normAutofit/>
          </a:bodyPr>
          <a:lstStyle/>
          <a:p>
            <a:pPr marL="0" indent="0">
              <a:buNone/>
            </a:pPr>
            <a:r>
              <a:rPr lang="es-CO" sz="2000" dirty="0">
                <a:latin typeface="Arial" panose="020B0604020202020204" pitchFamily="34" charset="0"/>
                <a:cs typeface="Arial" panose="020B0604020202020204" pitchFamily="34" charset="0"/>
              </a:rPr>
              <a:t>Las fases de la metodología ICONIX son:</a:t>
            </a:r>
          </a:p>
          <a:p>
            <a:pPr marL="457200" indent="-457200">
              <a:buAutoNum type="arabicPeriod"/>
            </a:pPr>
            <a:r>
              <a:rPr lang="es-CO" sz="2000" dirty="0">
                <a:latin typeface="Arial" panose="020B0604020202020204" pitchFamily="34" charset="0"/>
                <a:cs typeface="Arial" panose="020B0604020202020204" pitchFamily="34" charset="0"/>
              </a:rPr>
              <a:t>Análisis de requerimientos CU, proto, </a:t>
            </a:r>
            <a:r>
              <a:rPr lang="es-CO" sz="2000" dirty="0" err="1">
                <a:latin typeface="Arial" panose="020B0604020202020204" pitchFamily="34" charset="0"/>
                <a:cs typeface="Arial" panose="020B0604020202020204" pitchFamily="34" charset="0"/>
              </a:rPr>
              <a:t>levant</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requ</a:t>
            </a:r>
            <a:endParaRPr lang="es-CO" sz="2000" dirty="0">
              <a:latin typeface="Arial" panose="020B0604020202020204" pitchFamily="34" charset="0"/>
              <a:cs typeface="Arial" panose="020B0604020202020204" pitchFamily="34" charset="0"/>
            </a:endParaRPr>
          </a:p>
          <a:p>
            <a:pPr marL="457200" indent="-457200">
              <a:buAutoNum type="arabicPeriod"/>
            </a:pPr>
            <a:r>
              <a:rPr lang="es-CO" sz="2000" dirty="0">
                <a:latin typeface="Arial" panose="020B0604020202020204" pitchFamily="34" charset="0"/>
                <a:cs typeface="Arial" panose="020B0604020202020204" pitchFamily="34" charset="0"/>
              </a:rPr>
              <a:t>Análisis y diseño preliminar diagrama clases, robustez</a:t>
            </a:r>
          </a:p>
          <a:p>
            <a:pPr marL="457200" indent="-457200">
              <a:buAutoNum type="arabicPeriod"/>
            </a:pPr>
            <a:r>
              <a:rPr lang="es-CO" sz="2000" dirty="0">
                <a:latin typeface="Arial" panose="020B0604020202020204" pitchFamily="34" charset="0"/>
                <a:cs typeface="Arial" panose="020B0604020202020204" pitchFamily="34" charset="0"/>
              </a:rPr>
              <a:t>Diseño detallado </a:t>
            </a:r>
            <a:r>
              <a:rPr lang="es-CO" sz="2000" dirty="0" err="1">
                <a:latin typeface="Arial" panose="020B0604020202020204" pitchFamily="34" charset="0"/>
                <a:cs typeface="Arial" panose="020B0604020202020204" pitchFamily="34" charset="0"/>
              </a:rPr>
              <a:t>diagram</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sec</a:t>
            </a:r>
            <a:r>
              <a:rPr lang="es-CO" sz="2000" dirty="0">
                <a:latin typeface="Arial" panose="020B0604020202020204" pitchFamily="34" charset="0"/>
                <a:cs typeface="Arial" panose="020B0604020202020204" pitchFamily="34" charset="0"/>
              </a:rPr>
              <a:t>, ultimar </a:t>
            </a:r>
            <a:r>
              <a:rPr lang="es-CO" sz="2000" dirty="0" err="1">
                <a:latin typeface="Arial" panose="020B0604020202020204" pitchFamily="34" charset="0"/>
                <a:cs typeface="Arial" panose="020B0604020202020204" pitchFamily="34" charset="0"/>
              </a:rPr>
              <a:t>detall</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dia</a:t>
            </a:r>
            <a:r>
              <a:rPr lang="es-CO" sz="2000" dirty="0">
                <a:latin typeface="Arial" panose="020B0604020202020204" pitchFamily="34" charset="0"/>
                <a:cs typeface="Arial" panose="020B0604020202020204" pitchFamily="34" charset="0"/>
              </a:rPr>
              <a:t> clases</a:t>
            </a:r>
          </a:p>
          <a:p>
            <a:pPr marL="457200" indent="-457200">
              <a:buAutoNum type="arabicPeriod"/>
            </a:pPr>
            <a:r>
              <a:rPr lang="es-CO" sz="2000" dirty="0">
                <a:latin typeface="Arial" panose="020B0604020202020204" pitchFamily="34" charset="0"/>
                <a:cs typeface="Arial" panose="020B0604020202020204" pitchFamily="34" charset="0"/>
              </a:rPr>
              <a:t>Implementación escribe código, pruebas unitarias y pruebas de </a:t>
            </a:r>
            <a:r>
              <a:rPr lang="es-CO" sz="2000" dirty="0" err="1">
                <a:latin typeface="Arial" panose="020B0604020202020204" pitchFamily="34" charset="0"/>
                <a:cs typeface="Arial" panose="020B0604020202020204" pitchFamily="34" charset="0"/>
              </a:rPr>
              <a:t>aceptac</a:t>
            </a:r>
            <a:r>
              <a:rPr lang="es-CO" sz="2000" dirty="0">
                <a:latin typeface="Arial" panose="020B0604020202020204" pitchFamily="34" charset="0"/>
                <a:cs typeface="Arial" panose="020B0604020202020204" pitchFamily="34" charset="0"/>
              </a:rPr>
              <a:t> del </a:t>
            </a:r>
            <a:r>
              <a:rPr lang="es-CO" sz="2000" dirty="0" err="1">
                <a:latin typeface="Arial" panose="020B0604020202020204" pitchFamily="34" charset="0"/>
                <a:cs typeface="Arial" panose="020B0604020202020204" pitchFamily="34" charset="0"/>
              </a:rPr>
              <a:t>user</a:t>
            </a:r>
            <a:r>
              <a:rPr lang="es-CO" sz="2000" dirty="0">
                <a:latin typeface="Arial" panose="020B0604020202020204" pitchFamily="34" charset="0"/>
                <a:cs typeface="Arial" panose="020B0604020202020204" pitchFamily="34" charset="0"/>
              </a:rPr>
              <a:t> (Rosenberg &amp; Scott, 2001, p. 23)</a:t>
            </a:r>
          </a:p>
          <a:p>
            <a:pPr marL="0" indent="0">
              <a:buNone/>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72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2469510"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(1/9)</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1481738" y="1717271"/>
            <a:ext cx="6180523" cy="630314"/>
          </a:xfrm>
        </p:spPr>
        <p:txBody>
          <a:bodyPr>
            <a:normAutofit/>
          </a:bodyPr>
          <a:lstStyle/>
          <a:p>
            <a:pPr marL="0" indent="0" algn="ctr">
              <a:buNone/>
            </a:pPr>
            <a:r>
              <a:rPr lang="es-CO" sz="2000" b="1" dirty="0">
                <a:latin typeface="Arial" panose="020B0604020202020204" pitchFamily="34" charset="0"/>
                <a:cs typeface="Arial" panose="020B0604020202020204" pitchFamily="34" charset="0"/>
              </a:rPr>
              <a:t>Ruta de procesos y herramientas del proyecto</a:t>
            </a:r>
            <a:endParaRPr lang="es-CO" sz="20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D2DCE7D3-4FAB-467E-95A7-17ADDBE570DB}"/>
              </a:ext>
            </a:extLst>
          </p:cNvPr>
          <p:cNvPicPr/>
          <p:nvPr/>
        </p:nvPicPr>
        <p:blipFill>
          <a:blip r:embed="rId3">
            <a:extLst>
              <a:ext uri="{28A0092B-C50C-407E-A947-70E740481C1C}">
                <a14:useLocalDpi xmlns:a14="http://schemas.microsoft.com/office/drawing/2010/main" val="0"/>
              </a:ext>
            </a:extLst>
          </a:blip>
          <a:stretch>
            <a:fillRect/>
          </a:stretch>
        </p:blipFill>
        <p:spPr>
          <a:xfrm>
            <a:off x="2022591" y="2293204"/>
            <a:ext cx="5288633" cy="3975184"/>
          </a:xfrm>
          <a:prstGeom prst="rect">
            <a:avLst/>
          </a:prstGeom>
        </p:spPr>
      </p:pic>
      <p:sp>
        <p:nvSpPr>
          <p:cNvPr id="8" name="CuadroTexto 7">
            <a:extLst>
              <a:ext uri="{FF2B5EF4-FFF2-40B4-BE49-F238E27FC236}">
                <a16:creationId xmlns:a16="http://schemas.microsoft.com/office/drawing/2014/main" id="{24AB61C2-CB9E-4F5A-862A-E7A8AFC15A2B}"/>
              </a:ext>
            </a:extLst>
          </p:cNvPr>
          <p:cNvSpPr txBox="1"/>
          <p:nvPr/>
        </p:nvSpPr>
        <p:spPr>
          <a:xfrm>
            <a:off x="106531" y="6268388"/>
            <a:ext cx="7457491" cy="246221"/>
          </a:xfrm>
          <a:prstGeom prst="rect">
            <a:avLst/>
          </a:prstGeom>
          <a:noFill/>
        </p:spPr>
        <p:txBody>
          <a:bodyPr wrap="none" rtlCol="0">
            <a:spAutoFit/>
          </a:bodyPr>
          <a:lstStyle/>
          <a:p>
            <a:r>
              <a:rPr lang="es-CO" sz="1000" i="1" dirty="0"/>
              <a:t>Nota: </a:t>
            </a:r>
            <a:r>
              <a:rPr lang="es-CO" sz="1000" dirty="0"/>
              <a:t>Marín Ospina, B. E. (2020). </a:t>
            </a:r>
            <a:r>
              <a:rPr lang="es-CO" sz="1000" i="1" dirty="0"/>
              <a:t>Adecuación de la norma ISO/IEC 29110 e IEEE 829 para la gestión de proyectos de desarrollo con metodología Iconix</a:t>
            </a:r>
            <a:r>
              <a:rPr lang="es-CO" sz="1000" dirty="0"/>
              <a:t>. 15.</a:t>
            </a:r>
          </a:p>
        </p:txBody>
      </p:sp>
    </p:spTree>
    <p:extLst>
      <p:ext uri="{BB962C8B-B14F-4D97-AF65-F5344CB8AC3E}">
        <p14:creationId xmlns:p14="http://schemas.microsoft.com/office/powerpoint/2010/main" val="17665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(2/9) – Plan del proyecto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2201662" y="2957112"/>
            <a:ext cx="6180523" cy="979719"/>
          </a:xfrm>
        </p:spPr>
        <p:txBody>
          <a:bodyPr>
            <a:normAutofit/>
          </a:bodyPr>
          <a:lstStyle/>
          <a:p>
            <a:r>
              <a:rPr lang="es-CO" sz="2000" dirty="0">
                <a:latin typeface="Arial" panose="020B0604020202020204" pitchFamily="34" charset="0"/>
                <a:cs typeface="Arial" panose="020B0604020202020204" pitchFamily="34" charset="0"/>
              </a:rPr>
              <a:t>Enlace al plan del proyecto: </a:t>
            </a:r>
            <a:r>
              <a:rPr lang="es-MX" sz="2000" dirty="0">
                <a:latin typeface="Arial" panose="020B0604020202020204" pitchFamily="34" charset="0"/>
                <a:cs typeface="Arial" panose="020B0604020202020204" pitchFamily="34" charset="0"/>
                <a:hlinkClick r:id="rId3" action="ppaction://hlinkfile"/>
              </a:rPr>
              <a:t>..\Documentos para el proyecto de Sanambiente\Plan del proyecto de Sanambiente.docx</a:t>
            </a:r>
            <a:r>
              <a:rPr lang="es-MX" sz="2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08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(3/9)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Sanambiente S.A.S de Cali</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(5/9)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(6/9)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(7/9)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(8/9)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(9/9)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628650" y="1951460"/>
            <a:ext cx="7886700" cy="4013112"/>
          </a:xfrm>
        </p:spPr>
        <p:txBody>
          <a:bodyPr>
            <a:noAutofit/>
          </a:bodyPr>
          <a:lstStyle/>
          <a:p>
            <a:r>
              <a:rPr lang="en-US" sz="2000" dirty="0">
                <a:latin typeface="Arial" panose="020B0604020202020204" pitchFamily="34" charset="0"/>
                <a:cs typeface="Arial" panose="020B0604020202020204" pitchFamily="34" charset="0"/>
              </a:rPr>
              <a:t>ISO/IEC. (2011). </a:t>
            </a:r>
            <a:r>
              <a:rPr lang="en-US" sz="2000" i="1" dirty="0">
                <a:latin typeface="Arial" panose="020B0604020202020204" pitchFamily="34" charset="0"/>
                <a:cs typeface="Arial" panose="020B0604020202020204" pitchFamily="34" charset="0"/>
              </a:rPr>
              <a:t>Software engineering - Lifecycle profiles for Very Small Entities (VSEs) Part 5-1-2: Management and engineering guide: Generic profile group: Basic profile</a:t>
            </a:r>
            <a:r>
              <a:rPr lang="en-US" sz="2000" dirty="0">
                <a:latin typeface="Arial" panose="020B0604020202020204" pitchFamily="34" charset="0"/>
                <a:cs typeface="Arial" panose="020B0604020202020204" pitchFamily="34" charset="0"/>
              </a:rPr>
              <a:t>.</a:t>
            </a: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https://www.sanambiente.com.co/index.php/nosotros</a:t>
            </a: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056147" y="1800285"/>
            <a:ext cx="4012219"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Formulación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6. Resultados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7.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8.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420374"/>
          </a:xfrm>
        </p:spPr>
        <p:txBody>
          <a:bodyPr>
            <a:noAutofit/>
          </a:bodyPr>
          <a:lstStyle/>
          <a:p>
            <a:pPr algn="just"/>
            <a:r>
              <a:rPr lang="es-CO" sz="2000" b="1" dirty="0">
                <a:latin typeface="Arial" panose="020B0604020202020204" pitchFamily="34" charset="0"/>
                <a:cs typeface="Arial" panose="020B0604020202020204" pitchFamily="34" charset="0"/>
              </a:rPr>
              <a:t>Sanambiente S.A.S </a:t>
            </a:r>
            <a:r>
              <a:rPr lang="es-CO" sz="2000" dirty="0">
                <a:latin typeface="Arial" panose="020B0604020202020204" pitchFamily="34" charset="0"/>
                <a:cs typeface="Arial" panose="020B0604020202020204" pitchFamily="34" charset="0"/>
              </a:rPr>
              <a:t>es una empresa que se encuentra radicada con su sede principal en la ciudad de Cali,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525170"/>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8"/>
            <a:ext cx="8599023" cy="3927098"/>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la gestión de un proyecto de desarrollo de software, desde la planificación del proyecto hasta el cierre de éste, siguiendo como base los pasos y artefactos proporcionados por el estándar ISO/IEC 29110.</a:t>
            </a:r>
          </a:p>
          <a:p>
            <a:r>
              <a:rPr lang="es-CO" sz="2000" dirty="0">
                <a:latin typeface="Arial" panose="020B0604020202020204" pitchFamily="34" charset="0"/>
                <a:cs typeface="Arial" panose="020B0604020202020204" pitchFamily="34" charset="0"/>
              </a:rPr>
              <a:t>Este trabajo se realizó en paralelo con dos </a:t>
            </a:r>
            <a:r>
              <a:rPr lang="es-CO" sz="2000">
                <a:latin typeface="Arial" panose="020B0604020202020204" pitchFamily="34" charset="0"/>
                <a:cs typeface="Arial" panose="020B0604020202020204" pitchFamily="34" charset="0"/>
              </a:rPr>
              <a:t>proyectos de </a:t>
            </a:r>
            <a:r>
              <a:rPr lang="es-CO" sz="2000" dirty="0">
                <a:latin typeface="Arial" panose="020B0604020202020204" pitchFamily="34" charset="0"/>
                <a:cs typeface="Arial" panose="020B0604020202020204" pitchFamily="34" charset="0"/>
              </a:rPr>
              <a:t>estudiantes de Ingeniería y Tecnología de Sistemas de la UNIAJC (Institución Universitaria Antonio José Camacho), encargados de los procesos a gestionar: desarrollo y calidad.</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en Sistemas. Al ser un producto empresarial que vincula varios grupos de trabajo, se requiere incluir estrategias de gestión que aseguren la calidad del producto final en cada uno de sus componentes, por esta razón surge la propuesta de este proyecto.</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S.A.S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S.A.S? </a:t>
            </a:r>
          </a:p>
          <a:p>
            <a:pPr lvl="0" algn="just"/>
            <a:r>
              <a:rPr lang="es-CO" sz="2000" dirty="0">
                <a:latin typeface="Arial" panose="020B0604020202020204" pitchFamily="34" charset="0"/>
                <a:cs typeface="Arial" panose="020B0604020202020204" pitchFamily="34" charset="0"/>
              </a:rPr>
              <a:t>¿Cuáles son las herramientas propuestas por la ISO/IEC 29110 que permiten la integración de los diferentes equipos de trabajo del proyecto Sanambiente S.AS?</a:t>
            </a:r>
          </a:p>
          <a:p>
            <a:pPr lvl="0" algn="just"/>
            <a:r>
              <a:rPr lang="es-CO" sz="2000" dirty="0">
                <a:latin typeface="Arial" panose="020B0604020202020204" pitchFamily="34" charset="0"/>
                <a:cs typeface="Arial" panose="020B0604020202020204" pitchFamily="34" charset="0"/>
              </a:rPr>
              <a:t>¿Cómo asegurar que el proyecto Sanambiente S.A.S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0921" y="2702858"/>
            <a:ext cx="5335377" cy="1452283"/>
          </a:xfrm>
        </p:spPr>
        <p:txBody>
          <a:bodyPr>
            <a:noAutofit/>
          </a:bodyPr>
          <a:lstStyle/>
          <a:p>
            <a:pPr marL="0" indent="0" algn="just">
              <a:buNone/>
            </a:pPr>
            <a:r>
              <a:rPr lang="es-CO" sz="20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 S.A.S sede Cali.</a:t>
            </a:r>
            <a:endParaRPr lang="es-CO" sz="20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2614</TotalTime>
  <Words>1588</Words>
  <Application>Microsoft Office PowerPoint</Application>
  <PresentationFormat>Presentación en pantalla (4:3)</PresentationFormat>
  <Paragraphs>105</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29</vt:i4>
      </vt:variant>
    </vt:vector>
  </HeadingPairs>
  <TitlesOfParts>
    <vt:vector size="35"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S.A.S de Cali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(1/6)  </vt:lpstr>
      <vt:lpstr>Marco teórico (2/6)</vt:lpstr>
      <vt:lpstr>Marco teórico (3/6)</vt:lpstr>
      <vt:lpstr>Marco teórico (4/6)</vt:lpstr>
      <vt:lpstr>Marco teórico (5/6)  </vt:lpstr>
      <vt:lpstr>Marco teórico (6/6)  </vt:lpstr>
      <vt:lpstr>Desarrollo (1/9)</vt:lpstr>
      <vt:lpstr>Desarrollo (2/9) – Plan del proyecto</vt:lpstr>
      <vt:lpstr>Desarrollo (3/9) – Repositorio del proyecto</vt:lpstr>
      <vt:lpstr>Desarrollo (4/9) – Resultados de la verificación</vt:lpstr>
      <vt:lpstr>Desarrollo (5/9) – Resultados de la verificación</vt:lpstr>
      <vt:lpstr>Desarrollo (6/9) – Registro de estado de progreso</vt:lpstr>
      <vt:lpstr>Desarrollo (7/9) – Solicitud de cambio</vt:lpstr>
      <vt:lpstr>Desarrollo (8/9) – Registro de corrección</vt:lpstr>
      <vt:lpstr>Desarrollo (9/9) – Registro de aceptación</vt:lpstr>
      <vt:lpstr>Conclusiones</vt:lpstr>
      <vt:lpstr>8. Bibliografía</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182</cp:revision>
  <dcterms:created xsi:type="dcterms:W3CDTF">2017-10-02T20:11:13Z</dcterms:created>
  <dcterms:modified xsi:type="dcterms:W3CDTF">2020-09-08T00:14:45Z</dcterms:modified>
</cp:coreProperties>
</file>