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25" r:id="rId15"/>
    <p:sldId id="336" r:id="rId16"/>
    <p:sldId id="337" r:id="rId17"/>
    <p:sldId id="338" r:id="rId18"/>
    <p:sldId id="343" r:id="rId19"/>
    <p:sldId id="342" r:id="rId20"/>
    <p:sldId id="341" r:id="rId21"/>
    <p:sldId id="344" r:id="rId22"/>
    <p:sldId id="330" r:id="rId23"/>
    <p:sldId id="317" r:id="rId24"/>
    <p:sldId id="318" r:id="rId25"/>
    <p:sldId id="297" r:id="rId26"/>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6" d="100"/>
          <a:sy n="86"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07/09/2020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7/09/2020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7/09/2020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7/09/2020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7/09/2020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7/09/2020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7/09/2020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7/09/2020</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8.xml"/><Relationship Id="rId4" Type="http://schemas.openxmlformats.org/officeDocument/2006/relationships/slide" Target="slide6.xml"/><Relationship Id="rId9" Type="http://schemas.openxmlformats.org/officeDocument/2006/relationships/slide" Target="slide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3114542"/>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9" y="964608"/>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(1/2)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1800" dirty="0">
                <a:latin typeface="Arial" panose="020B0604020202020204" pitchFamily="34" charset="0"/>
                <a:cs typeface="Arial" panose="020B0604020202020204" pitchFamily="34" charset="0"/>
              </a:rPr>
              <a:t>Es una norma bajo el título “</a:t>
            </a:r>
            <a:r>
              <a:rPr lang="es-CO" sz="1800" i="1" dirty="0">
                <a:latin typeface="Arial" panose="020B0604020202020204" pitchFamily="34" charset="0"/>
                <a:cs typeface="Arial" panose="020B0604020202020204" pitchFamily="34" charset="0"/>
              </a:rPr>
              <a:t>Ingeniería de Software – Perfiles del ciclo de vida para entidades muy pequeñas</a:t>
            </a:r>
            <a:r>
              <a:rPr lang="es-CO" sz="1800" dirty="0">
                <a:latin typeface="Arial" panose="020B0604020202020204" pitchFamily="34" charset="0"/>
                <a:cs typeface="Arial" panose="020B0604020202020204" pitchFamily="34" charset="0"/>
              </a:rPr>
              <a:t> (Very Small Enterprises (VSEs))”. </a:t>
            </a:r>
          </a:p>
          <a:p>
            <a:r>
              <a:rPr lang="es-CO" sz="18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12009" y="4733089"/>
            <a:ext cx="3519982" cy="175999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(2/2</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51" y="1825626"/>
            <a:ext cx="7995233" cy="906942"/>
          </a:xfrm>
        </p:spPr>
        <p:txBody>
          <a:bodyPr>
            <a:normAutofit/>
          </a:bodyPr>
          <a:lstStyle/>
          <a:p>
            <a:r>
              <a:rPr lang="es-CO" sz="18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18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3"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a:t>
              </a:r>
              <a:r>
                <a:rPr lang="es-CO" sz="1000" dirty="0">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 </a:t>
              </a:r>
              <a:r>
                <a:rPr lang="es-CO" sz="1000" dirty="0">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51" y="6138600"/>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5"/>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(1/8) - Fases</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9"/>
            <a:ext cx="5889596" cy="385575"/>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extLst>
              <p:ext uri="{D42A27DB-BD31-4B8C-83A1-F6EECF244321}">
                <p14:modId xmlns:p14="http://schemas.microsoft.com/office/powerpoint/2010/main" val="3160411312"/>
              </p:ext>
            </p:extLst>
          </p:nvPr>
        </p:nvGraphicFramePr>
        <p:xfrm>
          <a:off x="434009"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0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(2/8) – Repositorio del proyecto</a:t>
            </a:r>
            <a:endParaRPr lang="es-ES" sz="2500" b="1" dirty="0">
              <a:solidFill>
                <a:schemeClr val="bg1"/>
              </a:solidFill>
              <a:latin typeface="Arial" panose="020B0604020202020204" pitchFamily="34" charset="0"/>
              <a:cs typeface="Arial" panose="020B0604020202020204" pitchFamily="34" charset="0"/>
            </a:endParaRPr>
          </a:p>
        </p:txBody>
      </p:sp>
      <p:pic>
        <p:nvPicPr>
          <p:cNvPr id="8" name="Marcador de contenido 7">
            <a:extLst>
              <a:ext uri="{FF2B5EF4-FFF2-40B4-BE49-F238E27FC236}">
                <a16:creationId xmlns:a16="http://schemas.microsoft.com/office/drawing/2014/main" id="{107943BD-451F-4968-A1EF-AD32F33672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593" y="1585928"/>
            <a:ext cx="6521963" cy="4476368"/>
          </a:xfrm>
        </p:spPr>
      </p:pic>
      <p:sp>
        <p:nvSpPr>
          <p:cNvPr id="5" name="CuadroTexto 4">
            <a:extLst>
              <a:ext uri="{FF2B5EF4-FFF2-40B4-BE49-F238E27FC236}">
                <a16:creationId xmlns:a16="http://schemas.microsoft.com/office/drawing/2014/main" id="{0407966B-CEA6-4EC7-85CA-80EBB5EEF849}"/>
              </a:ext>
            </a:extLst>
          </p:cNvPr>
          <p:cNvSpPr txBox="1"/>
          <p:nvPr/>
        </p:nvSpPr>
        <p:spPr>
          <a:xfrm>
            <a:off x="301841"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Tree>
    <p:extLst>
      <p:ext uri="{BB962C8B-B14F-4D97-AF65-F5344CB8AC3E}">
        <p14:creationId xmlns:p14="http://schemas.microsoft.com/office/powerpoint/2010/main" val="320117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(3/8)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75154"/>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pic>
        <p:nvPicPr>
          <p:cNvPr id="10" name="Imagen 9">
            <a:extLst>
              <a:ext uri="{FF2B5EF4-FFF2-40B4-BE49-F238E27FC236}">
                <a16:creationId xmlns:a16="http://schemas.microsoft.com/office/drawing/2014/main" id="{DA07CCCD-9CD8-4F09-810F-899AA08C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288" y="1524426"/>
            <a:ext cx="4367871" cy="4932783"/>
          </a:xfrm>
          <a:prstGeom prst="rect">
            <a:avLst/>
          </a:prstGeom>
        </p:spPr>
      </p:pic>
    </p:spTree>
    <p:extLst>
      <p:ext uri="{BB962C8B-B14F-4D97-AF65-F5344CB8AC3E}">
        <p14:creationId xmlns:p14="http://schemas.microsoft.com/office/powerpoint/2010/main" val="237729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(4/8)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3" name="Imagen 2">
            <a:extLst>
              <a:ext uri="{FF2B5EF4-FFF2-40B4-BE49-F238E27FC236}">
                <a16:creationId xmlns:a16="http://schemas.microsoft.com/office/drawing/2014/main" id="{8750A135-BBE5-4628-BC4B-CB1037C6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37" y="1490995"/>
            <a:ext cx="3676337" cy="4989733"/>
          </a:xfrm>
          <a:prstGeom prst="rect">
            <a:avLst/>
          </a:prstGeom>
        </p:spPr>
      </p:pic>
    </p:spTree>
    <p:extLst>
      <p:ext uri="{BB962C8B-B14F-4D97-AF65-F5344CB8AC3E}">
        <p14:creationId xmlns:p14="http://schemas.microsoft.com/office/powerpoint/2010/main" val="248154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121409"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(5/8) – Registro de estado de progreso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238186" y="3191210"/>
            <a:ext cx="1492967"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7" name="Imagen 6">
            <a:extLst>
              <a:ext uri="{FF2B5EF4-FFF2-40B4-BE49-F238E27FC236}">
                <a16:creationId xmlns:a16="http://schemas.microsoft.com/office/drawing/2014/main" id="{47DA4048-F9C4-4B52-93C7-1FFEC6C3E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53" y="2095172"/>
            <a:ext cx="7302898" cy="3524393"/>
          </a:xfrm>
          <a:prstGeom prst="rect">
            <a:avLst/>
          </a:prstGeom>
        </p:spPr>
      </p:pic>
    </p:spTree>
    <p:extLst>
      <p:ext uri="{BB962C8B-B14F-4D97-AF65-F5344CB8AC3E}">
        <p14:creationId xmlns:p14="http://schemas.microsoft.com/office/powerpoint/2010/main" val="283854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(6/8) – Solicitud de cambio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522264" y="2986251"/>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9" name="Imagen 8">
            <a:extLst>
              <a:ext uri="{FF2B5EF4-FFF2-40B4-BE49-F238E27FC236}">
                <a16:creationId xmlns:a16="http://schemas.microsoft.com/office/drawing/2014/main" id="{00F2C38D-CFE8-4214-A406-5CBF9A1F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366" y="1511229"/>
            <a:ext cx="4123791" cy="4961345"/>
          </a:xfrm>
          <a:prstGeom prst="rect">
            <a:avLst/>
          </a:prstGeom>
        </p:spPr>
      </p:pic>
    </p:spTree>
    <p:extLst>
      <p:ext uri="{BB962C8B-B14F-4D97-AF65-F5344CB8AC3E}">
        <p14:creationId xmlns:p14="http://schemas.microsoft.com/office/powerpoint/2010/main" val="230795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(7/8) – Registro de corrección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624614"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3: </a:t>
            </a:r>
            <a:r>
              <a:rPr lang="es-CO" sz="2000" dirty="0">
                <a:latin typeface="Arial" panose="020B0604020202020204" pitchFamily="34" charset="0"/>
                <a:cs typeface="Arial" panose="020B0604020202020204" pitchFamily="34" charset="0"/>
              </a:rPr>
              <a:t>Evaluación y control del proyecto</a:t>
            </a:r>
          </a:p>
        </p:txBody>
      </p:sp>
      <p:pic>
        <p:nvPicPr>
          <p:cNvPr id="3" name="Imagen 2">
            <a:extLst>
              <a:ext uri="{FF2B5EF4-FFF2-40B4-BE49-F238E27FC236}">
                <a16:creationId xmlns:a16="http://schemas.microsoft.com/office/drawing/2014/main" id="{F31ED79A-85C3-4F98-8091-460F2A4A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41" y="1628246"/>
            <a:ext cx="5284709" cy="4720042"/>
          </a:xfrm>
          <a:prstGeom prst="rect">
            <a:avLst/>
          </a:prstGeom>
        </p:spPr>
      </p:pic>
    </p:spTree>
    <p:extLst>
      <p:ext uri="{BB962C8B-B14F-4D97-AF65-F5344CB8AC3E}">
        <p14:creationId xmlns:p14="http://schemas.microsoft.com/office/powerpoint/2010/main" val="306187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8"/>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a:t>
            </a:r>
            <a:r>
              <a:rPr lang="es-CO" sz="2500" b="1" dirty="0" err="1">
                <a:solidFill>
                  <a:schemeClr val="bg1"/>
                </a:solidFill>
                <a:latin typeface="Arial" panose="020B0604020202020204" pitchFamily="34" charset="0"/>
                <a:cs typeface="Arial" panose="020B0604020202020204" pitchFamily="34" charset="0"/>
              </a:rPr>
              <a:t>sanambiente</a:t>
            </a:r>
            <a:r>
              <a:rPr lang="es-CO" sz="2500" b="1" dirty="0">
                <a:solidFill>
                  <a:schemeClr val="bg1"/>
                </a:solidFill>
                <a:latin typeface="Arial" panose="020B0604020202020204" pitchFamily="34" charset="0"/>
                <a:cs typeface="Arial" panose="020B0604020202020204" pitchFamily="34" charset="0"/>
              </a:rPr>
              <a:t>.</a:t>
            </a:r>
            <a:br>
              <a:rPr lang="es-CO" sz="2500"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(8/8) – Registro de aceptación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195309" y="2980508"/>
            <a:ext cx="1340530"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4: </a:t>
            </a:r>
            <a:r>
              <a:rPr lang="es-CO" sz="2000" dirty="0">
                <a:latin typeface="Arial" panose="020B0604020202020204" pitchFamily="34" charset="0"/>
                <a:cs typeface="Arial" panose="020B0604020202020204" pitchFamily="34" charset="0"/>
              </a:rPr>
              <a:t>Cierre del proyecto</a:t>
            </a:r>
          </a:p>
        </p:txBody>
      </p:sp>
      <p:pic>
        <p:nvPicPr>
          <p:cNvPr id="10" name="Imagen 9">
            <a:extLst>
              <a:ext uri="{FF2B5EF4-FFF2-40B4-BE49-F238E27FC236}">
                <a16:creationId xmlns:a16="http://schemas.microsoft.com/office/drawing/2014/main" id="{4A0E7F5A-465E-4A33-9F9E-6F47D7BA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81" y="1510911"/>
            <a:ext cx="3693110" cy="4970520"/>
          </a:xfrm>
          <a:prstGeom prst="rect">
            <a:avLst/>
          </a:prstGeom>
        </p:spPr>
      </p:pic>
      <p:pic>
        <p:nvPicPr>
          <p:cNvPr id="14" name="Imagen 13">
            <a:extLst>
              <a:ext uri="{FF2B5EF4-FFF2-40B4-BE49-F238E27FC236}">
                <a16:creationId xmlns:a16="http://schemas.microsoft.com/office/drawing/2014/main" id="{3E379A49-64DD-44BF-8E23-94A61A0AC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990" y="3293471"/>
            <a:ext cx="3773009" cy="1435804"/>
          </a:xfrm>
          <a:prstGeom prst="rect">
            <a:avLst/>
          </a:prstGeom>
        </p:spPr>
      </p:pic>
    </p:spTree>
    <p:extLst>
      <p:ext uri="{BB962C8B-B14F-4D97-AF65-F5344CB8AC3E}">
        <p14:creationId xmlns:p14="http://schemas.microsoft.com/office/powerpoint/2010/main" val="9762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r>
              <a:rPr lang="es-CO" sz="2000" dirty="0">
                <a:latin typeface="Arial" panose="020B0604020202020204" pitchFamily="34" charset="0"/>
                <a:cs typeface="Arial" panose="020B0604020202020204" pitchFamily="34" charset="0"/>
              </a:rPr>
              <a:t>La ISO/IEC 29110 como base para la elaboración de este trabajo fue de gran apoyo, puesto que proporcionó los pasos y artefactos necesarios para llevar a cabo el seguimiento y control adecuado de todos los recursos que intervinieron.</a:t>
            </a:r>
          </a:p>
          <a:p>
            <a:r>
              <a:rPr lang="es-MX" sz="2000" dirty="0">
                <a:latin typeface="Arial" panose="020B0604020202020204" pitchFamily="34" charset="0"/>
                <a:cs typeface="Arial" panose="020B0604020202020204" pitchFamily="34" charset="0"/>
              </a:rPr>
              <a:t>A pesar de todas las dificultades que se presentaron durante la aplicación del presente marco de trabajo al proyecto propuesto por la empresa Sanambiente, se logró que fuera el adecuado para ser seguido por todos los integrantes que estaban implicados en su desarrollo, alcanzando la finalización y cierre del mismo con satisfacción y cumpliendo con lo requerido por el cliente.</a:t>
            </a:r>
          </a:p>
          <a:p>
            <a:r>
              <a:rPr lang="es-CO" sz="2000" dirty="0">
                <a:latin typeface="Arial" panose="020B0604020202020204" pitchFamily="34" charset="0"/>
                <a:cs typeface="Arial" panose="020B0604020202020204" pitchFamily="34" charset="0"/>
              </a:rPr>
              <a:t>El desarrollo de este proyecto permitió a todos los miembros del equipo de trabajo reconocer la importancia de cada uno de los roles dentro del ciclo de vida y el impacto del trabajo individual frente al trabajo grupal.</a:t>
            </a:r>
          </a:p>
          <a:p>
            <a:endParaRPr lang="es-CO" sz="2000" dirty="0">
              <a:latin typeface="Arial" panose="020B0604020202020204" pitchFamily="34" charset="0"/>
              <a:cs typeface="Arial" panose="020B0604020202020204" pitchFamily="34" charset="0"/>
            </a:endParaRP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951460"/>
            <a:ext cx="7886700" cy="4013112"/>
          </a:xfrm>
        </p:spPr>
        <p:txBody>
          <a:bodyPr>
            <a:noAutofit/>
          </a:bodyPr>
          <a:lstStyle/>
          <a:p>
            <a:r>
              <a:rPr lang="en-US" sz="2000" dirty="0">
                <a:latin typeface="Arial" panose="020B0604020202020204" pitchFamily="34" charset="0"/>
                <a:cs typeface="Arial" panose="020B0604020202020204" pitchFamily="34" charset="0"/>
              </a:rPr>
              <a:t>ISO/IEC. (2011). </a:t>
            </a:r>
            <a:r>
              <a:rPr lang="en-US" sz="20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2000" dirty="0">
                <a:latin typeface="Arial" panose="020B0604020202020204" pitchFamily="34" charset="0"/>
                <a:cs typeface="Arial" panose="020B0604020202020204" pitchFamily="34" charset="0"/>
              </a:rPr>
              <a:t>.</a:t>
            </a:r>
          </a:p>
          <a:p>
            <a:r>
              <a:rPr lang="es-CO" sz="2000" dirty="0">
                <a:latin typeface="Arial" panose="020B0604020202020204" pitchFamily="34" charset="0"/>
                <a:cs typeface="Arial" panose="020B0604020202020204" pitchFamily="34" charset="0"/>
              </a:rPr>
              <a:t>Sanambiente. (s. f.). </a:t>
            </a:r>
            <a:r>
              <a:rPr lang="es-CO" sz="2000" i="1" dirty="0">
                <a:latin typeface="Arial" panose="020B0604020202020204" pitchFamily="34" charset="0"/>
                <a:cs typeface="Arial" panose="020B0604020202020204" pitchFamily="34" charset="0"/>
              </a:rPr>
              <a:t>Sanambiente</a:t>
            </a:r>
            <a:r>
              <a:rPr lang="es-CO" sz="20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9"/>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462127" y="1889062"/>
            <a:ext cx="6848788"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Objetivos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6. Resultados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7.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8.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275362"/>
          </a:xfrm>
        </p:spPr>
        <p:txBody>
          <a:bodyPr>
            <a:noAutofit/>
          </a:bodyPr>
          <a:lstStyle/>
          <a:p>
            <a:pPr algn="just"/>
            <a:r>
              <a:rPr lang="es-CO" sz="2000" b="1" dirty="0">
                <a:latin typeface="Arial" panose="020B0604020202020204" pitchFamily="34" charset="0"/>
                <a:cs typeface="Arial" panose="020B0604020202020204" pitchFamily="34" charset="0"/>
              </a:rPr>
              <a:t>Sanambiente S.A.S</a:t>
            </a:r>
            <a:r>
              <a:rPr lang="es-CO" sz="2000" dirty="0">
                <a:latin typeface="Arial" panose="020B0604020202020204" pitchFamily="34" charset="0"/>
                <a:cs typeface="Arial" panose="020B0604020202020204" pitchFamily="34" charset="0"/>
              </a:rPr>
              <a:t> es una empresa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365372"/>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2124930"/>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gestión de un proyecto de desarrollo de software, desde la planificación del proyecto hasta el cierre de este, siguiendo como base los pasos y artefactos proporcionados por el estándar ISO/IEC 29110.</a:t>
            </a:r>
            <a:endParaRPr lang="es-CO" sz="1400" dirty="0">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(2/2) </a:t>
            </a:r>
          </a:p>
        </p:txBody>
      </p:sp>
      <p:pic>
        <p:nvPicPr>
          <p:cNvPr id="8" name="Imagen 7">
            <a:extLst>
              <a:ext uri="{FF2B5EF4-FFF2-40B4-BE49-F238E27FC236}">
                <a16:creationId xmlns:a16="http://schemas.microsoft.com/office/drawing/2014/main" id="{D61D2FCE-D1E3-455D-A5B2-41902A50AAFD}"/>
              </a:ext>
            </a:extLst>
          </p:cNvPr>
          <p:cNvPicPr>
            <a:picLocks noChangeAspect="1"/>
          </p:cNvPicPr>
          <p:nvPr/>
        </p:nvPicPr>
        <p:blipFill>
          <a:blip r:embed="rId3"/>
          <a:stretch>
            <a:fillRect/>
          </a:stretch>
        </p:blipFill>
        <p:spPr>
          <a:xfrm>
            <a:off x="3057723" y="4245526"/>
            <a:ext cx="3028557" cy="1893075"/>
          </a:xfrm>
          <a:prstGeom prst="rect">
            <a:avLst/>
          </a:prstGeom>
          <a:ln>
            <a:noFill/>
          </a:ln>
          <a:effectLst>
            <a:softEdge rad="112500"/>
          </a:effectLst>
        </p:spPr>
      </p:pic>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en Sistemas.  Al ser un producto empresarial que vincula varios grupos de trabajo, se requiere incluir estrategias de gestión que aseguren la calidad del producto final en cada uno de sus componentes, por esta razón surge la propuesta de este proyecto.</a:t>
            </a:r>
          </a:p>
          <a:p>
            <a:pPr algn="just"/>
            <a:endParaRPr lang="es-CO" dirty="0">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4"/>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Formulación del problema</a:t>
            </a:r>
          </a:p>
        </p:txBody>
      </p:sp>
      <p:sp>
        <p:nvSpPr>
          <p:cNvPr id="5" name="Marcador de contenido 4"/>
          <p:cNvSpPr>
            <a:spLocks noGrp="1"/>
          </p:cNvSpPr>
          <p:nvPr>
            <p:ph idx="1"/>
          </p:nvPr>
        </p:nvSpPr>
        <p:spPr>
          <a:xfrm>
            <a:off x="3932809"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6"/>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Sistematización del problema</a:t>
            </a:r>
          </a:p>
        </p:txBody>
      </p:sp>
      <p:sp>
        <p:nvSpPr>
          <p:cNvPr id="5" name="Marcador de contenido 4"/>
          <p:cNvSpPr>
            <a:spLocks noGrp="1"/>
          </p:cNvSpPr>
          <p:nvPr>
            <p:ph idx="1"/>
          </p:nvPr>
        </p:nvSpPr>
        <p:spPr>
          <a:xfrm>
            <a:off x="3737602" y="903004"/>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a:t>
            </a:r>
          </a:p>
          <a:p>
            <a:pPr lvl="0" algn="just"/>
            <a:r>
              <a:rPr lang="es-CO" sz="2000" dirty="0">
                <a:latin typeface="Arial" panose="020B0604020202020204" pitchFamily="34" charset="0"/>
                <a:cs typeface="Arial" panose="020B0604020202020204" pitchFamily="34" charset="0"/>
              </a:rPr>
              <a:t>¿Cuáles son las herramientas propuestas por la ISO/IEC 29110 que permitan la integración de los diferentes equipos de trabajo del proyecto Sanambiente?</a:t>
            </a:r>
          </a:p>
          <a:p>
            <a:pPr lvl="0" algn="just"/>
            <a:r>
              <a:rPr lang="es-CO" sz="2000" dirty="0">
                <a:latin typeface="Arial" panose="020B0604020202020204" pitchFamily="34" charset="0"/>
                <a:cs typeface="Arial" panose="020B0604020202020204" pitchFamily="34" charset="0"/>
              </a:rPr>
              <a:t>¿Cómo asegurar que el proyecto Sanambiente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319699" y="2752741"/>
            <a:ext cx="5178167" cy="1145851"/>
          </a:xfrm>
        </p:spPr>
        <p:txBody>
          <a:bodyPr>
            <a:noAutofit/>
          </a:bodyPr>
          <a:lstStyle/>
          <a:p>
            <a:pPr marL="0" indent="0" algn="just">
              <a:buNone/>
            </a:pPr>
            <a:r>
              <a:rPr lang="es-CO" sz="18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a:t>
            </a:r>
            <a:endParaRPr lang="es-CO" sz="18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2393</TotalTime>
  <Words>1196</Words>
  <Application>Microsoft Office PowerPoint</Application>
  <PresentationFormat>Presentación en pantalla (4:3)</PresentationFormat>
  <Paragraphs>85</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24</vt:i4>
      </vt:variant>
    </vt:vector>
  </HeadingPairs>
  <TitlesOfParts>
    <vt:vector size="30"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Introducción (1/2)</vt:lpstr>
      <vt:lpstr>Introducción (2/2) </vt:lpstr>
      <vt:lpstr>Planteamiento del problema</vt:lpstr>
      <vt:lpstr>Formulación del problema</vt:lpstr>
      <vt:lpstr>Sistematización del problema</vt:lpstr>
      <vt:lpstr>Objetivo general</vt:lpstr>
      <vt:lpstr>Objetivos específicos</vt:lpstr>
      <vt:lpstr>Marco teórico (1/2)  </vt:lpstr>
      <vt:lpstr>Marco teórico (2/2)</vt:lpstr>
      <vt:lpstr>Desarrollo (1/8) - Fases</vt:lpstr>
      <vt:lpstr>Desarrollo (2/8) – Repositorio del proyecto</vt:lpstr>
      <vt:lpstr>Desarrollo (3/8) – Resultados de la verificación</vt:lpstr>
      <vt:lpstr>Desarrollo (4/8) – Resultados de la verificación</vt:lpstr>
      <vt:lpstr>Desarrollo (5/8) – Registro de estado de progreso</vt:lpstr>
      <vt:lpstr>Desarrollo (6/8) – Solicitud de cambio</vt:lpstr>
      <vt:lpstr>Desarrollo (7/8) – Registro de corrección</vt:lpstr>
      <vt:lpstr>Desarrollo (8/8) – Registro de aceptación</vt:lpstr>
      <vt:lpstr>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161</cp:revision>
  <dcterms:created xsi:type="dcterms:W3CDTF">2017-10-02T20:11:13Z</dcterms:created>
  <dcterms:modified xsi:type="dcterms:W3CDTF">2020-09-07T19:41:07Z</dcterms:modified>
</cp:coreProperties>
</file>