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50" r:id="rId30"/>
    <p:sldId id="318" r:id="rId31"/>
    <p:sldId id="29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o.org/obp/ui/#iso:std:iso-iec:tr:29110:-5-2-1:ed-1:v1:en"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ima.udg.edu/~sellares/EINF-ES2/Present1011/MetodoPesadesICONIX.pdf" TargetMode="External"/><Relationship Id="rId5" Type="http://schemas.openxmlformats.org/officeDocument/2006/relationships/hyperlink" Target="https://www.ee.co.za/wp-content/uploads/legacy/Trans12p236-247.pdf" TargetMode="External"/><Relationship Id="rId4" Type="http://schemas.openxmlformats.org/officeDocument/2006/relationships/hyperlink" Target="https://www.sanambiente.com.co/index.php/nosotro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ja.mykhi.org/0sem/MAS/books/Addison.Wesley.Applying.Use.Case.Driven.Object.Modeling.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 </a:t>
            </a:r>
          </a:p>
          <a:p>
            <a:r>
              <a:rPr lang="es-CO" sz="20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4802819"/>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cxnSp>
        <p:nvCxnSpPr>
          <p:cNvPr id="16" name="Conector: angular 15">
            <a:extLst>
              <a:ext uri="{FF2B5EF4-FFF2-40B4-BE49-F238E27FC236}">
                <a16:creationId xmlns:a16="http://schemas.microsoft.com/office/drawing/2014/main" id="{975CE7D9-B8AB-4237-9A55-96FD8B9B9E41}"/>
              </a:ext>
            </a:extLst>
          </p:cNvPr>
          <p:cNvCxnSpPr>
            <a:stCxn id="10" idx="3"/>
            <a:endCxn id="11" idx="2"/>
          </p:cNvCxnSpPr>
          <p:nvPr/>
        </p:nvCxnSpPr>
        <p:spPr>
          <a:xfrm flipV="1">
            <a:off x="5387052" y="4083623"/>
            <a:ext cx="394184" cy="540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D23E89A-038B-4C23-8E76-5EB2D6D931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7992" y="1793289"/>
            <a:ext cx="4563124" cy="4625266"/>
          </a:xfrm>
          <a:prstGeom prst="rect">
            <a:avLst/>
          </a:prstGeom>
        </p:spPr>
      </p:pic>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 CU, proto, </a:t>
            </a:r>
            <a:r>
              <a:rPr lang="es-CO" sz="2000" dirty="0" err="1">
                <a:latin typeface="Arial" panose="020B0604020202020204" pitchFamily="34" charset="0"/>
                <a:cs typeface="Arial" panose="020B0604020202020204" pitchFamily="34" charset="0"/>
              </a:rPr>
              <a:t>levant</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requ</a:t>
            </a:r>
            <a:endParaRPr lang="es-CO" sz="2000" dirty="0">
              <a:latin typeface="Arial" panose="020B0604020202020204" pitchFamily="34" charset="0"/>
              <a:cs typeface="Arial" panose="020B0604020202020204" pitchFamily="34" charset="0"/>
            </a:endParaRPr>
          </a:p>
          <a:p>
            <a:pPr marL="457200" indent="-457200">
              <a:buAutoNum type="arabicPeriod"/>
            </a:pPr>
            <a:r>
              <a:rPr lang="es-CO" sz="2000" dirty="0">
                <a:latin typeface="Arial" panose="020B0604020202020204" pitchFamily="34" charset="0"/>
                <a:cs typeface="Arial" panose="020B0604020202020204" pitchFamily="34" charset="0"/>
              </a:rPr>
              <a:t>Análisis y diseño preliminar diagrama clases, robustez</a:t>
            </a:r>
          </a:p>
          <a:p>
            <a:pPr marL="457200" indent="-457200">
              <a:buAutoNum type="arabicPeriod"/>
            </a:pPr>
            <a:r>
              <a:rPr lang="es-CO" sz="2000" dirty="0">
                <a:latin typeface="Arial" panose="020B0604020202020204" pitchFamily="34" charset="0"/>
                <a:cs typeface="Arial" panose="020B0604020202020204" pitchFamily="34" charset="0"/>
              </a:rPr>
              <a:t>Diseño detallado </a:t>
            </a:r>
            <a:r>
              <a:rPr lang="es-CO" sz="2000" dirty="0" err="1">
                <a:latin typeface="Arial" panose="020B0604020202020204" pitchFamily="34" charset="0"/>
                <a:cs typeface="Arial" panose="020B0604020202020204" pitchFamily="34" charset="0"/>
              </a:rPr>
              <a:t>diagram</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sec</a:t>
            </a:r>
            <a:r>
              <a:rPr lang="es-CO" sz="2000" dirty="0">
                <a:latin typeface="Arial" panose="020B0604020202020204" pitchFamily="34" charset="0"/>
                <a:cs typeface="Arial" panose="020B0604020202020204" pitchFamily="34" charset="0"/>
              </a:rPr>
              <a:t>, ultimar </a:t>
            </a:r>
            <a:r>
              <a:rPr lang="es-CO" sz="2000" dirty="0" err="1">
                <a:latin typeface="Arial" panose="020B0604020202020204" pitchFamily="34" charset="0"/>
                <a:cs typeface="Arial" panose="020B0604020202020204" pitchFamily="34" charset="0"/>
              </a:rPr>
              <a:t>detall</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dia</a:t>
            </a:r>
            <a:r>
              <a:rPr lang="es-CO" sz="2000" dirty="0">
                <a:latin typeface="Arial" panose="020B0604020202020204" pitchFamily="34" charset="0"/>
                <a:cs typeface="Arial" panose="020B0604020202020204" pitchFamily="34" charset="0"/>
              </a:rPr>
              <a:t> clases</a:t>
            </a:r>
          </a:p>
          <a:p>
            <a:pPr marL="457200" indent="-457200">
              <a:buAutoNum type="arabicPeriod"/>
            </a:pPr>
            <a:r>
              <a:rPr lang="es-CO" sz="2000" dirty="0">
                <a:latin typeface="Arial" panose="020B0604020202020204" pitchFamily="34" charset="0"/>
                <a:cs typeface="Arial" panose="020B0604020202020204" pitchFamily="34" charset="0"/>
              </a:rPr>
              <a:t>Implementación escribe código, pruebas unitarias y pruebas de </a:t>
            </a:r>
            <a:r>
              <a:rPr lang="es-CO" sz="2000" dirty="0" err="1">
                <a:latin typeface="Arial" panose="020B0604020202020204" pitchFamily="34" charset="0"/>
                <a:cs typeface="Arial" panose="020B0604020202020204" pitchFamily="34" charset="0"/>
              </a:rPr>
              <a:t>aceptac</a:t>
            </a:r>
            <a:r>
              <a:rPr lang="es-CO" sz="2000" dirty="0">
                <a:latin typeface="Arial" panose="020B0604020202020204" pitchFamily="34" charset="0"/>
                <a:cs typeface="Arial" panose="020B0604020202020204" pitchFamily="34" charset="0"/>
              </a:rPr>
              <a:t> del </a:t>
            </a:r>
            <a:r>
              <a:rPr lang="es-CO" sz="2000" dirty="0" err="1">
                <a:latin typeface="Arial" panose="020B0604020202020204" pitchFamily="34" charset="0"/>
                <a:cs typeface="Arial" panose="020B0604020202020204" pitchFamily="34" charset="0"/>
              </a:rPr>
              <a:t>user</a:t>
            </a:r>
            <a:r>
              <a:rPr lang="es-CO" sz="2000" dirty="0">
                <a:latin typeface="Arial" panose="020B0604020202020204" pitchFamily="34" charset="0"/>
                <a:cs typeface="Arial" panose="020B0604020202020204" pitchFamily="34" charset="0"/>
              </a:rPr>
              <a:t> (Rosenberg &amp; Scott, 2001, p. 23)</a:t>
            </a: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4165254"/>
          </a:xfrm>
        </p:spPr>
        <p:txBody>
          <a:bodyPr>
            <a:noAutofit/>
          </a:bodyPr>
          <a:lstStyle/>
          <a:p>
            <a:r>
              <a:rPr lang="en-US" sz="2000" dirty="0">
                <a:latin typeface="Arial" panose="020B0604020202020204" pitchFamily="34" charset="0"/>
                <a:cs typeface="Arial" panose="020B0604020202020204" pitchFamily="34" charset="0"/>
              </a:rPr>
              <a:t>ISO/IEC. (2011). Software engineering—Lifecycle profiles for Very Small Entities (VSEs) Part 5-1-2: Management and engineering guide: Generic profile group: Basic profile. </a:t>
            </a:r>
            <a:r>
              <a:rPr lang="en-US" sz="2000" dirty="0">
                <a:latin typeface="Arial" panose="020B0604020202020204" pitchFamily="34" charset="0"/>
                <a:cs typeface="Arial" panose="020B0604020202020204" pitchFamily="34" charset="0"/>
                <a:hlinkClick r:id="rId3"/>
              </a:rPr>
              <a:t>https://www.iso.org/obp/ui/#iso:std:iso-iec:tr:29110:-5-2-1:ed-1:v1:en</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a:t>
            </a:r>
            <a:r>
              <a:rPr lang="es-CO" sz="2000" dirty="0">
                <a:latin typeface="Arial" panose="020B0604020202020204" pitchFamily="34" charset="0"/>
                <a:cs typeface="Arial" panose="020B0604020202020204" pitchFamily="34" charset="0"/>
                <a:hlinkClick r:id="rId4"/>
              </a:rPr>
              <a:t>https://www.sanambiente.com.co/index.php/nosotros</a:t>
            </a:r>
            <a:endParaRPr lang="es-CO" sz="2000" dirty="0">
              <a:latin typeface="Arial" panose="020B0604020202020204" pitchFamily="34" charset="0"/>
              <a:cs typeface="Arial" panose="020B0604020202020204" pitchFamily="34" charset="0"/>
            </a:endParaRPr>
          </a:p>
          <a:p>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E.,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B. (2004). A </a:t>
            </a:r>
            <a:r>
              <a:rPr lang="es-CO" sz="2000" dirty="0" err="1">
                <a:latin typeface="Arial" panose="020B0604020202020204" pitchFamily="34" charset="0"/>
                <a:cs typeface="Arial" panose="020B0604020202020204" pitchFamily="34" charset="0"/>
              </a:rPr>
              <a:t>Survey</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of</a:t>
            </a:r>
            <a:r>
              <a:rPr lang="es-CO" sz="2000" dirty="0">
                <a:latin typeface="Arial" panose="020B0604020202020204" pitchFamily="34" charset="0"/>
                <a:cs typeface="Arial" panose="020B0604020202020204" pitchFamily="34" charset="0"/>
              </a:rPr>
              <a:t> Agile </a:t>
            </a:r>
            <a:r>
              <a:rPr lang="es-CO" sz="2000" dirty="0" err="1">
                <a:latin typeface="Arial" panose="020B0604020202020204" pitchFamily="34" charset="0"/>
                <a:cs typeface="Arial" panose="020B0604020202020204" pitchFamily="34" charset="0"/>
              </a:rPr>
              <a:t>Methodologies</a:t>
            </a:r>
            <a:r>
              <a:rPr lang="es-CO" sz="2000" dirty="0">
                <a:latin typeface="Arial" panose="020B0604020202020204" pitchFamily="34" charset="0"/>
                <a:cs typeface="Arial" panose="020B0604020202020204" pitchFamily="34" charset="0"/>
              </a:rPr>
              <a:t> [Científico]. </a:t>
            </a:r>
            <a:r>
              <a:rPr lang="es-CO" sz="2000" dirty="0">
                <a:latin typeface="Arial" panose="020B0604020202020204" pitchFamily="34" charset="0"/>
                <a:cs typeface="Arial" panose="020B0604020202020204" pitchFamily="34" charset="0"/>
                <a:hlinkClick r:id="rId5"/>
              </a:rPr>
              <a:t>https://www.ee.co.za/wp-content/uploads/legacy/Trans12p236-247.pdf</a:t>
            </a:r>
            <a:endParaRPr lang="es-CO"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ICONIX Brand Group. (2016). Manual </a:t>
            </a:r>
            <a:r>
              <a:rPr lang="en-US" sz="2000" dirty="0" err="1">
                <a:latin typeface="Arial" panose="020B0604020202020204" pitchFamily="34" charset="0"/>
                <a:cs typeface="Arial" panose="020B0604020202020204" pitchFamily="34" charset="0"/>
              </a:rPr>
              <a:t>introductorio</a:t>
            </a:r>
            <a:r>
              <a:rPr lang="en-US" sz="2000" dirty="0">
                <a:latin typeface="Arial" panose="020B0604020202020204" pitchFamily="34" charset="0"/>
                <a:cs typeface="Arial" panose="020B0604020202020204" pitchFamily="34" charset="0"/>
              </a:rPr>
              <a:t> de ICONIX. </a:t>
            </a:r>
            <a:r>
              <a:rPr lang="en-US" sz="2000" dirty="0">
                <a:latin typeface="Arial" panose="020B0604020202020204" pitchFamily="34" charset="0"/>
                <a:cs typeface="Arial" panose="020B0604020202020204" pitchFamily="34" charset="0"/>
                <a:hlinkClick r:id="rId6"/>
              </a:rPr>
              <a:t>http://ima.udg.edu/%7Esellares/EINF-ES2/Present1011/MetodoPesadesICONIX.pdf</a:t>
            </a:r>
            <a:endParaRPr lang="en-US"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(2/2)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2540641"/>
          </a:xfrm>
        </p:spPr>
        <p:txBody>
          <a:bodyPr>
            <a:noAutofit/>
          </a:bodyPr>
          <a:lstStyle/>
          <a:p>
            <a:r>
              <a:rPr lang="en-US" sz="2000" dirty="0">
                <a:latin typeface="Arial" panose="020B0604020202020204" pitchFamily="34" charset="0"/>
                <a:cs typeface="Arial" panose="020B0604020202020204" pitchFamily="34" charset="0"/>
              </a:rPr>
              <a:t>Rosenberg, D., &amp; Scott, K. (2001). Applying Use Case Driven Object Modeling with UML: An Annotated e-Commerce Example (First Edition). Addison Wesley. </a:t>
            </a:r>
            <a:r>
              <a:rPr lang="en-US" sz="2000" dirty="0">
                <a:latin typeface="Arial" panose="020B0604020202020204" pitchFamily="34" charset="0"/>
                <a:cs typeface="Arial" panose="020B0604020202020204" pitchFamily="34" charset="0"/>
                <a:hlinkClick r:id="rId3"/>
              </a:rPr>
              <a:t>https://pja.mykhi.org/0sem/MAS/books/Addison.Wesley.Applying.Use.Case.Driven.Object.Modeling.pdf</a:t>
            </a:r>
            <a:endParaRPr lang="en-U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Marín Ospina, B. E. (2020). Adecuación de la norma ISO/IEC 29110 e IEEE 829 para la gestión de proyectos de desarrollo con metodología Iconix. 15.</a:t>
            </a:r>
          </a:p>
        </p:txBody>
      </p:sp>
    </p:spTree>
    <p:extLst>
      <p:ext uri="{BB962C8B-B14F-4D97-AF65-F5344CB8AC3E}">
        <p14:creationId xmlns:p14="http://schemas.microsoft.com/office/powerpoint/2010/main" val="127076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Sistematización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Objetivo general</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a:t>
            </a:r>
            <a:r>
              <a:rPr lang="es-CO" sz="1800">
                <a:latin typeface="Arial" panose="020B0604020202020204" pitchFamily="34" charset="0"/>
                <a:cs typeface="Arial" panose="020B0604020202020204" pitchFamily="34" charset="0"/>
                <a:hlinkClick r:id="rId8" action="ppaction://hlinksldjump"/>
              </a:rPr>
              <a:t>Objetivos específicos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1" action="ppaction://hlinksldjump"/>
              </a:rPr>
              <a:t>9.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2" action="ppaction://hlinksldjump"/>
              </a:rPr>
              <a:t>10.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proyectos de estudiantes de Ingeniería y Tecnología de Sistemas de la UNIAJC (Institución Universitaria Antonio José Camacho), encargados de los procesos de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de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2698</TotalTime>
  <Words>1799</Words>
  <Application>Microsoft Office PowerPoint</Application>
  <PresentationFormat>Presentación en pantalla (4:3)</PresentationFormat>
  <Paragraphs>113</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30</vt:i4>
      </vt:variant>
    </vt:vector>
  </HeadingPairs>
  <TitlesOfParts>
    <vt:vector size="36"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Resultados de la verificación</vt:lpstr>
      <vt:lpstr>Desarrollo (6/9) – Registro de estado de progreso</vt:lpstr>
      <vt:lpstr>Desarrollo (7/9) – Solicitud de cambio</vt:lpstr>
      <vt:lpstr>Desarrollo (8/9) – Registro de corrección</vt:lpstr>
      <vt:lpstr>Desarrollo (9/9) – Registro de aceptación</vt:lpstr>
      <vt:lpstr>Conclusiones</vt:lpstr>
      <vt:lpstr>8. Bibliografía (1/2)</vt:lpstr>
      <vt:lpstr>8. Bibliografía (2/2)</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187</cp:revision>
  <dcterms:created xsi:type="dcterms:W3CDTF">2017-10-02T20:11:13Z</dcterms:created>
  <dcterms:modified xsi:type="dcterms:W3CDTF">2020-09-08T01:43:34Z</dcterms:modified>
</cp:coreProperties>
</file>