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5" r:id="rId25"/>
    <p:sldId id="286" r:id="rId26"/>
    <p:sldId id="287" r:id="rId27"/>
    <p:sldId id="280" r:id="rId28"/>
    <p:sldId id="281" r:id="rId29"/>
    <p:sldId id="282" r:id="rId30"/>
    <p:sldId id="283" r:id="rId31"/>
    <p:sldId id="284" r:id="rId32"/>
    <p:sldId id="288" r:id="rId33"/>
    <p:sldId id="289" r:id="rId34"/>
    <p:sldId id="290" r:id="rId35"/>
    <p:sldId id="264" r:id="rId36"/>
    <p:sldId id="291" r:id="rId37"/>
    <p:sldId id="292" r:id="rId38"/>
    <p:sldId id="293" r:id="rId39"/>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C92C8-26C5-4E9A-8AB1-AC9F5FEDECB7}" type="datetimeFigureOut">
              <a:rPr lang="es-CO" smtClean="0"/>
              <a:t>27/03/2020</a:t>
            </a:fld>
            <a:endParaRPr lang="es-CO"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13442-2895-44EE-A35A-7BC2DD99CE95}" type="slidenum">
              <a:rPr lang="es-CO" smtClean="0"/>
              <a:t>‹Nº›</a:t>
            </a:fld>
            <a:endParaRPr lang="es-CO" dirty="0"/>
          </a:p>
        </p:txBody>
      </p:sp>
    </p:spTree>
    <p:extLst>
      <p:ext uri="{BB962C8B-B14F-4D97-AF65-F5344CB8AC3E}">
        <p14:creationId xmlns:p14="http://schemas.microsoft.com/office/powerpoint/2010/main" val="292809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00635" y="4198409"/>
            <a:ext cx="6921151" cy="1645920"/>
          </a:xfrm>
        </p:spPr>
        <p:txBody>
          <a:bodyPr>
            <a:normAutofit/>
          </a:bodyPr>
          <a:lstStyle>
            <a:lvl1pPr marL="0" indent="0" algn="l">
              <a:buNone/>
              <a:defRPr sz="2800">
                <a:solidFill>
                  <a:schemeClr val="bg1"/>
                </a:solidFill>
                <a:latin typeface="+mj-lt"/>
              </a:defRPr>
            </a:lvl1pPr>
            <a:lvl2pPr marL="457189" indent="0" algn="ctr">
              <a:buNone/>
              <a:defRPr sz="2800"/>
            </a:lvl2pPr>
            <a:lvl3pPr marL="914378" indent="0" algn="ctr">
              <a:buNone/>
              <a:defRPr sz="2400"/>
            </a:lvl3pPr>
            <a:lvl4pPr marL="1371566" indent="0" algn="ctr">
              <a:buNone/>
              <a:defRPr sz="2000"/>
            </a:lvl4pPr>
            <a:lvl5pPr marL="1828754" indent="0" algn="ctr">
              <a:buNone/>
              <a:defRPr sz="2000"/>
            </a:lvl5pPr>
            <a:lvl6pPr marL="2285943" indent="0" algn="ctr">
              <a:buNone/>
              <a:defRPr sz="2000"/>
            </a:lvl6pPr>
            <a:lvl7pPr marL="2743132" indent="0" algn="ctr">
              <a:buNone/>
              <a:defRPr sz="2000"/>
            </a:lvl7pPr>
            <a:lvl8pPr marL="3200320" indent="0" algn="ctr">
              <a:buNone/>
              <a:defRPr sz="2000"/>
            </a:lvl8pPr>
            <a:lvl9pPr marL="3657509"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42EBCFD4-3705-434D-88DC-F1C95775FEBE}" type="datetime1">
              <a:rPr lang="es-CO" smtClean="0"/>
              <a:t>27/03/2020</a:t>
            </a:fld>
            <a:endParaRPr lang="es-CO"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s-CO"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43ECB6B8-BEEC-4D07-9FFF-55AC0745763B}" type="slidenum">
              <a:rPr lang="es-CO" smtClean="0"/>
              <a:t>‹Nº›</a:t>
            </a:fld>
            <a:endParaRPr lang="es-CO" dirty="0"/>
          </a:p>
        </p:txBody>
      </p:sp>
    </p:spTree>
    <p:extLst>
      <p:ext uri="{BB962C8B-B14F-4D97-AF65-F5344CB8AC3E}">
        <p14:creationId xmlns:p14="http://schemas.microsoft.com/office/powerpoint/2010/main" val="2717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F8858E-4BCB-48E8-9ADC-69647F47E0EB}" type="datetime1">
              <a:rPr lang="es-CO" smtClean="0"/>
              <a:t>27/03/2020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29034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4" y="695325"/>
            <a:ext cx="1971675"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78644" y="714377"/>
            <a:ext cx="5800725" cy="54006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D660C5-B262-4E9E-923C-1AEF7F7B31D9}" type="datetime1">
              <a:rPr lang="es-CO" smtClean="0"/>
              <a:t>27/03/2020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289470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EE5AE1-663F-4A8B-A45E-95828E448AC8}" type="datetime1">
              <a:rPr lang="es-CO" smtClean="0"/>
              <a:t>27/03/2020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218452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2629" y="767419"/>
            <a:ext cx="8085583" cy="3355848"/>
          </a:xfrm>
        </p:spPr>
        <p:txBody>
          <a:bodyPr anchor="b">
            <a:normAutofit/>
          </a:bodyPr>
          <a:lstStyle>
            <a:lvl1pPr>
              <a:lnSpc>
                <a:spcPct val="80000"/>
              </a:lnSpc>
              <a:defRPr sz="80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0633" y="4187275"/>
            <a:ext cx="6919723" cy="1645920"/>
          </a:xfrm>
        </p:spPr>
        <p:txBody>
          <a:bodyPr anchor="t">
            <a:normAutofit/>
          </a:bodyPr>
          <a:lstStyle>
            <a:lvl1pPr marL="0" indent="0">
              <a:buNone/>
              <a:defRPr sz="2800">
                <a:solidFill>
                  <a:schemeClr val="tx1"/>
                </a:solidFill>
                <a:latin typeface="+mj-lt"/>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213CF1-67EA-499B-9E77-299246C7E72F}" type="datetime1">
              <a:rPr lang="es-CO" smtClean="0"/>
              <a:t>27/03/2020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337812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07493" y="1993392"/>
            <a:ext cx="3806191"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57738" y="1993392"/>
            <a:ext cx="3806191"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110057-3C05-4CE7-B96A-B16C21E9F71C}" type="datetime1">
              <a:rPr lang="es-CO" smtClean="0"/>
              <a:t>27/03/2020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199463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7493" y="2032001"/>
            <a:ext cx="3806191"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07493" y="2736150"/>
            <a:ext cx="3806191"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66310" y="2029968"/>
            <a:ext cx="3806191" cy="722376"/>
          </a:xfrm>
        </p:spPr>
        <p:txBody>
          <a:bodyPr anchor="ctr">
            <a:normAutofit/>
          </a:bodyPr>
          <a:lstStyle>
            <a:lvl1pPr marL="0" indent="0">
              <a:spcBef>
                <a:spcPts val="0"/>
              </a:spcBef>
              <a:buNone/>
              <a:defRPr sz="2000" b="0" cap="all" baseline="0">
                <a:latin typeface="+mj-lt"/>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66310" y="2734056"/>
            <a:ext cx="3806191"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9B88AB5-5BF0-48E2-BA30-6C65885B3D75}" type="datetime1">
              <a:rPr lang="es-CO" smtClean="0"/>
              <a:t>27/03/2020</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474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57F891-9AA5-43F8-8EDE-E481729DE6A6}" type="datetime1">
              <a:rPr lang="es-CO" smtClean="0"/>
              <a:t>27/03/2020</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361723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B2F9D-8C37-4C4B-8031-31A7039F483B}" type="datetime1">
              <a:rPr lang="es-CO" smtClean="0"/>
              <a:t>27/03/2020</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43ECB6B8-BEEC-4D07-9FFF-55AC0745763B}" type="slidenum">
              <a:rPr lang="es-CO" smtClean="0"/>
              <a:t>‹Nº›</a:t>
            </a:fld>
            <a:endParaRPr lang="es-CO" dirty="0"/>
          </a:p>
        </p:txBody>
      </p:sp>
    </p:spTree>
    <p:extLst>
      <p:ext uri="{BB962C8B-B14F-4D97-AF65-F5344CB8AC3E}">
        <p14:creationId xmlns:p14="http://schemas.microsoft.com/office/powerpoint/2010/main" val="400816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4" y="542282"/>
            <a:ext cx="2537460" cy="1920240"/>
          </a:xfrm>
        </p:spPr>
        <p:txBody>
          <a:bodyPr anchor="b">
            <a:noAutofit/>
          </a:bodyPr>
          <a:lstStyle>
            <a:lvl1pPr>
              <a:lnSpc>
                <a:spcPct val="85000"/>
              </a:lnSpc>
              <a:defRPr sz="36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06986" y="2511814"/>
            <a:ext cx="2548891" cy="3126987"/>
          </a:xfrm>
        </p:spPr>
        <p:txBody>
          <a:bodyPr>
            <a:normAutofit/>
          </a:bodyPr>
          <a:lstStyle>
            <a:lvl1pPr marL="0" marR="0" indent="0" algn="l" defTabSz="914378" rtl="0" eaLnBrk="1" fontAlgn="auto" latinLnBrk="0" hangingPunct="1">
              <a:lnSpc>
                <a:spcPct val="100000"/>
              </a:lnSpc>
              <a:spcBef>
                <a:spcPts val="1200"/>
              </a:spcBef>
              <a:spcAft>
                <a:spcPts val="0"/>
              </a:spcAft>
              <a:buClrTx/>
              <a:buSzTx/>
              <a:buFontTx/>
              <a:buNone/>
              <a:tabLst/>
              <a:defRPr sz="1500">
                <a:solidFill>
                  <a:srgbClr val="404040"/>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marL="0" marR="0" lvl="0" indent="0" algn="l" defTabSz="914378" rtl="0" eaLnBrk="1" fontAlgn="auto" latinLnBrk="0" hangingPunct="1">
              <a:lnSpc>
                <a:spcPct val="100000"/>
              </a:lnSpc>
              <a:spcBef>
                <a:spcPts val="140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BD81593F-71B4-4BAC-A5B0-D2684FC0CA24}" type="datetime1">
              <a:rPr lang="es-CO" smtClean="0"/>
              <a:t>27/03/2020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3ECB6B8-BEEC-4D07-9FFF-55AC0745763B}" type="slidenum">
              <a:rPr lang="es-CO" smtClean="0"/>
              <a:t>‹Nº›</a:t>
            </a:fld>
            <a:endParaRPr lang="es-CO" dirty="0"/>
          </a:p>
        </p:txBody>
      </p:sp>
    </p:spTree>
    <p:extLst>
      <p:ext uri="{BB962C8B-B14F-4D97-AF65-F5344CB8AC3E}">
        <p14:creationId xmlns:p14="http://schemas.microsoft.com/office/powerpoint/2010/main" val="242620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9"/>
            <a:ext cx="8085583" cy="613283"/>
          </a:xfrm>
        </p:spPr>
        <p:txBody>
          <a:bodyPr anchor="b">
            <a:normAutofit/>
          </a:bodyPr>
          <a:lstStyle>
            <a:lvl1pPr>
              <a:lnSpc>
                <a:spcPct val="85000"/>
              </a:lnSpc>
              <a:defRPr sz="28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0F66FB75-A6B0-42AD-A04C-39ECA202D80B}" type="datetime1">
              <a:rPr lang="es-CO" smtClean="0"/>
              <a:t>27/03/2020</a:t>
            </a:fld>
            <a:endParaRPr lang="es-CO"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s-CO"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3ECB6B8-BEEC-4D07-9FFF-55AC0745763B}" type="slidenum">
              <a:rPr lang="es-CO" smtClean="0"/>
              <a:t>‹Nº›</a:t>
            </a:fld>
            <a:endParaRPr lang="es-CO" dirty="0"/>
          </a:p>
        </p:txBody>
      </p:sp>
    </p:spTree>
    <p:extLst>
      <p:ext uri="{BB962C8B-B14F-4D97-AF65-F5344CB8AC3E}">
        <p14:creationId xmlns:p14="http://schemas.microsoft.com/office/powerpoint/2010/main" val="292207023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20" y="499534"/>
            <a:ext cx="8079581"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7206" y="1993394"/>
            <a:ext cx="8065295" cy="376618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14351"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96C94AC5-7107-491E-9CFA-A5BC6C716ED0}" type="datetime1">
              <a:rPr lang="es-CO" smtClean="0"/>
              <a:t>27/03/2020</a:t>
            </a:fld>
            <a:endParaRPr lang="es-CO" dirty="0"/>
          </a:p>
        </p:txBody>
      </p:sp>
      <p:sp>
        <p:nvSpPr>
          <p:cNvPr id="5" name="Footer Placeholder 4"/>
          <p:cNvSpPr>
            <a:spLocks noGrp="1"/>
          </p:cNvSpPr>
          <p:nvPr>
            <p:ph type="ftr" sz="quarter" idx="3"/>
          </p:nvPr>
        </p:nvSpPr>
        <p:spPr>
          <a:xfrm>
            <a:off x="514351"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s-CO" dirty="0"/>
          </a:p>
        </p:txBody>
      </p:sp>
      <p:sp>
        <p:nvSpPr>
          <p:cNvPr id="6" name="Slide Number Placeholder 5"/>
          <p:cNvSpPr>
            <a:spLocks noGrp="1"/>
          </p:cNvSpPr>
          <p:nvPr>
            <p:ph type="sldNum" sz="quarter" idx="4"/>
          </p:nvPr>
        </p:nvSpPr>
        <p:spPr>
          <a:xfrm>
            <a:off x="6541193" y="5829749"/>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43ECB6B8-BEEC-4D07-9FFF-55AC0745763B}" type="slidenum">
              <a:rPr lang="es-CO" smtClean="0"/>
              <a:t>‹Nº›</a:t>
            </a:fld>
            <a:endParaRPr lang="es-CO" dirty="0"/>
          </a:p>
        </p:txBody>
      </p:sp>
    </p:spTree>
    <p:extLst>
      <p:ext uri="{BB962C8B-B14F-4D97-AF65-F5344CB8AC3E}">
        <p14:creationId xmlns:p14="http://schemas.microsoft.com/office/powerpoint/2010/main" val="8743144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38" indent="-91438" algn="l" defTabSz="914378"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13" indent="-342892" algn="l" defTabSz="914378"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27" indent="-548627" algn="l" defTabSz="914378"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40" indent="-822940" algn="l" defTabSz="914378"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52" indent="-1097252" algn="l" defTabSz="914378"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199970" indent="-228594" algn="l" defTabSz="914378"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399965" indent="-228594" algn="l" defTabSz="914378"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599960" indent="-228594" algn="l" defTabSz="914378"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799955" indent="-228594" algn="l" defTabSz="914378"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0344D26-9826-49EB-93E7-2FF1ECCB7D00}"/>
              </a:ext>
            </a:extLst>
          </p:cNvPr>
          <p:cNvSpPr>
            <a:spLocks noGrp="1"/>
          </p:cNvSpPr>
          <p:nvPr>
            <p:ph type="ctrTitle"/>
          </p:nvPr>
        </p:nvSpPr>
        <p:spPr>
          <a:xfrm>
            <a:off x="375964" y="331184"/>
            <a:ext cx="6062339" cy="1364973"/>
          </a:xfrm>
        </p:spPr>
        <p:txBody>
          <a:bodyPr/>
          <a:lstStyle/>
          <a:p>
            <a:r>
              <a:rPr lang="es-CO" b="1" dirty="0"/>
              <a:t>Sanambiente</a:t>
            </a:r>
            <a:endParaRPr lang="es-CO" dirty="0"/>
          </a:p>
        </p:txBody>
      </p:sp>
      <p:sp>
        <p:nvSpPr>
          <p:cNvPr id="3" name="Subtítulo 2">
            <a:extLst>
              <a:ext uri="{FF2B5EF4-FFF2-40B4-BE49-F238E27FC236}">
                <a16:creationId xmlns="" xmlns:a16="http://schemas.microsoft.com/office/drawing/2014/main" id="{659BBFC6-222B-47A5-B61C-6547BFA893CA}"/>
              </a:ext>
            </a:extLst>
          </p:cNvPr>
          <p:cNvSpPr>
            <a:spLocks noGrp="1"/>
          </p:cNvSpPr>
          <p:nvPr>
            <p:ph type="subTitle" idx="1"/>
          </p:nvPr>
        </p:nvSpPr>
        <p:spPr>
          <a:xfrm>
            <a:off x="895946" y="1879279"/>
            <a:ext cx="5542357" cy="757904"/>
          </a:xfrm>
        </p:spPr>
        <p:txBody>
          <a:bodyPr>
            <a:normAutofit lnSpcReduction="10000"/>
          </a:bodyPr>
          <a:lstStyle/>
          <a:p>
            <a:r>
              <a:rPr lang="es-CO" sz="5400" dirty="0"/>
              <a:t>Manual de Usuario</a:t>
            </a:r>
          </a:p>
        </p:txBody>
      </p:sp>
      <p:pic>
        <p:nvPicPr>
          <p:cNvPr id="4" name="Imagen 3">
            <a:extLst>
              <a:ext uri="{FF2B5EF4-FFF2-40B4-BE49-F238E27FC236}">
                <a16:creationId xmlns="" xmlns:a16="http://schemas.microsoft.com/office/drawing/2014/main" id="{30CC6E91-1DF7-41DE-B38E-0B5DA0BEE6CF}"/>
              </a:ext>
            </a:extLst>
          </p:cNvPr>
          <p:cNvPicPr/>
          <p:nvPr/>
        </p:nvPicPr>
        <p:blipFill>
          <a:blip r:embed="rId2"/>
          <a:stretch>
            <a:fillRect/>
          </a:stretch>
        </p:blipFill>
        <p:spPr>
          <a:xfrm>
            <a:off x="1016029" y="2820306"/>
            <a:ext cx="7438859" cy="3805782"/>
          </a:xfrm>
          <a:prstGeom prst="rect">
            <a:avLst/>
          </a:prstGeom>
        </p:spPr>
      </p:pic>
    </p:spTree>
    <p:extLst>
      <p:ext uri="{BB962C8B-B14F-4D97-AF65-F5344CB8AC3E}">
        <p14:creationId xmlns:p14="http://schemas.microsoft.com/office/powerpoint/2010/main" val="337263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827" y="306350"/>
            <a:ext cx="8079581" cy="1020173"/>
          </a:xfrm>
        </p:spPr>
        <p:txBody>
          <a:bodyPr>
            <a:normAutofit/>
          </a:bodyPr>
          <a:lstStyle/>
          <a:p>
            <a:pPr algn="just"/>
            <a:r>
              <a:rPr lang="es-CO" sz="2000" dirty="0">
                <a:solidFill>
                  <a:schemeClr val="tx1"/>
                </a:solidFill>
              </a:rPr>
              <a:t>Inmediatamente se abre el </a:t>
            </a:r>
            <a:r>
              <a:rPr lang="es-CO" sz="2000" dirty="0" smtClean="0">
                <a:solidFill>
                  <a:schemeClr val="tx1"/>
                </a:solidFill>
              </a:rPr>
              <a:t>formulario y los campos que pueden ser modificados. Modifique </a:t>
            </a:r>
            <a:r>
              <a:rPr lang="es-CO" sz="2000" dirty="0">
                <a:solidFill>
                  <a:schemeClr val="tx1"/>
                </a:solidFill>
              </a:rPr>
              <a:t>el nombre de la región </a:t>
            </a:r>
            <a:r>
              <a:rPr lang="es-CO" sz="2000" dirty="0" smtClean="0">
                <a:solidFill>
                  <a:schemeClr val="tx1"/>
                </a:solidFill>
              </a:rPr>
              <a:t>y/o la </a:t>
            </a:r>
            <a:r>
              <a:rPr lang="es-CO" sz="2000" dirty="0">
                <a:solidFill>
                  <a:schemeClr val="tx1"/>
                </a:solidFill>
              </a:rPr>
              <a:t>descripción </a:t>
            </a:r>
            <a:r>
              <a:rPr lang="es-CO" sz="2000" dirty="0" smtClean="0">
                <a:solidFill>
                  <a:schemeClr val="tx1"/>
                </a:solidFill>
              </a:rPr>
              <a:t>de </a:t>
            </a:r>
            <a:r>
              <a:rPr lang="es-CO" sz="2000" dirty="0">
                <a:solidFill>
                  <a:schemeClr val="tx1"/>
                </a:solidFill>
              </a:rPr>
              <a:t>la misma. Una vez todos los campos se encuentren diligenciados, se habilitara el botón </a:t>
            </a:r>
            <a:r>
              <a:rPr lang="es-CO" sz="2000" b="1" i="1" dirty="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667481" y="193183"/>
            <a:ext cx="300091" cy="491137"/>
          </a:xfrm>
        </p:spPr>
        <p:txBody>
          <a:bodyPr/>
          <a:lstStyle/>
          <a:p>
            <a:pPr algn="ctr"/>
            <a:r>
              <a:rPr lang="es-CO" sz="3200" dirty="0" smtClean="0">
                <a:solidFill>
                  <a:schemeClr val="tx1">
                    <a:alpha val="20000"/>
                  </a:schemeClr>
                </a:solidFill>
              </a:rPr>
              <a:t>8</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292793" y="1420343"/>
            <a:ext cx="5927703" cy="3650598"/>
          </a:xfrm>
          <a:prstGeom prst="rect">
            <a:avLst/>
          </a:prstGeom>
          <a:ln w="12700">
            <a:solidFill>
              <a:schemeClr val="tx1"/>
            </a:solidFill>
          </a:ln>
        </p:spPr>
      </p:pic>
      <p:pic>
        <p:nvPicPr>
          <p:cNvPr id="6" name="Imagen 5"/>
          <p:cNvPicPr>
            <a:picLocks noChangeAspect="1"/>
          </p:cNvPicPr>
          <p:nvPr/>
        </p:nvPicPr>
        <p:blipFill>
          <a:blip r:embed="rId3"/>
          <a:stretch>
            <a:fillRect/>
          </a:stretch>
        </p:blipFill>
        <p:spPr>
          <a:xfrm>
            <a:off x="4662272" y="5346204"/>
            <a:ext cx="4305300" cy="1247775"/>
          </a:xfrm>
          <a:prstGeom prst="rect">
            <a:avLst/>
          </a:prstGeom>
          <a:ln w="12700">
            <a:solidFill>
              <a:schemeClr val="tx1"/>
            </a:solidFill>
          </a:ln>
        </p:spPr>
      </p:pic>
      <p:sp>
        <p:nvSpPr>
          <p:cNvPr id="8" name="Título 1"/>
          <p:cNvSpPr txBox="1">
            <a:spLocks/>
          </p:cNvSpPr>
          <p:nvPr/>
        </p:nvSpPr>
        <p:spPr>
          <a:xfrm>
            <a:off x="292793" y="5541608"/>
            <a:ext cx="4130596"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región fue actualizada correctamente.</a:t>
            </a:r>
            <a:endParaRPr lang="es-CO" sz="2000" dirty="0">
              <a:solidFill>
                <a:schemeClr val="tx1"/>
              </a:solidFill>
            </a:endParaRPr>
          </a:p>
        </p:txBody>
      </p:sp>
    </p:spTree>
    <p:extLst>
      <p:ext uri="{BB962C8B-B14F-4D97-AF65-F5344CB8AC3E}">
        <p14:creationId xmlns:p14="http://schemas.microsoft.com/office/powerpoint/2010/main" val="383405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210991" y="878102"/>
            <a:ext cx="8649673" cy="5566505"/>
          </a:xfrm>
        </p:spPr>
        <p:txBody>
          <a:bodyPr/>
          <a:lstStyle/>
          <a:p>
            <a:r>
              <a:rPr lang="es-CO" dirty="0" smtClean="0"/>
              <a:t>* </a:t>
            </a:r>
            <a:r>
              <a:rPr lang="es-CO" sz="2000" dirty="0" smtClean="0"/>
              <a:t>Anadir una nueva ciudad</a:t>
            </a:r>
          </a:p>
          <a:p>
            <a:r>
              <a:rPr lang="es-CO" sz="2000" dirty="0"/>
              <a:t>Para </a:t>
            </a:r>
            <a:r>
              <a:rPr lang="es-CO" sz="2000" dirty="0" smtClean="0"/>
              <a:t>crear una nueva ciudad, en la zona de navegación pulse </a:t>
            </a:r>
            <a:r>
              <a:rPr lang="es-CO" sz="2000" dirty="0"/>
              <a:t>en </a:t>
            </a:r>
            <a:r>
              <a:rPr lang="es-CO" sz="2000" b="1" i="1" dirty="0" smtClean="0"/>
              <a:t>Ciudad</a:t>
            </a:r>
            <a:r>
              <a:rPr lang="es-CO" sz="2000" dirty="0" smtClean="0"/>
              <a:t>, después pulse en </a:t>
            </a:r>
            <a:r>
              <a:rPr lang="es-CO" sz="2000" b="1" i="1" dirty="0" smtClean="0"/>
              <a:t>Nueva Ciudad</a:t>
            </a:r>
            <a:r>
              <a:rPr lang="es-CO" sz="2000" dirty="0" smtClean="0"/>
              <a:t>.</a:t>
            </a:r>
          </a:p>
          <a:p>
            <a:endParaRPr lang="es-CO" dirty="0"/>
          </a:p>
          <a:p>
            <a:endParaRPr lang="es-CO" dirty="0"/>
          </a:p>
        </p:txBody>
      </p:sp>
      <p:sp>
        <p:nvSpPr>
          <p:cNvPr id="4" name="Marcador de número de diapositiva 3"/>
          <p:cNvSpPr>
            <a:spLocks noGrp="1"/>
          </p:cNvSpPr>
          <p:nvPr>
            <p:ph type="sldNum" sz="quarter" idx="12"/>
          </p:nvPr>
        </p:nvSpPr>
        <p:spPr>
          <a:xfrm>
            <a:off x="8729937" y="149925"/>
            <a:ext cx="261454" cy="478258"/>
          </a:xfrm>
        </p:spPr>
        <p:txBody>
          <a:bodyPr/>
          <a:lstStyle/>
          <a:p>
            <a:pPr algn="ctr"/>
            <a:r>
              <a:rPr lang="es-CO" sz="3200" dirty="0" smtClean="0">
                <a:solidFill>
                  <a:schemeClr val="tx1">
                    <a:alpha val="20000"/>
                  </a:schemeClr>
                </a:solidFill>
              </a:rPr>
              <a:t>9</a:t>
            </a:r>
            <a:endParaRPr lang="es-CO" sz="3200" dirty="0">
              <a:solidFill>
                <a:schemeClr val="tx1">
                  <a:alpha val="20000"/>
                </a:schemeClr>
              </a:solidFill>
            </a:endParaRPr>
          </a:p>
        </p:txBody>
      </p:sp>
      <p:pic>
        <p:nvPicPr>
          <p:cNvPr id="6" name="Imagen 5"/>
          <p:cNvPicPr>
            <a:picLocks noChangeAspect="1"/>
          </p:cNvPicPr>
          <p:nvPr/>
        </p:nvPicPr>
        <p:blipFill>
          <a:blip r:embed="rId2"/>
          <a:stretch>
            <a:fillRect/>
          </a:stretch>
        </p:blipFill>
        <p:spPr>
          <a:xfrm>
            <a:off x="711199" y="2088724"/>
            <a:ext cx="7829560" cy="4466621"/>
          </a:xfrm>
          <a:prstGeom prst="rect">
            <a:avLst/>
          </a:prstGeom>
        </p:spPr>
      </p:pic>
    </p:spTree>
    <p:extLst>
      <p:ext uri="{BB962C8B-B14F-4D97-AF65-F5344CB8AC3E}">
        <p14:creationId xmlns:p14="http://schemas.microsoft.com/office/powerpoint/2010/main" val="3211624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71" y="282464"/>
            <a:ext cx="7865467" cy="1191816"/>
          </a:xfrm>
        </p:spPr>
        <p:txBody>
          <a:bodyPr>
            <a:noAutofit/>
          </a:bodyPr>
          <a:lstStyle/>
          <a:p>
            <a:pPr algn="just"/>
            <a:r>
              <a:rPr lang="es-CO" sz="2000" dirty="0" smtClean="0">
                <a:solidFill>
                  <a:schemeClr val="tx1"/>
                </a:solidFill>
              </a:rPr>
              <a:t>Inmediatamente se abre el formulario que debe ser llenado por completo. Se debe seleccionar </a:t>
            </a:r>
            <a:r>
              <a:rPr lang="es-CO" sz="2000" dirty="0">
                <a:solidFill>
                  <a:schemeClr val="tx1"/>
                </a:solidFill>
              </a:rPr>
              <a:t>el </a:t>
            </a:r>
            <a:r>
              <a:rPr lang="es-CO" sz="2000" dirty="0" smtClean="0">
                <a:solidFill>
                  <a:schemeClr val="tx1"/>
                </a:solidFill>
              </a:rPr>
              <a:t>nombre de </a:t>
            </a:r>
            <a:r>
              <a:rPr lang="es-CO" sz="2000" dirty="0">
                <a:solidFill>
                  <a:schemeClr val="tx1"/>
                </a:solidFill>
              </a:rPr>
              <a:t>la </a:t>
            </a:r>
            <a:r>
              <a:rPr lang="es-CO" sz="2000" dirty="0" smtClean="0">
                <a:solidFill>
                  <a:schemeClr val="tx1"/>
                </a:solidFill>
              </a:rPr>
              <a:t>región (previamente creada)  a la cual pertenece la ciudad que va a ser añadida, introduzca </a:t>
            </a:r>
            <a:r>
              <a:rPr lang="es-CO" sz="2000" dirty="0">
                <a:solidFill>
                  <a:schemeClr val="tx1"/>
                </a:solidFill>
              </a:rPr>
              <a:t>el nombre de la </a:t>
            </a:r>
            <a:r>
              <a:rPr lang="es-CO" sz="2000" dirty="0" smtClean="0">
                <a:solidFill>
                  <a:schemeClr val="tx1"/>
                </a:solidFill>
              </a:rPr>
              <a:t>ciudad </a:t>
            </a:r>
            <a:r>
              <a:rPr lang="es-CO" sz="2000" dirty="0">
                <a:solidFill>
                  <a:schemeClr val="tx1"/>
                </a:solidFill>
              </a:rPr>
              <a:t>y una descripción para la </a:t>
            </a:r>
            <a:r>
              <a:rPr lang="es-CO" sz="2000" dirty="0" smtClean="0">
                <a:solidFill>
                  <a:schemeClr val="tx1"/>
                </a:solidFill>
              </a:rPr>
              <a:t>misma. Una vez todos los campos se encuentren diligenciados, se habilitara el botón </a:t>
            </a:r>
            <a:r>
              <a:rPr lang="es-CO" sz="2000" b="1" i="1" dirty="0" smtClean="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404766" y="139926"/>
            <a:ext cx="661974" cy="465380"/>
          </a:xfrm>
        </p:spPr>
        <p:txBody>
          <a:bodyPr/>
          <a:lstStyle/>
          <a:p>
            <a:pPr algn="ctr"/>
            <a:r>
              <a:rPr lang="es-CO" sz="3200" dirty="0" smtClean="0">
                <a:solidFill>
                  <a:schemeClr val="tx1">
                    <a:alpha val="20000"/>
                  </a:schemeClr>
                </a:solidFill>
              </a:rPr>
              <a:t>10</a:t>
            </a:r>
            <a:endParaRPr lang="es-CO" sz="3200" dirty="0">
              <a:solidFill>
                <a:schemeClr val="tx1">
                  <a:alpha val="20000"/>
                </a:schemeClr>
              </a:solidFill>
            </a:endParaRPr>
          </a:p>
        </p:txBody>
      </p:sp>
      <p:sp>
        <p:nvSpPr>
          <p:cNvPr id="7" name="Título 1"/>
          <p:cNvSpPr txBox="1">
            <a:spLocks/>
          </p:cNvSpPr>
          <p:nvPr/>
        </p:nvSpPr>
        <p:spPr>
          <a:xfrm>
            <a:off x="278511" y="5435106"/>
            <a:ext cx="3958638"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ciudad fue creada correctamente.</a:t>
            </a:r>
            <a:endParaRPr lang="es-CO" sz="2000" dirty="0">
              <a:solidFill>
                <a:schemeClr val="tx1"/>
              </a:solidFill>
            </a:endParaRPr>
          </a:p>
        </p:txBody>
      </p:sp>
      <p:pic>
        <p:nvPicPr>
          <p:cNvPr id="8" name="Marcador de contenido 7"/>
          <p:cNvPicPr>
            <a:picLocks noGrp="1" noChangeAspect="1"/>
          </p:cNvPicPr>
          <p:nvPr>
            <p:ph idx="1"/>
          </p:nvPr>
        </p:nvPicPr>
        <p:blipFill>
          <a:blip r:embed="rId2"/>
          <a:stretch>
            <a:fillRect/>
          </a:stretch>
        </p:blipFill>
        <p:spPr>
          <a:xfrm>
            <a:off x="1484573" y="1576676"/>
            <a:ext cx="6315318" cy="3561993"/>
          </a:xfrm>
          <a:prstGeom prst="rect">
            <a:avLst/>
          </a:prstGeom>
          <a:ln w="12700">
            <a:solidFill>
              <a:schemeClr val="tx1"/>
            </a:solidFill>
          </a:ln>
        </p:spPr>
      </p:pic>
      <p:pic>
        <p:nvPicPr>
          <p:cNvPr id="9" name="Imagen 8"/>
          <p:cNvPicPr>
            <a:picLocks noChangeAspect="1"/>
          </p:cNvPicPr>
          <p:nvPr/>
        </p:nvPicPr>
        <p:blipFill>
          <a:blip r:embed="rId3"/>
          <a:stretch>
            <a:fillRect/>
          </a:stretch>
        </p:blipFill>
        <p:spPr>
          <a:xfrm>
            <a:off x="4333856" y="5435106"/>
            <a:ext cx="4401897" cy="1245080"/>
          </a:xfrm>
          <a:prstGeom prst="rect">
            <a:avLst/>
          </a:prstGeom>
          <a:ln w="12700">
            <a:solidFill>
              <a:schemeClr val="tx1"/>
            </a:solidFill>
          </a:ln>
        </p:spPr>
      </p:pic>
    </p:spTree>
    <p:extLst>
      <p:ext uri="{BB962C8B-B14F-4D97-AF65-F5344CB8AC3E}">
        <p14:creationId xmlns:p14="http://schemas.microsoft.com/office/powerpoint/2010/main" val="3565684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20" y="315410"/>
            <a:ext cx="3216195" cy="598886"/>
          </a:xfrm>
        </p:spPr>
        <p:txBody>
          <a:bodyPr>
            <a:normAutofit/>
          </a:bodyPr>
          <a:lstStyle/>
          <a:p>
            <a:r>
              <a:rPr lang="es-CO" sz="3600" b="1" dirty="0">
                <a:solidFill>
                  <a:schemeClr val="tx2">
                    <a:lumMod val="75000"/>
                    <a:lumOff val="25000"/>
                  </a:schemeClr>
                </a:solidFill>
              </a:rPr>
              <a:t>Editar un registro </a:t>
            </a:r>
          </a:p>
        </p:txBody>
      </p:sp>
      <p:sp>
        <p:nvSpPr>
          <p:cNvPr id="3" name="Marcador de contenido 2"/>
          <p:cNvSpPr>
            <a:spLocks noGrp="1"/>
          </p:cNvSpPr>
          <p:nvPr>
            <p:ph idx="1"/>
          </p:nvPr>
        </p:nvSpPr>
        <p:spPr>
          <a:xfrm>
            <a:off x="185234" y="1046906"/>
            <a:ext cx="8791341" cy="1387202"/>
          </a:xfrm>
        </p:spPr>
        <p:txBody>
          <a:bodyPr>
            <a:normAutofit/>
          </a:bodyPr>
          <a:lstStyle/>
          <a:p>
            <a:r>
              <a:rPr lang="es-CO" sz="2000" dirty="0"/>
              <a:t>* </a:t>
            </a:r>
            <a:r>
              <a:rPr lang="es-CO" sz="2000" dirty="0" smtClean="0"/>
              <a:t>Editar una ciudad</a:t>
            </a:r>
            <a:endParaRPr lang="es-CO" sz="2000" dirty="0"/>
          </a:p>
          <a:p>
            <a:pPr algn="just"/>
            <a:r>
              <a:rPr lang="es-CO" sz="2000" dirty="0"/>
              <a:t>Para </a:t>
            </a:r>
            <a:r>
              <a:rPr lang="es-CO" sz="2000" dirty="0" smtClean="0"/>
              <a:t>editar una ciudad, </a:t>
            </a:r>
            <a:r>
              <a:rPr lang="es-CO" sz="2000" dirty="0"/>
              <a:t>en la zona de navegación pulse en </a:t>
            </a:r>
            <a:r>
              <a:rPr lang="es-CO" sz="2000" b="1" i="1" dirty="0" smtClean="0"/>
              <a:t>Ciudad</a:t>
            </a:r>
            <a:r>
              <a:rPr lang="es-CO" sz="2000" dirty="0" smtClean="0"/>
              <a:t>, inmediatamente se muestra un listado de todas las ciudades que se encuentran creadas, ubique el registro que desea modificar y </a:t>
            </a:r>
            <a:r>
              <a:rPr lang="es-CO" sz="2000" dirty="0"/>
              <a:t>después pulse </a:t>
            </a:r>
            <a:r>
              <a:rPr lang="es-CO" sz="2000" dirty="0" smtClean="0"/>
              <a:t>en </a:t>
            </a:r>
            <a:r>
              <a:rPr lang="es-CO" sz="2000" b="1" dirty="0" smtClean="0"/>
              <a:t>Editar</a:t>
            </a:r>
            <a:r>
              <a:rPr lang="es-CO" sz="2000" dirty="0" smtClean="0"/>
              <a:t>.</a:t>
            </a:r>
            <a:endParaRPr lang="es-CO" sz="2000" dirty="0"/>
          </a:p>
        </p:txBody>
      </p:sp>
      <p:sp>
        <p:nvSpPr>
          <p:cNvPr id="4" name="Marcador de número de diapositiva 3"/>
          <p:cNvSpPr>
            <a:spLocks noGrp="1"/>
          </p:cNvSpPr>
          <p:nvPr>
            <p:ph type="sldNum" sz="quarter" idx="12"/>
          </p:nvPr>
        </p:nvSpPr>
        <p:spPr>
          <a:xfrm>
            <a:off x="8358389" y="166623"/>
            <a:ext cx="618186" cy="491137"/>
          </a:xfrm>
        </p:spPr>
        <p:txBody>
          <a:bodyPr/>
          <a:lstStyle/>
          <a:p>
            <a:pPr algn="ctr"/>
            <a:r>
              <a:rPr lang="es-CO" sz="3200" dirty="0" smtClean="0">
                <a:solidFill>
                  <a:schemeClr val="tx1">
                    <a:alpha val="20000"/>
                  </a:schemeClr>
                </a:solidFill>
              </a:rPr>
              <a:t>11</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1113150" y="2566718"/>
            <a:ext cx="6912674" cy="4078781"/>
          </a:xfrm>
          <a:prstGeom prst="rect">
            <a:avLst/>
          </a:prstGeom>
          <a:ln w="12700">
            <a:solidFill>
              <a:schemeClr val="tx1"/>
            </a:solidFill>
          </a:ln>
        </p:spPr>
      </p:pic>
    </p:spTree>
    <p:extLst>
      <p:ext uri="{BB962C8B-B14F-4D97-AF65-F5344CB8AC3E}">
        <p14:creationId xmlns:p14="http://schemas.microsoft.com/office/powerpoint/2010/main" val="478010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32" y="193183"/>
            <a:ext cx="8354866" cy="1380782"/>
          </a:xfrm>
        </p:spPr>
        <p:txBody>
          <a:bodyPr>
            <a:normAutofit/>
          </a:bodyPr>
          <a:lstStyle/>
          <a:p>
            <a:pPr algn="just"/>
            <a:r>
              <a:rPr lang="es-CO" sz="2000" dirty="0">
                <a:solidFill>
                  <a:schemeClr val="tx1"/>
                </a:solidFill>
              </a:rPr>
              <a:t>Inmediatamente se abre el </a:t>
            </a:r>
            <a:r>
              <a:rPr lang="es-CO" sz="2000" dirty="0" smtClean="0">
                <a:solidFill>
                  <a:schemeClr val="tx1"/>
                </a:solidFill>
              </a:rPr>
              <a:t>formulario y los campos que pueden ser modificados. Seleccione el nombre de la región (se muestra la región que actualmente esta relacionada con dicha ciudad), modifique el </a:t>
            </a:r>
            <a:r>
              <a:rPr lang="es-CO" sz="2000" dirty="0">
                <a:solidFill>
                  <a:schemeClr val="tx1"/>
                </a:solidFill>
              </a:rPr>
              <a:t>nombre de la </a:t>
            </a:r>
            <a:r>
              <a:rPr lang="es-CO" sz="2000" dirty="0" smtClean="0">
                <a:solidFill>
                  <a:schemeClr val="tx1"/>
                </a:solidFill>
              </a:rPr>
              <a:t>ciudad y/o la </a:t>
            </a:r>
            <a:r>
              <a:rPr lang="es-CO" sz="2000" dirty="0">
                <a:solidFill>
                  <a:schemeClr val="tx1"/>
                </a:solidFill>
              </a:rPr>
              <a:t>descripción </a:t>
            </a:r>
            <a:r>
              <a:rPr lang="es-CO" sz="2000" dirty="0" smtClean="0">
                <a:solidFill>
                  <a:schemeClr val="tx1"/>
                </a:solidFill>
              </a:rPr>
              <a:t>de </a:t>
            </a:r>
            <a:r>
              <a:rPr lang="es-CO" sz="2000" dirty="0">
                <a:solidFill>
                  <a:schemeClr val="tx1"/>
                </a:solidFill>
              </a:rPr>
              <a:t>la misma. Una vez todos los campos se encuentren diligenciados, se habilitara el botón </a:t>
            </a:r>
            <a:r>
              <a:rPr lang="es-CO" sz="2000" b="1" i="1" dirty="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470422" y="140047"/>
            <a:ext cx="596304" cy="491137"/>
          </a:xfrm>
        </p:spPr>
        <p:txBody>
          <a:bodyPr/>
          <a:lstStyle/>
          <a:p>
            <a:pPr algn="ctr"/>
            <a:r>
              <a:rPr lang="es-CO" sz="3200" dirty="0" smtClean="0">
                <a:solidFill>
                  <a:schemeClr val="tx1">
                    <a:alpha val="20000"/>
                  </a:schemeClr>
                </a:solidFill>
              </a:rPr>
              <a:t>12</a:t>
            </a:r>
            <a:endParaRPr lang="es-CO" sz="3200" dirty="0">
              <a:solidFill>
                <a:schemeClr val="tx1">
                  <a:alpha val="20000"/>
                </a:schemeClr>
              </a:solidFill>
            </a:endParaRPr>
          </a:p>
        </p:txBody>
      </p:sp>
      <p:sp>
        <p:nvSpPr>
          <p:cNvPr id="8" name="Título 1"/>
          <p:cNvSpPr txBox="1">
            <a:spLocks/>
          </p:cNvSpPr>
          <p:nvPr/>
        </p:nvSpPr>
        <p:spPr>
          <a:xfrm>
            <a:off x="694303" y="5708437"/>
            <a:ext cx="3942092"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ciudad fue actualizada correctamente.</a:t>
            </a:r>
            <a:endParaRPr lang="es-CO" sz="2000" dirty="0">
              <a:solidFill>
                <a:schemeClr val="tx1"/>
              </a:solidFill>
            </a:endParaRPr>
          </a:p>
        </p:txBody>
      </p:sp>
      <p:pic>
        <p:nvPicPr>
          <p:cNvPr id="3" name="Imagen 2"/>
          <p:cNvPicPr>
            <a:picLocks noChangeAspect="1"/>
          </p:cNvPicPr>
          <p:nvPr/>
        </p:nvPicPr>
        <p:blipFill>
          <a:blip r:embed="rId2"/>
          <a:stretch>
            <a:fillRect/>
          </a:stretch>
        </p:blipFill>
        <p:spPr>
          <a:xfrm>
            <a:off x="444657" y="1627101"/>
            <a:ext cx="5247805" cy="3696769"/>
          </a:xfrm>
          <a:prstGeom prst="rect">
            <a:avLst/>
          </a:prstGeom>
          <a:ln w="12700">
            <a:solidFill>
              <a:schemeClr val="tx1"/>
            </a:solidFill>
          </a:ln>
        </p:spPr>
      </p:pic>
      <p:pic>
        <p:nvPicPr>
          <p:cNvPr id="7" name="Imagen 6"/>
          <p:cNvPicPr>
            <a:picLocks noChangeAspect="1"/>
          </p:cNvPicPr>
          <p:nvPr/>
        </p:nvPicPr>
        <p:blipFill>
          <a:blip r:embed="rId3"/>
          <a:stretch>
            <a:fillRect/>
          </a:stretch>
        </p:blipFill>
        <p:spPr>
          <a:xfrm>
            <a:off x="4767047" y="5541608"/>
            <a:ext cx="4200525" cy="1190625"/>
          </a:xfrm>
          <a:prstGeom prst="rect">
            <a:avLst/>
          </a:prstGeom>
          <a:ln w="12700">
            <a:solidFill>
              <a:schemeClr val="tx1"/>
            </a:solidFill>
          </a:ln>
        </p:spPr>
      </p:pic>
    </p:spTree>
    <p:extLst>
      <p:ext uri="{BB962C8B-B14F-4D97-AF65-F5344CB8AC3E}">
        <p14:creationId xmlns:p14="http://schemas.microsoft.com/office/powerpoint/2010/main" val="4047604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210991" y="878102"/>
            <a:ext cx="8675432" cy="1195397"/>
          </a:xfrm>
        </p:spPr>
        <p:txBody>
          <a:bodyPr/>
          <a:lstStyle/>
          <a:p>
            <a:r>
              <a:rPr lang="es-CO" dirty="0" smtClean="0"/>
              <a:t>* </a:t>
            </a:r>
            <a:r>
              <a:rPr lang="es-CO" sz="2000" dirty="0" smtClean="0"/>
              <a:t>Anadir una nueva organización</a:t>
            </a:r>
          </a:p>
          <a:p>
            <a:r>
              <a:rPr lang="es-CO" sz="2000" dirty="0"/>
              <a:t>Para </a:t>
            </a:r>
            <a:r>
              <a:rPr lang="es-CO" sz="2000" dirty="0" smtClean="0"/>
              <a:t>crear una nueva organización, en la zona de navegación pulse en </a:t>
            </a:r>
            <a:r>
              <a:rPr lang="es-CO" sz="2000" b="1" i="1" dirty="0" smtClean="0"/>
              <a:t>Organización</a:t>
            </a:r>
            <a:r>
              <a:rPr lang="es-CO" sz="2000" dirty="0" smtClean="0"/>
              <a:t>, después pulse en </a:t>
            </a:r>
            <a:r>
              <a:rPr lang="es-CO" sz="2000" b="1" i="1" dirty="0" smtClean="0"/>
              <a:t>Nueva organización</a:t>
            </a:r>
            <a:r>
              <a:rPr lang="es-CO" sz="2000" dirty="0" smtClean="0"/>
              <a:t>.</a:t>
            </a:r>
          </a:p>
          <a:p>
            <a:endParaRPr lang="es-CO" dirty="0"/>
          </a:p>
          <a:p>
            <a:endParaRPr lang="es-CO" dirty="0"/>
          </a:p>
        </p:txBody>
      </p:sp>
      <p:sp>
        <p:nvSpPr>
          <p:cNvPr id="4" name="Marcador de número de diapositiva 3"/>
          <p:cNvSpPr>
            <a:spLocks noGrp="1"/>
          </p:cNvSpPr>
          <p:nvPr>
            <p:ph type="sldNum" sz="quarter" idx="12"/>
          </p:nvPr>
        </p:nvSpPr>
        <p:spPr>
          <a:xfrm>
            <a:off x="8358389" y="149925"/>
            <a:ext cx="633002" cy="478258"/>
          </a:xfrm>
        </p:spPr>
        <p:txBody>
          <a:bodyPr/>
          <a:lstStyle/>
          <a:p>
            <a:pPr algn="ctr"/>
            <a:r>
              <a:rPr lang="es-CO" sz="3200" dirty="0" smtClean="0">
                <a:solidFill>
                  <a:schemeClr val="tx1">
                    <a:alpha val="20000"/>
                  </a:schemeClr>
                </a:solidFill>
              </a:rPr>
              <a:t>13</a:t>
            </a:r>
            <a:endParaRPr lang="es-CO" sz="3200" dirty="0">
              <a:solidFill>
                <a:schemeClr val="tx1">
                  <a:alpha val="20000"/>
                </a:schemeClr>
              </a:solidFill>
            </a:endParaRPr>
          </a:p>
        </p:txBody>
      </p:sp>
      <p:pic>
        <p:nvPicPr>
          <p:cNvPr id="7" name="Imagen 6"/>
          <p:cNvPicPr>
            <a:picLocks noChangeAspect="1"/>
          </p:cNvPicPr>
          <p:nvPr/>
        </p:nvPicPr>
        <p:blipFill>
          <a:blip r:embed="rId2"/>
          <a:stretch>
            <a:fillRect/>
          </a:stretch>
        </p:blipFill>
        <p:spPr>
          <a:xfrm>
            <a:off x="210991" y="2323418"/>
            <a:ext cx="8754061" cy="4059260"/>
          </a:xfrm>
          <a:prstGeom prst="rect">
            <a:avLst/>
          </a:prstGeom>
          <a:ln w="12700">
            <a:solidFill>
              <a:schemeClr val="tx1"/>
            </a:solidFill>
          </a:ln>
        </p:spPr>
      </p:pic>
    </p:spTree>
    <p:extLst>
      <p:ext uri="{BB962C8B-B14F-4D97-AF65-F5344CB8AC3E}">
        <p14:creationId xmlns:p14="http://schemas.microsoft.com/office/powerpoint/2010/main" val="25528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71" y="282464"/>
            <a:ext cx="8445016" cy="1191816"/>
          </a:xfrm>
        </p:spPr>
        <p:txBody>
          <a:bodyPr>
            <a:noAutofit/>
          </a:bodyPr>
          <a:lstStyle/>
          <a:p>
            <a:pPr algn="just"/>
            <a:r>
              <a:rPr lang="es-CO" sz="2000" dirty="0" smtClean="0">
                <a:solidFill>
                  <a:schemeClr val="tx1"/>
                </a:solidFill>
              </a:rPr>
              <a:t>Inmediatamente se abre el formulario que debe ser llenado por completo. Se debe ingresar </a:t>
            </a:r>
            <a:r>
              <a:rPr lang="es-CO" sz="2000" dirty="0">
                <a:solidFill>
                  <a:schemeClr val="tx1"/>
                </a:solidFill>
              </a:rPr>
              <a:t>el </a:t>
            </a:r>
            <a:r>
              <a:rPr lang="es-CO" sz="2000" dirty="0" smtClean="0">
                <a:solidFill>
                  <a:schemeClr val="tx1"/>
                </a:solidFill>
              </a:rPr>
              <a:t>nombre, el email, el teléfono y </a:t>
            </a:r>
            <a:r>
              <a:rPr lang="es-CO" sz="2000" dirty="0">
                <a:solidFill>
                  <a:schemeClr val="tx1"/>
                </a:solidFill>
              </a:rPr>
              <a:t>una descripción </a:t>
            </a:r>
            <a:r>
              <a:rPr lang="es-CO" sz="2000" dirty="0" smtClean="0">
                <a:solidFill>
                  <a:schemeClr val="tx1"/>
                </a:solidFill>
              </a:rPr>
              <a:t>de la organización. Una vez todos los campos se encuentren diligenciados, se habilitara el botón </a:t>
            </a:r>
            <a:r>
              <a:rPr lang="es-CO" sz="2000" b="1" i="1" dirty="0" smtClean="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448540" y="50644"/>
            <a:ext cx="597580" cy="465380"/>
          </a:xfrm>
        </p:spPr>
        <p:txBody>
          <a:bodyPr/>
          <a:lstStyle/>
          <a:p>
            <a:pPr algn="ctr"/>
            <a:r>
              <a:rPr lang="es-CO" sz="3200" dirty="0" smtClean="0">
                <a:solidFill>
                  <a:schemeClr val="tx1">
                    <a:alpha val="20000"/>
                  </a:schemeClr>
                </a:solidFill>
              </a:rPr>
              <a:t>14</a:t>
            </a:r>
            <a:endParaRPr lang="es-CO" sz="3200" dirty="0">
              <a:solidFill>
                <a:schemeClr val="tx1">
                  <a:alpha val="20000"/>
                </a:schemeClr>
              </a:solidFill>
            </a:endParaRPr>
          </a:p>
        </p:txBody>
      </p:sp>
      <p:sp>
        <p:nvSpPr>
          <p:cNvPr id="7" name="Título 1"/>
          <p:cNvSpPr txBox="1">
            <a:spLocks/>
          </p:cNvSpPr>
          <p:nvPr/>
        </p:nvSpPr>
        <p:spPr>
          <a:xfrm>
            <a:off x="285066" y="5629163"/>
            <a:ext cx="3958638"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organización fue creada correctamente.</a:t>
            </a:r>
            <a:endParaRPr lang="es-CO" sz="2000" dirty="0">
              <a:solidFill>
                <a:schemeClr val="tx1"/>
              </a:solidFill>
            </a:endParaRPr>
          </a:p>
        </p:txBody>
      </p:sp>
      <p:pic>
        <p:nvPicPr>
          <p:cNvPr id="10" name="Imagen 9"/>
          <p:cNvPicPr>
            <a:picLocks noChangeAspect="1"/>
          </p:cNvPicPr>
          <p:nvPr/>
        </p:nvPicPr>
        <p:blipFill>
          <a:blip r:embed="rId2"/>
          <a:stretch>
            <a:fillRect/>
          </a:stretch>
        </p:blipFill>
        <p:spPr>
          <a:xfrm>
            <a:off x="787642" y="1369875"/>
            <a:ext cx="5909372" cy="3881304"/>
          </a:xfrm>
          <a:prstGeom prst="rect">
            <a:avLst/>
          </a:prstGeom>
          <a:ln w="12700">
            <a:solidFill>
              <a:schemeClr val="tx1"/>
            </a:solidFill>
          </a:ln>
        </p:spPr>
      </p:pic>
      <p:pic>
        <p:nvPicPr>
          <p:cNvPr id="11" name="Imagen 10"/>
          <p:cNvPicPr>
            <a:picLocks noChangeAspect="1"/>
          </p:cNvPicPr>
          <p:nvPr/>
        </p:nvPicPr>
        <p:blipFill>
          <a:blip r:embed="rId3"/>
          <a:stretch>
            <a:fillRect/>
          </a:stretch>
        </p:blipFill>
        <p:spPr>
          <a:xfrm>
            <a:off x="4380579" y="5471858"/>
            <a:ext cx="4210050" cy="1171575"/>
          </a:xfrm>
          <a:prstGeom prst="rect">
            <a:avLst/>
          </a:prstGeom>
          <a:ln w="12700">
            <a:solidFill>
              <a:schemeClr val="tx1"/>
            </a:solidFill>
          </a:ln>
        </p:spPr>
      </p:pic>
    </p:spTree>
    <p:extLst>
      <p:ext uri="{BB962C8B-B14F-4D97-AF65-F5344CB8AC3E}">
        <p14:creationId xmlns:p14="http://schemas.microsoft.com/office/powerpoint/2010/main" val="2563337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20" y="315410"/>
            <a:ext cx="3216195" cy="598886"/>
          </a:xfrm>
        </p:spPr>
        <p:txBody>
          <a:bodyPr>
            <a:normAutofit/>
          </a:bodyPr>
          <a:lstStyle/>
          <a:p>
            <a:r>
              <a:rPr lang="es-CO" sz="3600" b="1" dirty="0">
                <a:solidFill>
                  <a:schemeClr val="tx2">
                    <a:lumMod val="75000"/>
                    <a:lumOff val="25000"/>
                  </a:schemeClr>
                </a:solidFill>
              </a:rPr>
              <a:t>Editar un registro </a:t>
            </a:r>
          </a:p>
        </p:txBody>
      </p:sp>
      <p:sp>
        <p:nvSpPr>
          <p:cNvPr id="3" name="Marcador de contenido 2"/>
          <p:cNvSpPr>
            <a:spLocks noGrp="1"/>
          </p:cNvSpPr>
          <p:nvPr>
            <p:ph idx="1"/>
          </p:nvPr>
        </p:nvSpPr>
        <p:spPr>
          <a:xfrm>
            <a:off x="185234" y="980601"/>
            <a:ext cx="8791341" cy="1387202"/>
          </a:xfrm>
        </p:spPr>
        <p:txBody>
          <a:bodyPr>
            <a:normAutofit fontScale="92500"/>
          </a:bodyPr>
          <a:lstStyle/>
          <a:p>
            <a:r>
              <a:rPr lang="es-CO" sz="2000" dirty="0"/>
              <a:t>* </a:t>
            </a:r>
            <a:r>
              <a:rPr lang="es-CO" sz="2000" dirty="0" smtClean="0"/>
              <a:t>Editar una organización</a:t>
            </a:r>
            <a:endParaRPr lang="es-CO" sz="2000" dirty="0"/>
          </a:p>
          <a:p>
            <a:pPr algn="just"/>
            <a:r>
              <a:rPr lang="es-CO" sz="2000" dirty="0"/>
              <a:t>Para </a:t>
            </a:r>
            <a:r>
              <a:rPr lang="es-CO" sz="2000" dirty="0" smtClean="0"/>
              <a:t>editar una organización, </a:t>
            </a:r>
            <a:r>
              <a:rPr lang="es-CO" sz="2000" dirty="0"/>
              <a:t>en la zona de navegación pulse en </a:t>
            </a:r>
            <a:r>
              <a:rPr lang="es-CO" sz="2000" b="1" i="1" dirty="0" smtClean="0"/>
              <a:t>Organización</a:t>
            </a:r>
            <a:r>
              <a:rPr lang="es-CO" sz="2000" dirty="0" smtClean="0"/>
              <a:t>, inmediatamente se muestra un listado de todas las organizaciones que se encuentran creadas, ubique el registro que desea modificar y </a:t>
            </a:r>
            <a:r>
              <a:rPr lang="es-CO" sz="2000" dirty="0"/>
              <a:t>después pulse </a:t>
            </a:r>
            <a:r>
              <a:rPr lang="es-CO" sz="2000" dirty="0" smtClean="0"/>
              <a:t>en </a:t>
            </a:r>
            <a:r>
              <a:rPr lang="es-CO" sz="2000" b="1" dirty="0" smtClean="0"/>
              <a:t>Editar</a:t>
            </a:r>
            <a:r>
              <a:rPr lang="es-CO" sz="2000" dirty="0" smtClean="0"/>
              <a:t>.</a:t>
            </a:r>
            <a:endParaRPr lang="es-CO" sz="2000" dirty="0"/>
          </a:p>
        </p:txBody>
      </p:sp>
      <p:sp>
        <p:nvSpPr>
          <p:cNvPr id="4" name="Marcador de número de diapositiva 3"/>
          <p:cNvSpPr>
            <a:spLocks noGrp="1"/>
          </p:cNvSpPr>
          <p:nvPr>
            <p:ph type="sldNum" sz="quarter" idx="12"/>
          </p:nvPr>
        </p:nvSpPr>
        <p:spPr>
          <a:xfrm>
            <a:off x="8371268" y="123716"/>
            <a:ext cx="605307" cy="491137"/>
          </a:xfrm>
        </p:spPr>
        <p:txBody>
          <a:bodyPr/>
          <a:lstStyle/>
          <a:p>
            <a:pPr algn="ctr"/>
            <a:r>
              <a:rPr lang="es-CO" sz="3200" dirty="0" smtClean="0">
                <a:solidFill>
                  <a:schemeClr val="tx1">
                    <a:alpha val="20000"/>
                  </a:schemeClr>
                </a:solidFill>
              </a:rPr>
              <a:t>15</a:t>
            </a:r>
            <a:endParaRPr lang="es-CO" sz="3200" dirty="0">
              <a:solidFill>
                <a:schemeClr val="tx1">
                  <a:alpha val="20000"/>
                </a:schemeClr>
              </a:solidFill>
            </a:endParaRPr>
          </a:p>
        </p:txBody>
      </p:sp>
      <p:pic>
        <p:nvPicPr>
          <p:cNvPr id="7" name="Imagen 6"/>
          <p:cNvPicPr>
            <a:picLocks noChangeAspect="1"/>
          </p:cNvPicPr>
          <p:nvPr/>
        </p:nvPicPr>
        <p:blipFill>
          <a:blip r:embed="rId2"/>
          <a:stretch>
            <a:fillRect/>
          </a:stretch>
        </p:blipFill>
        <p:spPr>
          <a:xfrm>
            <a:off x="299332" y="2434108"/>
            <a:ext cx="8475682" cy="4345069"/>
          </a:xfrm>
          <a:prstGeom prst="rect">
            <a:avLst/>
          </a:prstGeom>
          <a:ln w="12700">
            <a:solidFill>
              <a:schemeClr val="tx1"/>
            </a:solidFill>
          </a:ln>
        </p:spPr>
      </p:pic>
    </p:spTree>
    <p:extLst>
      <p:ext uri="{BB962C8B-B14F-4D97-AF65-F5344CB8AC3E}">
        <p14:creationId xmlns:p14="http://schemas.microsoft.com/office/powerpoint/2010/main" val="47366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32" y="193183"/>
            <a:ext cx="8354866" cy="1380782"/>
          </a:xfrm>
        </p:spPr>
        <p:txBody>
          <a:bodyPr>
            <a:normAutofit/>
          </a:bodyPr>
          <a:lstStyle/>
          <a:p>
            <a:pPr algn="just"/>
            <a:r>
              <a:rPr lang="es-CO" sz="2000" dirty="0">
                <a:solidFill>
                  <a:schemeClr val="tx1"/>
                </a:solidFill>
              </a:rPr>
              <a:t>Inmediatamente se abre el </a:t>
            </a:r>
            <a:r>
              <a:rPr lang="es-CO" sz="2000" dirty="0" smtClean="0">
                <a:solidFill>
                  <a:schemeClr val="tx1"/>
                </a:solidFill>
              </a:rPr>
              <a:t>formulario y los campos que pueden ser modificados. Seleccione el nombre de la región (se muestra la región que actualmente esta relacionada con dicha ciudad), modifique el </a:t>
            </a:r>
            <a:r>
              <a:rPr lang="es-CO" sz="2000" dirty="0">
                <a:solidFill>
                  <a:schemeClr val="tx1"/>
                </a:solidFill>
              </a:rPr>
              <a:t>nombre de la </a:t>
            </a:r>
            <a:r>
              <a:rPr lang="es-CO" sz="2000" dirty="0" smtClean="0">
                <a:solidFill>
                  <a:schemeClr val="tx1"/>
                </a:solidFill>
              </a:rPr>
              <a:t>ciudad y/o la </a:t>
            </a:r>
            <a:r>
              <a:rPr lang="es-CO" sz="2000" dirty="0">
                <a:solidFill>
                  <a:schemeClr val="tx1"/>
                </a:solidFill>
              </a:rPr>
              <a:t>descripción </a:t>
            </a:r>
            <a:r>
              <a:rPr lang="es-CO" sz="2000" dirty="0" smtClean="0">
                <a:solidFill>
                  <a:schemeClr val="tx1"/>
                </a:solidFill>
              </a:rPr>
              <a:t>de </a:t>
            </a:r>
            <a:r>
              <a:rPr lang="es-CO" sz="2000" dirty="0">
                <a:solidFill>
                  <a:schemeClr val="tx1"/>
                </a:solidFill>
              </a:rPr>
              <a:t>la misma. Una vez todos los campos se encuentren diligenciados, se habilitara el botón </a:t>
            </a:r>
            <a:r>
              <a:rPr lang="es-CO" sz="2000" b="1" i="1" dirty="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461419" y="193183"/>
            <a:ext cx="609184" cy="491137"/>
          </a:xfrm>
        </p:spPr>
        <p:txBody>
          <a:bodyPr/>
          <a:lstStyle/>
          <a:p>
            <a:pPr algn="ctr"/>
            <a:r>
              <a:rPr lang="es-CO" sz="3200" dirty="0" smtClean="0">
                <a:solidFill>
                  <a:schemeClr val="tx1">
                    <a:alpha val="20000"/>
                  </a:schemeClr>
                </a:solidFill>
              </a:rPr>
              <a:t>16</a:t>
            </a:r>
            <a:endParaRPr lang="es-CO" sz="3200" dirty="0">
              <a:solidFill>
                <a:schemeClr val="tx1">
                  <a:alpha val="20000"/>
                </a:schemeClr>
              </a:solidFill>
            </a:endParaRPr>
          </a:p>
        </p:txBody>
      </p:sp>
      <p:sp>
        <p:nvSpPr>
          <p:cNvPr id="8" name="Título 1"/>
          <p:cNvSpPr txBox="1">
            <a:spLocks/>
          </p:cNvSpPr>
          <p:nvPr/>
        </p:nvSpPr>
        <p:spPr>
          <a:xfrm>
            <a:off x="694303" y="5708437"/>
            <a:ext cx="3942092"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organización fue actualizada correctamente.</a:t>
            </a:r>
            <a:endParaRPr lang="es-CO" sz="2000" dirty="0">
              <a:solidFill>
                <a:schemeClr val="tx1"/>
              </a:solidFill>
            </a:endParaRPr>
          </a:p>
        </p:txBody>
      </p:sp>
      <p:pic>
        <p:nvPicPr>
          <p:cNvPr id="5" name="Imagen 4"/>
          <p:cNvPicPr>
            <a:picLocks noChangeAspect="1"/>
          </p:cNvPicPr>
          <p:nvPr/>
        </p:nvPicPr>
        <p:blipFill>
          <a:blip r:embed="rId2"/>
          <a:stretch>
            <a:fillRect/>
          </a:stretch>
        </p:blipFill>
        <p:spPr>
          <a:xfrm>
            <a:off x="894008" y="1573965"/>
            <a:ext cx="5197699" cy="3779424"/>
          </a:xfrm>
          <a:prstGeom prst="rect">
            <a:avLst/>
          </a:prstGeom>
          <a:ln w="12700">
            <a:solidFill>
              <a:schemeClr val="tx1"/>
            </a:solidFill>
          </a:ln>
        </p:spPr>
      </p:pic>
      <p:pic>
        <p:nvPicPr>
          <p:cNvPr id="6" name="Imagen 5"/>
          <p:cNvPicPr>
            <a:picLocks noChangeAspect="1"/>
          </p:cNvPicPr>
          <p:nvPr/>
        </p:nvPicPr>
        <p:blipFill>
          <a:blip r:embed="rId3"/>
          <a:stretch>
            <a:fillRect/>
          </a:stretch>
        </p:blipFill>
        <p:spPr>
          <a:xfrm>
            <a:off x="4776572" y="5553071"/>
            <a:ext cx="4191000" cy="1181100"/>
          </a:xfrm>
          <a:prstGeom prst="rect">
            <a:avLst/>
          </a:prstGeom>
          <a:ln w="12700">
            <a:solidFill>
              <a:schemeClr val="tx1"/>
            </a:solidFill>
          </a:ln>
        </p:spPr>
      </p:pic>
    </p:spTree>
    <p:extLst>
      <p:ext uri="{BB962C8B-B14F-4D97-AF65-F5344CB8AC3E}">
        <p14:creationId xmlns:p14="http://schemas.microsoft.com/office/powerpoint/2010/main" val="418354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210991" y="878102"/>
            <a:ext cx="8675432" cy="1195397"/>
          </a:xfrm>
        </p:spPr>
        <p:txBody>
          <a:bodyPr/>
          <a:lstStyle/>
          <a:p>
            <a:r>
              <a:rPr lang="es-CO" dirty="0" smtClean="0"/>
              <a:t>* </a:t>
            </a:r>
            <a:r>
              <a:rPr lang="es-CO" sz="2000" dirty="0" smtClean="0"/>
              <a:t>Anadir una nueva estación</a:t>
            </a:r>
          </a:p>
          <a:p>
            <a:r>
              <a:rPr lang="es-CO" sz="2000" dirty="0"/>
              <a:t>Para </a:t>
            </a:r>
            <a:r>
              <a:rPr lang="es-CO" sz="2000" dirty="0" smtClean="0"/>
              <a:t>crear una nueva estación, en la zona de navegación pulse en </a:t>
            </a:r>
            <a:r>
              <a:rPr lang="es-CO" sz="2000" b="1" i="1" dirty="0" smtClean="0"/>
              <a:t>Estación</a:t>
            </a:r>
            <a:r>
              <a:rPr lang="es-CO" sz="2000" dirty="0" smtClean="0"/>
              <a:t>, después pulse en </a:t>
            </a:r>
            <a:r>
              <a:rPr lang="es-CO" sz="2000" b="1" i="1" dirty="0" smtClean="0"/>
              <a:t>Nueva Estación.</a:t>
            </a:r>
            <a:endParaRPr lang="es-CO" sz="2000" dirty="0" smtClean="0"/>
          </a:p>
          <a:p>
            <a:endParaRPr lang="es-CO" dirty="0"/>
          </a:p>
          <a:p>
            <a:endParaRPr lang="es-CO" dirty="0"/>
          </a:p>
        </p:txBody>
      </p:sp>
      <p:sp>
        <p:nvSpPr>
          <p:cNvPr id="4" name="Marcador de número de diapositiva 3"/>
          <p:cNvSpPr>
            <a:spLocks noGrp="1"/>
          </p:cNvSpPr>
          <p:nvPr>
            <p:ph type="sldNum" sz="quarter" idx="12"/>
          </p:nvPr>
        </p:nvSpPr>
        <p:spPr>
          <a:xfrm>
            <a:off x="8358389" y="149925"/>
            <a:ext cx="633002" cy="478258"/>
          </a:xfrm>
        </p:spPr>
        <p:txBody>
          <a:bodyPr/>
          <a:lstStyle/>
          <a:p>
            <a:pPr algn="ctr"/>
            <a:r>
              <a:rPr lang="es-CO" sz="3200" dirty="0" smtClean="0">
                <a:solidFill>
                  <a:schemeClr val="tx1">
                    <a:alpha val="20000"/>
                  </a:schemeClr>
                </a:solidFill>
              </a:rPr>
              <a:t>17</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315316" y="2323418"/>
            <a:ext cx="8466782" cy="4031087"/>
          </a:xfrm>
          <a:prstGeom prst="rect">
            <a:avLst/>
          </a:prstGeom>
          <a:ln w="12700">
            <a:solidFill>
              <a:schemeClr val="tx1"/>
            </a:solidFill>
          </a:ln>
        </p:spPr>
      </p:pic>
    </p:spTree>
    <p:extLst>
      <p:ext uri="{BB962C8B-B14F-4D97-AF65-F5344CB8AC3E}">
        <p14:creationId xmlns:p14="http://schemas.microsoft.com/office/powerpoint/2010/main" val="167680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A31FBFD-8B22-4E90-8718-94D00038450B}"/>
              </a:ext>
            </a:extLst>
          </p:cNvPr>
          <p:cNvSpPr>
            <a:spLocks noGrp="1"/>
          </p:cNvSpPr>
          <p:nvPr>
            <p:ph type="title"/>
          </p:nvPr>
        </p:nvSpPr>
        <p:spPr>
          <a:xfrm>
            <a:off x="387936" y="345421"/>
            <a:ext cx="2369551" cy="753001"/>
          </a:xfrm>
        </p:spPr>
        <p:txBody>
          <a:bodyPr>
            <a:normAutofit/>
          </a:bodyPr>
          <a:lstStyle/>
          <a:p>
            <a:r>
              <a:rPr lang="es-CO" sz="3600" b="1" dirty="0">
                <a:solidFill>
                  <a:schemeClr val="tx2">
                    <a:lumMod val="75000"/>
                    <a:lumOff val="25000"/>
                  </a:schemeClr>
                </a:solidFill>
              </a:rPr>
              <a:t>Contenido</a:t>
            </a:r>
          </a:p>
        </p:txBody>
      </p:sp>
      <p:sp>
        <p:nvSpPr>
          <p:cNvPr id="3" name="Marcador de contenido 2">
            <a:extLst>
              <a:ext uri="{FF2B5EF4-FFF2-40B4-BE49-F238E27FC236}">
                <a16:creationId xmlns="" xmlns:a16="http://schemas.microsoft.com/office/drawing/2014/main" id="{37EB33D3-C4E8-4CDE-A9BB-93159B932B28}"/>
              </a:ext>
            </a:extLst>
          </p:cNvPr>
          <p:cNvSpPr>
            <a:spLocks noGrp="1"/>
          </p:cNvSpPr>
          <p:nvPr>
            <p:ph idx="1"/>
          </p:nvPr>
        </p:nvSpPr>
        <p:spPr>
          <a:xfrm>
            <a:off x="162650" y="1251271"/>
            <a:ext cx="8809072" cy="5414572"/>
          </a:xfrm>
        </p:spPr>
        <p:txBody>
          <a:bodyPr>
            <a:normAutofit/>
          </a:bodyPr>
          <a:lstStyle/>
          <a:p>
            <a:r>
              <a:rPr lang="es-CO" dirty="0">
                <a:solidFill>
                  <a:schemeClr val="tx1"/>
                </a:solidFill>
              </a:rPr>
              <a:t>1. Introducción ……………………………………………………………………………1</a:t>
            </a:r>
          </a:p>
          <a:p>
            <a:r>
              <a:rPr lang="es-CO" dirty="0">
                <a:solidFill>
                  <a:schemeClr val="tx1"/>
                </a:solidFill>
              </a:rPr>
              <a:t>2. Visión general de la aplicación online de Sanambiente ……………2</a:t>
            </a:r>
          </a:p>
          <a:p>
            <a:r>
              <a:rPr lang="es-CO" dirty="0">
                <a:solidFill>
                  <a:schemeClr val="tx1"/>
                </a:solidFill>
              </a:rPr>
              <a:t>3. Tablas parámetro …………………………………………………………………….4</a:t>
            </a:r>
          </a:p>
          <a:p>
            <a:pPr lvl="2"/>
            <a:r>
              <a:rPr lang="es-CO" sz="2400" i="0" dirty="0">
                <a:solidFill>
                  <a:schemeClr val="tx1"/>
                </a:solidFill>
              </a:rPr>
              <a:t>Añadir </a:t>
            </a:r>
            <a:r>
              <a:rPr lang="es-CO" sz="2400" i="0" dirty="0" smtClean="0">
                <a:solidFill>
                  <a:schemeClr val="tx1"/>
                </a:solidFill>
              </a:rPr>
              <a:t>y editar un </a:t>
            </a:r>
            <a:r>
              <a:rPr lang="es-CO" sz="2400" i="0" dirty="0">
                <a:solidFill>
                  <a:schemeClr val="tx1"/>
                </a:solidFill>
              </a:rPr>
              <a:t>nuevo </a:t>
            </a:r>
            <a:r>
              <a:rPr lang="es-CO" sz="2400" i="0" dirty="0" smtClean="0">
                <a:solidFill>
                  <a:schemeClr val="tx1"/>
                </a:solidFill>
              </a:rPr>
              <a:t>registro .…………………………………………5</a:t>
            </a:r>
          </a:p>
          <a:p>
            <a:pPr marL="0" lvl="2" indent="0">
              <a:buNone/>
            </a:pPr>
            <a:r>
              <a:rPr lang="es-CO" sz="2400" i="0" dirty="0" smtClean="0">
                <a:solidFill>
                  <a:schemeClr val="tx1"/>
                </a:solidFill>
              </a:rPr>
              <a:t>4</a:t>
            </a:r>
            <a:r>
              <a:rPr lang="es-CO" sz="2400" i="0" dirty="0">
                <a:solidFill>
                  <a:schemeClr val="tx1"/>
                </a:solidFill>
              </a:rPr>
              <a:t>. Gestión de </a:t>
            </a:r>
            <a:r>
              <a:rPr lang="es-CO" sz="2400" i="0" dirty="0" smtClean="0">
                <a:solidFill>
                  <a:schemeClr val="tx1"/>
                </a:solidFill>
              </a:rPr>
              <a:t>estaciones …………………………………………………………….21</a:t>
            </a:r>
            <a:endParaRPr lang="es-CO" sz="2400" i="0" dirty="0">
              <a:solidFill>
                <a:schemeClr val="tx1"/>
              </a:solidFill>
            </a:endParaRPr>
          </a:p>
          <a:p>
            <a:pPr marL="0" lvl="2" indent="0">
              <a:buNone/>
            </a:pPr>
            <a:r>
              <a:rPr lang="es-CO" sz="2400" i="0" dirty="0">
                <a:solidFill>
                  <a:schemeClr val="tx1"/>
                </a:solidFill>
              </a:rPr>
              <a:t>     Listar, conectar y transferir datos desde </a:t>
            </a:r>
            <a:r>
              <a:rPr lang="es-CO" sz="2400" i="0" dirty="0" smtClean="0">
                <a:solidFill>
                  <a:schemeClr val="tx1"/>
                </a:solidFill>
              </a:rPr>
              <a:t>estaciones ……………….22</a:t>
            </a:r>
            <a:endParaRPr lang="es-CO" sz="2400" i="0" dirty="0">
              <a:solidFill>
                <a:schemeClr val="tx1"/>
              </a:solidFill>
            </a:endParaRPr>
          </a:p>
          <a:p>
            <a:pPr lvl="1"/>
            <a:r>
              <a:rPr lang="es-CO" dirty="0">
                <a:solidFill>
                  <a:schemeClr val="tx1"/>
                </a:solidFill>
              </a:rPr>
              <a:t>Añadir una nueva </a:t>
            </a:r>
            <a:r>
              <a:rPr lang="es-CO" dirty="0" smtClean="0">
                <a:solidFill>
                  <a:schemeClr val="tx1"/>
                </a:solidFill>
              </a:rPr>
              <a:t>plantilla ……………………………………………………..25</a:t>
            </a:r>
            <a:endParaRPr lang="es-CO" dirty="0">
              <a:solidFill>
                <a:schemeClr val="tx1"/>
              </a:solidFill>
            </a:endParaRPr>
          </a:p>
          <a:p>
            <a:pPr lvl="1"/>
            <a:r>
              <a:rPr lang="es-CO" dirty="0">
                <a:solidFill>
                  <a:schemeClr val="tx1"/>
                </a:solidFill>
              </a:rPr>
              <a:t>Añadir </a:t>
            </a:r>
            <a:r>
              <a:rPr lang="es-CO" dirty="0">
                <a:solidFill>
                  <a:schemeClr val="tx1"/>
                </a:solidFill>
              </a:rPr>
              <a:t>y editar </a:t>
            </a:r>
            <a:r>
              <a:rPr lang="es-CO" dirty="0" smtClean="0">
                <a:solidFill>
                  <a:schemeClr val="tx1"/>
                </a:solidFill>
              </a:rPr>
              <a:t>una</a:t>
            </a:r>
            <a:r>
              <a:rPr lang="es-CO" dirty="0" smtClean="0">
                <a:solidFill>
                  <a:schemeClr val="tx1"/>
                </a:solidFill>
              </a:rPr>
              <a:t> variables ………………………………………………….26</a:t>
            </a:r>
            <a:endParaRPr lang="es-CO" dirty="0">
              <a:solidFill>
                <a:schemeClr val="tx1"/>
              </a:solidFill>
            </a:endParaRPr>
          </a:p>
          <a:p>
            <a:pPr marL="0" lvl="1" indent="0">
              <a:buNone/>
            </a:pPr>
            <a:r>
              <a:rPr lang="es-CO" dirty="0">
                <a:solidFill>
                  <a:schemeClr val="tx1"/>
                </a:solidFill>
              </a:rPr>
              <a:t>5. Gestión de </a:t>
            </a:r>
            <a:r>
              <a:rPr lang="es-CO" dirty="0" smtClean="0">
                <a:solidFill>
                  <a:schemeClr val="tx1"/>
                </a:solidFill>
              </a:rPr>
              <a:t>mantenimientos ……………………………………………………30</a:t>
            </a:r>
            <a:endParaRPr lang="es-CO" dirty="0">
              <a:solidFill>
                <a:schemeClr val="tx1"/>
              </a:solidFill>
            </a:endParaRPr>
          </a:p>
          <a:p>
            <a:pPr lvl="2"/>
            <a:r>
              <a:rPr lang="es-CO" sz="2400" i="0" dirty="0">
                <a:solidFill>
                  <a:schemeClr val="tx1"/>
                </a:solidFill>
              </a:rPr>
              <a:t>Añadir y editar un nuevo </a:t>
            </a:r>
            <a:r>
              <a:rPr lang="es-CO" sz="2400" i="0" dirty="0" smtClean="0">
                <a:solidFill>
                  <a:schemeClr val="tx1"/>
                </a:solidFill>
              </a:rPr>
              <a:t>registro ………………………………………..31</a:t>
            </a:r>
            <a:endParaRPr lang="es-CO" sz="2400" i="0" dirty="0">
              <a:solidFill>
                <a:schemeClr val="tx1"/>
              </a:solidFill>
            </a:endParaRPr>
          </a:p>
          <a:p>
            <a:pPr marL="0" lvl="2" indent="0">
              <a:buNone/>
            </a:pPr>
            <a:r>
              <a:rPr lang="es-CO" sz="2400" i="0" dirty="0">
                <a:solidFill>
                  <a:schemeClr val="tx1"/>
                </a:solidFill>
              </a:rPr>
              <a:t>6. Restricciones y </a:t>
            </a:r>
            <a:r>
              <a:rPr lang="es-CO" sz="2400" i="0" dirty="0" smtClean="0">
                <a:solidFill>
                  <a:schemeClr val="tx1"/>
                </a:solidFill>
              </a:rPr>
              <a:t>validaciones .…………………………………………………..33</a:t>
            </a:r>
          </a:p>
          <a:p>
            <a:pPr lvl="2"/>
            <a:endParaRPr lang="es-CO" sz="2400" i="0" dirty="0">
              <a:solidFill>
                <a:schemeClr val="tx1"/>
              </a:solidFill>
            </a:endParaRPr>
          </a:p>
          <a:p>
            <a:pPr marL="0" lvl="1" indent="0">
              <a:buNone/>
            </a:pPr>
            <a:endParaRPr lang="es-CO" sz="2000" dirty="0"/>
          </a:p>
        </p:txBody>
      </p:sp>
    </p:spTree>
    <p:extLst>
      <p:ext uri="{BB962C8B-B14F-4D97-AF65-F5344CB8AC3E}">
        <p14:creationId xmlns:p14="http://schemas.microsoft.com/office/powerpoint/2010/main" val="292051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71" y="154546"/>
            <a:ext cx="3863491" cy="3793606"/>
          </a:xfrm>
        </p:spPr>
        <p:txBody>
          <a:bodyPr>
            <a:noAutofit/>
          </a:bodyPr>
          <a:lstStyle/>
          <a:p>
            <a:pPr algn="just"/>
            <a:r>
              <a:rPr lang="es-CO" sz="2000" dirty="0" smtClean="0">
                <a:solidFill>
                  <a:schemeClr val="tx1"/>
                </a:solidFill>
              </a:rPr>
              <a:t>Inmediatamente se abre el formulario que debe ser llenado por completo. Se debe ingresar </a:t>
            </a:r>
            <a:r>
              <a:rPr lang="es-CO" sz="2000" dirty="0">
                <a:solidFill>
                  <a:schemeClr val="tx1"/>
                </a:solidFill>
              </a:rPr>
              <a:t>el </a:t>
            </a:r>
            <a:r>
              <a:rPr lang="es-CO" sz="2000" dirty="0" smtClean="0">
                <a:solidFill>
                  <a:schemeClr val="tx1"/>
                </a:solidFill>
              </a:rPr>
              <a:t>nombre, serial, nombre corto, latitud, longitud, elevación y </a:t>
            </a:r>
            <a:r>
              <a:rPr lang="es-CO" sz="2000" dirty="0">
                <a:solidFill>
                  <a:schemeClr val="tx1"/>
                </a:solidFill>
              </a:rPr>
              <a:t>una descripción </a:t>
            </a:r>
            <a:r>
              <a:rPr lang="es-CO" sz="2000" dirty="0" smtClean="0">
                <a:solidFill>
                  <a:schemeClr val="tx1"/>
                </a:solidFill>
              </a:rPr>
              <a:t>de la estación. </a:t>
            </a:r>
            <a:r>
              <a:rPr lang="es-CO" sz="2000" dirty="0">
                <a:solidFill>
                  <a:schemeClr val="tx1"/>
                </a:solidFill>
              </a:rPr>
              <a:t> </a:t>
            </a:r>
            <a:r>
              <a:rPr lang="es-CO" sz="2000" dirty="0" smtClean="0">
                <a:solidFill>
                  <a:schemeClr val="tx1"/>
                </a:solidFill>
              </a:rPr>
              <a:t>Los campos categoría, base de tiempo, región, ciudad, gtm</a:t>
            </a:r>
            <a:r>
              <a:rPr lang="es-CO" sz="2000" dirty="0">
                <a:solidFill>
                  <a:schemeClr val="tx1"/>
                </a:solidFill>
              </a:rPr>
              <a:t> </a:t>
            </a:r>
            <a:r>
              <a:rPr lang="es-CO" sz="2000" dirty="0" smtClean="0">
                <a:solidFill>
                  <a:schemeClr val="tx1"/>
                </a:solidFill>
              </a:rPr>
              <a:t>y  protocolo  deben ser llenados con los valores que se encuentran en las listas desplegables y los cuales deben ser creados previamente. Una vez todos los campos se encuentren diligenciados, se habilitara el botón </a:t>
            </a:r>
            <a:r>
              <a:rPr lang="es-CO" sz="2000" b="1" i="1" dirty="0" smtClean="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371268" y="49774"/>
            <a:ext cx="623337" cy="465380"/>
          </a:xfrm>
        </p:spPr>
        <p:txBody>
          <a:bodyPr/>
          <a:lstStyle/>
          <a:p>
            <a:pPr algn="ctr"/>
            <a:r>
              <a:rPr lang="es-CO" sz="3200" dirty="0" smtClean="0">
                <a:solidFill>
                  <a:schemeClr val="tx1">
                    <a:alpha val="20000"/>
                  </a:schemeClr>
                </a:solidFill>
              </a:rPr>
              <a:t>18</a:t>
            </a:r>
            <a:endParaRPr lang="es-CO" sz="3200" dirty="0">
              <a:solidFill>
                <a:schemeClr val="tx1">
                  <a:alpha val="20000"/>
                </a:schemeClr>
              </a:solidFill>
            </a:endParaRPr>
          </a:p>
        </p:txBody>
      </p:sp>
      <p:sp>
        <p:nvSpPr>
          <p:cNvPr id="7" name="Título 1"/>
          <p:cNvSpPr txBox="1">
            <a:spLocks/>
          </p:cNvSpPr>
          <p:nvPr/>
        </p:nvSpPr>
        <p:spPr>
          <a:xfrm>
            <a:off x="158071" y="4846296"/>
            <a:ext cx="3657133"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estación fue creada correctamente.</a:t>
            </a:r>
            <a:endParaRPr lang="es-CO" sz="2000" dirty="0">
              <a:solidFill>
                <a:schemeClr val="tx1"/>
              </a:solidFill>
            </a:endParaRPr>
          </a:p>
        </p:txBody>
      </p:sp>
      <p:pic>
        <p:nvPicPr>
          <p:cNvPr id="3" name="Imagen 2"/>
          <p:cNvPicPr>
            <a:picLocks noChangeAspect="1"/>
          </p:cNvPicPr>
          <p:nvPr/>
        </p:nvPicPr>
        <p:blipFill>
          <a:blip r:embed="rId2"/>
          <a:stretch>
            <a:fillRect/>
          </a:stretch>
        </p:blipFill>
        <p:spPr>
          <a:xfrm>
            <a:off x="4087895" y="515154"/>
            <a:ext cx="4906710" cy="6252230"/>
          </a:xfrm>
          <a:prstGeom prst="rect">
            <a:avLst/>
          </a:prstGeom>
          <a:ln w="12700">
            <a:solidFill>
              <a:schemeClr val="tx1"/>
            </a:solidFill>
          </a:ln>
        </p:spPr>
      </p:pic>
      <p:pic>
        <p:nvPicPr>
          <p:cNvPr id="5" name="Imagen 4"/>
          <p:cNvPicPr>
            <a:picLocks noChangeAspect="1"/>
          </p:cNvPicPr>
          <p:nvPr/>
        </p:nvPicPr>
        <p:blipFill>
          <a:blip r:embed="rId3"/>
          <a:stretch>
            <a:fillRect/>
          </a:stretch>
        </p:blipFill>
        <p:spPr>
          <a:xfrm>
            <a:off x="158072" y="5785436"/>
            <a:ext cx="3628318" cy="981948"/>
          </a:xfrm>
          <a:prstGeom prst="rect">
            <a:avLst/>
          </a:prstGeom>
          <a:ln w="12700">
            <a:solidFill>
              <a:schemeClr val="tx1"/>
            </a:solidFill>
          </a:ln>
        </p:spPr>
      </p:pic>
    </p:spTree>
    <p:extLst>
      <p:ext uri="{BB962C8B-B14F-4D97-AF65-F5344CB8AC3E}">
        <p14:creationId xmlns:p14="http://schemas.microsoft.com/office/powerpoint/2010/main" val="1885161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20" y="315410"/>
            <a:ext cx="3216195" cy="598886"/>
          </a:xfrm>
        </p:spPr>
        <p:txBody>
          <a:bodyPr>
            <a:normAutofit/>
          </a:bodyPr>
          <a:lstStyle/>
          <a:p>
            <a:r>
              <a:rPr lang="es-CO" sz="3600" b="1" dirty="0">
                <a:solidFill>
                  <a:schemeClr val="tx2">
                    <a:lumMod val="75000"/>
                    <a:lumOff val="25000"/>
                  </a:schemeClr>
                </a:solidFill>
              </a:rPr>
              <a:t>Editar un registro </a:t>
            </a:r>
          </a:p>
        </p:txBody>
      </p:sp>
      <p:sp>
        <p:nvSpPr>
          <p:cNvPr id="3" name="Marcador de contenido 2"/>
          <p:cNvSpPr>
            <a:spLocks noGrp="1"/>
          </p:cNvSpPr>
          <p:nvPr>
            <p:ph idx="1"/>
          </p:nvPr>
        </p:nvSpPr>
        <p:spPr>
          <a:xfrm>
            <a:off x="185234" y="1102201"/>
            <a:ext cx="8791341" cy="1387202"/>
          </a:xfrm>
        </p:spPr>
        <p:txBody>
          <a:bodyPr>
            <a:normAutofit/>
          </a:bodyPr>
          <a:lstStyle/>
          <a:p>
            <a:r>
              <a:rPr lang="es-CO" sz="2000" dirty="0"/>
              <a:t>* </a:t>
            </a:r>
            <a:r>
              <a:rPr lang="es-CO" sz="2000" dirty="0" smtClean="0"/>
              <a:t>Editar una estación</a:t>
            </a:r>
            <a:endParaRPr lang="es-CO" sz="2000" dirty="0"/>
          </a:p>
          <a:p>
            <a:pPr algn="just"/>
            <a:r>
              <a:rPr lang="es-CO" sz="2000" dirty="0"/>
              <a:t>Para </a:t>
            </a:r>
            <a:r>
              <a:rPr lang="es-CO" sz="2000" dirty="0" smtClean="0"/>
              <a:t>editar una estación, </a:t>
            </a:r>
            <a:r>
              <a:rPr lang="es-CO" sz="2000" dirty="0"/>
              <a:t>en la zona de navegación pulse en </a:t>
            </a:r>
            <a:r>
              <a:rPr lang="es-CO" sz="2000" b="1" i="1" dirty="0" smtClean="0"/>
              <a:t>Estación</a:t>
            </a:r>
            <a:r>
              <a:rPr lang="es-CO" sz="2000" dirty="0" smtClean="0"/>
              <a:t>, inmediatamente se muestra un listado de todas las estaciones que se encuentran creadas, ubique el registro que desea modificar y </a:t>
            </a:r>
            <a:r>
              <a:rPr lang="es-CO" sz="2000" dirty="0"/>
              <a:t>después pulse </a:t>
            </a:r>
            <a:r>
              <a:rPr lang="es-CO" sz="2000" dirty="0" smtClean="0"/>
              <a:t>en </a:t>
            </a:r>
            <a:r>
              <a:rPr lang="es-CO" sz="2000" b="1" dirty="0" smtClean="0"/>
              <a:t>Editar</a:t>
            </a:r>
            <a:r>
              <a:rPr lang="es-CO" sz="2000" dirty="0" smtClean="0"/>
              <a:t>.</a:t>
            </a:r>
            <a:endParaRPr lang="es-CO" sz="2000" dirty="0"/>
          </a:p>
        </p:txBody>
      </p:sp>
      <p:sp>
        <p:nvSpPr>
          <p:cNvPr id="4" name="Marcador de número de diapositiva 3"/>
          <p:cNvSpPr>
            <a:spLocks noGrp="1"/>
          </p:cNvSpPr>
          <p:nvPr>
            <p:ph type="sldNum" sz="quarter" idx="12"/>
          </p:nvPr>
        </p:nvSpPr>
        <p:spPr>
          <a:xfrm>
            <a:off x="8358389" y="69841"/>
            <a:ext cx="618186" cy="491137"/>
          </a:xfrm>
        </p:spPr>
        <p:txBody>
          <a:bodyPr/>
          <a:lstStyle/>
          <a:p>
            <a:pPr algn="ctr"/>
            <a:r>
              <a:rPr lang="es-CO" sz="3200" dirty="0" smtClean="0">
                <a:solidFill>
                  <a:schemeClr val="tx1">
                    <a:alpha val="20000"/>
                  </a:schemeClr>
                </a:solidFill>
              </a:rPr>
              <a:t>19</a:t>
            </a:r>
            <a:endParaRPr lang="es-CO" sz="3200" dirty="0">
              <a:solidFill>
                <a:schemeClr val="tx1">
                  <a:alpha val="20000"/>
                </a:schemeClr>
              </a:solidFill>
            </a:endParaRPr>
          </a:p>
        </p:txBody>
      </p:sp>
      <p:pic>
        <p:nvPicPr>
          <p:cNvPr id="6" name="Imagen 5"/>
          <p:cNvPicPr>
            <a:picLocks noChangeAspect="1"/>
          </p:cNvPicPr>
          <p:nvPr/>
        </p:nvPicPr>
        <p:blipFill>
          <a:blip r:embed="rId2"/>
          <a:stretch>
            <a:fillRect/>
          </a:stretch>
        </p:blipFill>
        <p:spPr>
          <a:xfrm>
            <a:off x="185234" y="3030626"/>
            <a:ext cx="8760244" cy="2983807"/>
          </a:xfrm>
          <a:prstGeom prst="rect">
            <a:avLst/>
          </a:prstGeom>
          <a:ln w="12700">
            <a:solidFill>
              <a:schemeClr val="tx1"/>
            </a:solidFill>
          </a:ln>
        </p:spPr>
      </p:pic>
    </p:spTree>
    <p:extLst>
      <p:ext uri="{BB962C8B-B14F-4D97-AF65-F5344CB8AC3E}">
        <p14:creationId xmlns:p14="http://schemas.microsoft.com/office/powerpoint/2010/main" val="216370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4155" y="193183"/>
            <a:ext cx="3795745" cy="1481072"/>
          </a:xfrm>
        </p:spPr>
        <p:txBody>
          <a:bodyPr>
            <a:normAutofit/>
          </a:bodyPr>
          <a:lstStyle/>
          <a:p>
            <a:pPr algn="just"/>
            <a:r>
              <a:rPr lang="es-CO" sz="2000" dirty="0">
                <a:solidFill>
                  <a:schemeClr val="tx1"/>
                </a:solidFill>
              </a:rPr>
              <a:t>Inmediatamente se abre el </a:t>
            </a:r>
            <a:r>
              <a:rPr lang="es-CO" sz="2000" dirty="0" smtClean="0">
                <a:solidFill>
                  <a:schemeClr val="tx1"/>
                </a:solidFill>
              </a:rPr>
              <a:t>formulario y los campos que pueden ser modificados. Una vez modifique los campos deseados y que todos se </a:t>
            </a:r>
            <a:r>
              <a:rPr lang="es-CO" sz="2000" dirty="0">
                <a:solidFill>
                  <a:schemeClr val="tx1"/>
                </a:solidFill>
              </a:rPr>
              <a:t>encuentren diligenciados, se habilitara el botón </a:t>
            </a:r>
            <a:r>
              <a:rPr lang="es-CO" sz="2000" b="1" i="1" dirty="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281115" y="193183"/>
            <a:ext cx="686457" cy="491137"/>
          </a:xfrm>
        </p:spPr>
        <p:txBody>
          <a:bodyPr/>
          <a:lstStyle/>
          <a:p>
            <a:pPr algn="ctr"/>
            <a:r>
              <a:rPr lang="es-CO" sz="3200" dirty="0" smtClean="0">
                <a:solidFill>
                  <a:schemeClr val="tx1">
                    <a:alpha val="20000"/>
                  </a:schemeClr>
                </a:solidFill>
              </a:rPr>
              <a:t>20</a:t>
            </a:r>
            <a:endParaRPr lang="es-CO" sz="3200" dirty="0">
              <a:solidFill>
                <a:schemeClr val="tx1">
                  <a:alpha val="20000"/>
                </a:schemeClr>
              </a:solidFill>
            </a:endParaRPr>
          </a:p>
        </p:txBody>
      </p:sp>
      <p:pic>
        <p:nvPicPr>
          <p:cNvPr id="3" name="Imagen 2"/>
          <p:cNvPicPr>
            <a:picLocks noChangeAspect="1"/>
          </p:cNvPicPr>
          <p:nvPr/>
        </p:nvPicPr>
        <p:blipFill>
          <a:blip r:embed="rId2"/>
          <a:stretch>
            <a:fillRect/>
          </a:stretch>
        </p:blipFill>
        <p:spPr>
          <a:xfrm>
            <a:off x="158071" y="193183"/>
            <a:ext cx="3992989" cy="5867400"/>
          </a:xfrm>
          <a:prstGeom prst="rect">
            <a:avLst/>
          </a:prstGeom>
          <a:ln w="12700">
            <a:solidFill>
              <a:schemeClr val="tx1"/>
            </a:solidFill>
          </a:ln>
        </p:spPr>
      </p:pic>
      <p:pic>
        <p:nvPicPr>
          <p:cNvPr id="7" name="Imagen 6"/>
          <p:cNvPicPr>
            <a:picLocks noChangeAspect="1"/>
          </p:cNvPicPr>
          <p:nvPr/>
        </p:nvPicPr>
        <p:blipFill>
          <a:blip r:embed="rId3"/>
          <a:stretch>
            <a:fillRect/>
          </a:stretch>
        </p:blipFill>
        <p:spPr>
          <a:xfrm>
            <a:off x="4364155" y="2126758"/>
            <a:ext cx="4603417" cy="3933825"/>
          </a:xfrm>
          <a:prstGeom prst="rect">
            <a:avLst/>
          </a:prstGeom>
          <a:ln w="12700">
            <a:solidFill>
              <a:schemeClr val="tx1"/>
            </a:solidFill>
          </a:ln>
        </p:spPr>
      </p:pic>
      <p:sp>
        <p:nvSpPr>
          <p:cNvPr id="9" name="Título 1"/>
          <p:cNvSpPr txBox="1">
            <a:spLocks/>
          </p:cNvSpPr>
          <p:nvPr/>
        </p:nvSpPr>
        <p:spPr>
          <a:xfrm>
            <a:off x="158071" y="6060583"/>
            <a:ext cx="8809501"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estación fue actualizada correctamente.</a:t>
            </a:r>
            <a:endParaRPr lang="es-CO" sz="2000" dirty="0">
              <a:solidFill>
                <a:schemeClr val="tx1"/>
              </a:solidFill>
            </a:endParaRPr>
          </a:p>
        </p:txBody>
      </p:sp>
    </p:spTree>
    <p:extLst>
      <p:ext uri="{BB962C8B-B14F-4D97-AF65-F5344CB8AC3E}">
        <p14:creationId xmlns:p14="http://schemas.microsoft.com/office/powerpoint/2010/main" val="952228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5CAFF7-ACC4-462C-9870-C94C528A170C}"/>
              </a:ext>
            </a:extLst>
          </p:cNvPr>
          <p:cNvSpPr>
            <a:spLocks noGrp="1"/>
          </p:cNvSpPr>
          <p:nvPr>
            <p:ph type="title"/>
          </p:nvPr>
        </p:nvSpPr>
        <p:spPr>
          <a:xfrm>
            <a:off x="152677" y="265617"/>
            <a:ext cx="4792809" cy="598887"/>
          </a:xfrm>
        </p:spPr>
        <p:txBody>
          <a:bodyPr>
            <a:normAutofit/>
          </a:bodyPr>
          <a:lstStyle/>
          <a:p>
            <a:r>
              <a:rPr lang="es-CO" sz="3600" b="1" dirty="0">
                <a:solidFill>
                  <a:schemeClr val="tx2">
                    <a:lumMod val="75000"/>
                    <a:lumOff val="25000"/>
                  </a:schemeClr>
                </a:solidFill>
              </a:rPr>
              <a:t>4. Gestión de estaciones</a:t>
            </a:r>
          </a:p>
        </p:txBody>
      </p:sp>
      <p:sp>
        <p:nvSpPr>
          <p:cNvPr id="3" name="Marcador de contenido 2">
            <a:extLst>
              <a:ext uri="{FF2B5EF4-FFF2-40B4-BE49-F238E27FC236}">
                <a16:creationId xmlns="" xmlns:a16="http://schemas.microsoft.com/office/drawing/2014/main" id="{7934AC26-55A8-4C28-9137-F3193D3517AB}"/>
              </a:ext>
            </a:extLst>
          </p:cNvPr>
          <p:cNvSpPr>
            <a:spLocks noGrp="1"/>
          </p:cNvSpPr>
          <p:nvPr>
            <p:ph idx="1"/>
          </p:nvPr>
        </p:nvSpPr>
        <p:spPr>
          <a:xfrm>
            <a:off x="170537" y="1164055"/>
            <a:ext cx="8750179" cy="4180678"/>
          </a:xfrm>
        </p:spPr>
        <p:txBody>
          <a:bodyPr>
            <a:normAutofit/>
          </a:bodyPr>
          <a:lstStyle/>
          <a:p>
            <a:pPr marL="0" indent="0" algn="just">
              <a:buNone/>
            </a:pPr>
            <a:r>
              <a:rPr lang="es-ES" sz="2000" dirty="0"/>
              <a:t>Desde aquí puede añadir y editar el contenido </a:t>
            </a:r>
            <a:r>
              <a:rPr lang="es-ES" sz="2000" dirty="0" smtClean="0"/>
              <a:t>de las </a:t>
            </a:r>
            <a:r>
              <a:rPr lang="es-ES" sz="2000" dirty="0"/>
              <a:t>tablas parámetro (tablas básicas) las cuales </a:t>
            </a:r>
            <a:r>
              <a:rPr lang="es-ES" sz="2000" dirty="0" smtClean="0"/>
              <a:t>juegan un papel m</a:t>
            </a:r>
            <a:r>
              <a:rPr lang="es-ES" sz="2000" dirty="0" smtClean="0"/>
              <a:t>ás directo al momento establecer la conexión con las estaciones, además de que en este parte se realiza dicha conexión. </a:t>
            </a:r>
          </a:p>
          <a:p>
            <a:pPr marL="0" indent="0" algn="just">
              <a:buNone/>
            </a:pPr>
            <a:endParaRPr lang="es-ES" sz="2000" dirty="0" smtClean="0"/>
          </a:p>
          <a:p>
            <a:pPr marL="0" indent="0" algn="just">
              <a:buNone/>
            </a:pPr>
            <a:r>
              <a:rPr lang="es-ES" sz="2000" dirty="0" smtClean="0"/>
              <a:t>Tablas:</a:t>
            </a:r>
          </a:p>
          <a:p>
            <a:pPr algn="just">
              <a:buFont typeface="Arial" panose="020B0604020202020204" pitchFamily="34" charset="0"/>
              <a:buChar char="•"/>
            </a:pPr>
            <a:r>
              <a:rPr lang="es-ES" sz="2000" dirty="0" smtClean="0"/>
              <a:t> Listar estaciones (se elige </a:t>
            </a:r>
            <a:r>
              <a:rPr lang="es-ES" sz="2000" dirty="0"/>
              <a:t>la estación</a:t>
            </a:r>
            <a:r>
              <a:rPr lang="es-ES" sz="2000" dirty="0" smtClean="0"/>
              <a:t> y establece la conexión).</a:t>
            </a:r>
            <a:endParaRPr lang="es-ES" sz="2000" dirty="0"/>
          </a:p>
          <a:p>
            <a:pPr algn="just">
              <a:buFont typeface="Arial" panose="020B0604020202020204" pitchFamily="34" charset="0"/>
              <a:buChar char="•"/>
            </a:pPr>
            <a:r>
              <a:rPr lang="es-CO" sz="2000" dirty="0" smtClean="0"/>
              <a:t> Variables</a:t>
            </a:r>
          </a:p>
          <a:p>
            <a:pPr algn="just">
              <a:buFont typeface="Arial" panose="020B0604020202020204" pitchFamily="34" charset="0"/>
              <a:buChar char="•"/>
            </a:pPr>
            <a:r>
              <a:rPr lang="es-CO" sz="2000" dirty="0" smtClean="0"/>
              <a:t> Plantilla</a:t>
            </a:r>
          </a:p>
          <a:p>
            <a:pPr marL="0" indent="0" algn="just">
              <a:buNone/>
            </a:pPr>
            <a:endParaRPr lang="es-CO" sz="2000" dirty="0"/>
          </a:p>
        </p:txBody>
      </p:sp>
      <p:sp>
        <p:nvSpPr>
          <p:cNvPr id="4" name="Marcador de número de diapositiva 3">
            <a:extLst>
              <a:ext uri="{FF2B5EF4-FFF2-40B4-BE49-F238E27FC236}">
                <a16:creationId xmlns="" xmlns:a16="http://schemas.microsoft.com/office/drawing/2014/main" id="{420020EB-8F14-445E-8FF5-ED6DF61B1AEA}"/>
              </a:ext>
            </a:extLst>
          </p:cNvPr>
          <p:cNvSpPr>
            <a:spLocks noGrp="1"/>
          </p:cNvSpPr>
          <p:nvPr>
            <p:ph type="sldNum" sz="quarter" idx="12"/>
          </p:nvPr>
        </p:nvSpPr>
        <p:spPr>
          <a:xfrm>
            <a:off x="8280446" y="265617"/>
            <a:ext cx="640270" cy="489098"/>
          </a:xfrm>
        </p:spPr>
        <p:txBody>
          <a:bodyPr/>
          <a:lstStyle/>
          <a:p>
            <a:pPr algn="ctr"/>
            <a:r>
              <a:rPr lang="es-CO" sz="3200" dirty="0" smtClean="0">
                <a:solidFill>
                  <a:schemeClr val="tx1">
                    <a:alpha val="20000"/>
                  </a:schemeClr>
                </a:solidFill>
              </a:rPr>
              <a:t>21</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5254578" y="3831264"/>
            <a:ext cx="2614413" cy="2695480"/>
          </a:xfrm>
          <a:prstGeom prst="rect">
            <a:avLst/>
          </a:prstGeom>
          <a:ln w="12700">
            <a:solidFill>
              <a:schemeClr val="tx1"/>
            </a:solidFill>
          </a:ln>
        </p:spPr>
      </p:pic>
    </p:spTree>
    <p:extLst>
      <p:ext uri="{BB962C8B-B14F-4D97-AF65-F5344CB8AC3E}">
        <p14:creationId xmlns:p14="http://schemas.microsoft.com/office/powerpoint/2010/main" val="4116612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861" y="355935"/>
            <a:ext cx="7606484" cy="676662"/>
          </a:xfrm>
        </p:spPr>
        <p:txBody>
          <a:bodyPr>
            <a:normAutofit fontScale="90000"/>
          </a:bodyPr>
          <a:lstStyle/>
          <a:p>
            <a:r>
              <a:rPr lang="es-CO" sz="3600" b="1" dirty="0">
                <a:solidFill>
                  <a:schemeClr val="tx2">
                    <a:lumMod val="75000"/>
                    <a:lumOff val="25000"/>
                  </a:schemeClr>
                </a:solidFill>
              </a:rPr>
              <a:t>Listar, conectar y transferir datos desde estaciones</a:t>
            </a:r>
          </a:p>
        </p:txBody>
      </p:sp>
      <p:sp>
        <p:nvSpPr>
          <p:cNvPr id="3" name="Marcador de contenido 2"/>
          <p:cNvSpPr>
            <a:spLocks noGrp="1"/>
          </p:cNvSpPr>
          <p:nvPr>
            <p:ph idx="1"/>
          </p:nvPr>
        </p:nvSpPr>
        <p:spPr>
          <a:xfrm>
            <a:off x="135361" y="1447672"/>
            <a:ext cx="8675432" cy="1437196"/>
          </a:xfrm>
        </p:spPr>
        <p:txBody>
          <a:bodyPr>
            <a:normAutofit/>
          </a:bodyPr>
          <a:lstStyle/>
          <a:p>
            <a:r>
              <a:rPr lang="es-CO" sz="2000" dirty="0" smtClean="0"/>
              <a:t>* Elegir, conectarse y transferir los datos desde una  estación</a:t>
            </a:r>
          </a:p>
          <a:p>
            <a:r>
              <a:rPr lang="es-CO" sz="2000" dirty="0" smtClean="0"/>
              <a:t>Para esto, en la zona de navegación pulse en Listar </a:t>
            </a:r>
            <a:r>
              <a:rPr lang="es-CO" sz="2000" b="1" i="1" dirty="0" smtClean="0"/>
              <a:t>estaciones</a:t>
            </a:r>
            <a:r>
              <a:rPr lang="es-CO" sz="2000" dirty="0"/>
              <a:t>, inmediatamente se muestra un listado de todas las estaciones que se encuentran creadas, ubique </a:t>
            </a:r>
            <a:r>
              <a:rPr lang="es-CO" sz="2000" dirty="0" smtClean="0"/>
              <a:t>la estación deseada </a:t>
            </a:r>
            <a:r>
              <a:rPr lang="es-CO" sz="2000" dirty="0"/>
              <a:t>y después pulse en </a:t>
            </a:r>
            <a:r>
              <a:rPr lang="es-CO" sz="2000" b="1" dirty="0" smtClean="0"/>
              <a:t>Seleccionar</a:t>
            </a:r>
            <a:r>
              <a:rPr lang="es-CO" sz="2000" b="1" i="1" dirty="0" smtClean="0"/>
              <a:t>.</a:t>
            </a:r>
            <a:endParaRPr lang="es-CO" sz="2000" dirty="0" smtClean="0"/>
          </a:p>
          <a:p>
            <a:endParaRPr lang="es-CO" dirty="0"/>
          </a:p>
          <a:p>
            <a:endParaRPr lang="es-CO" dirty="0"/>
          </a:p>
        </p:txBody>
      </p:sp>
      <p:sp>
        <p:nvSpPr>
          <p:cNvPr id="4" name="Marcador de número de diapositiva 3"/>
          <p:cNvSpPr>
            <a:spLocks noGrp="1"/>
          </p:cNvSpPr>
          <p:nvPr>
            <p:ph type="sldNum" sz="quarter" idx="12"/>
          </p:nvPr>
        </p:nvSpPr>
        <p:spPr>
          <a:xfrm>
            <a:off x="8371268" y="149925"/>
            <a:ext cx="620123" cy="478258"/>
          </a:xfrm>
        </p:spPr>
        <p:txBody>
          <a:bodyPr/>
          <a:lstStyle/>
          <a:p>
            <a:pPr algn="ctr"/>
            <a:r>
              <a:rPr lang="es-CO" sz="3200" dirty="0" smtClean="0">
                <a:solidFill>
                  <a:schemeClr val="tx1">
                    <a:alpha val="20000"/>
                  </a:schemeClr>
                </a:solidFill>
              </a:rPr>
              <a:t>22</a:t>
            </a:r>
            <a:endParaRPr lang="es-CO" sz="3200" dirty="0">
              <a:solidFill>
                <a:schemeClr val="tx1">
                  <a:alpha val="20000"/>
                </a:schemeClr>
              </a:solidFill>
            </a:endParaRPr>
          </a:p>
        </p:txBody>
      </p:sp>
      <p:pic>
        <p:nvPicPr>
          <p:cNvPr id="8" name="Imagen 7"/>
          <p:cNvPicPr>
            <a:picLocks noChangeAspect="1"/>
          </p:cNvPicPr>
          <p:nvPr/>
        </p:nvPicPr>
        <p:blipFill>
          <a:blip r:embed="rId2"/>
          <a:stretch>
            <a:fillRect/>
          </a:stretch>
        </p:blipFill>
        <p:spPr>
          <a:xfrm>
            <a:off x="135361" y="3418805"/>
            <a:ext cx="8856030" cy="1745624"/>
          </a:xfrm>
          <a:prstGeom prst="rect">
            <a:avLst/>
          </a:prstGeom>
          <a:ln w="12700">
            <a:solidFill>
              <a:schemeClr val="tx1"/>
            </a:solidFill>
          </a:ln>
        </p:spPr>
      </p:pic>
    </p:spTree>
    <p:extLst>
      <p:ext uri="{BB962C8B-B14F-4D97-AF65-F5344CB8AC3E}">
        <p14:creationId xmlns:p14="http://schemas.microsoft.com/office/powerpoint/2010/main" val="3708514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73" y="927949"/>
            <a:ext cx="4395195" cy="2240923"/>
          </a:xfrm>
        </p:spPr>
        <p:txBody>
          <a:bodyPr>
            <a:normAutofit/>
          </a:bodyPr>
          <a:lstStyle/>
          <a:p>
            <a:pPr algn="just"/>
            <a:r>
              <a:rPr lang="es-CO" sz="2000" dirty="0">
                <a:solidFill>
                  <a:schemeClr val="tx1"/>
                </a:solidFill>
              </a:rPr>
              <a:t>Inmediatamente se abre el </a:t>
            </a:r>
            <a:r>
              <a:rPr lang="es-CO" sz="2000" dirty="0" smtClean="0">
                <a:solidFill>
                  <a:schemeClr val="tx1"/>
                </a:solidFill>
              </a:rPr>
              <a:t>formulario cuyos campos </a:t>
            </a:r>
            <a:r>
              <a:rPr lang="es-CO" sz="2000" b="1" dirty="0" smtClean="0">
                <a:solidFill>
                  <a:schemeClr val="tx1"/>
                </a:solidFill>
              </a:rPr>
              <a:t>NO </a:t>
            </a:r>
            <a:r>
              <a:rPr lang="es-CO" sz="2000" dirty="0" smtClean="0">
                <a:solidFill>
                  <a:schemeClr val="tx1"/>
                </a:solidFill>
              </a:rPr>
              <a:t>pueden ser modificados desde esta interfaz. Una vez seleccione la plantilla (previamente creada) con la cual se relaciona dicha estación, </a:t>
            </a:r>
            <a:r>
              <a:rPr lang="es-CO" sz="2000" dirty="0">
                <a:solidFill>
                  <a:schemeClr val="tx1"/>
                </a:solidFill>
              </a:rPr>
              <a:t>se habilitara el botón </a:t>
            </a:r>
            <a:r>
              <a:rPr lang="es-CO" sz="2000" b="1" i="1" dirty="0" smtClean="0">
                <a:solidFill>
                  <a:schemeClr val="tx1"/>
                </a:solidFill>
              </a:rPr>
              <a:t>Conectar FTP o Conectar Modbus </a:t>
            </a:r>
            <a:r>
              <a:rPr lang="es-CO" sz="2000" dirty="0" smtClean="0">
                <a:solidFill>
                  <a:schemeClr val="tx1"/>
                </a:solidFill>
              </a:rPr>
              <a:t>(dependiendo del protocolo que maneje la estación)</a:t>
            </a:r>
            <a:endParaRPr lang="es-CO" sz="2000" dirty="0">
              <a:solidFill>
                <a:schemeClr val="tx1"/>
              </a:solidFill>
            </a:endParaRPr>
          </a:p>
        </p:txBody>
      </p:sp>
      <p:sp>
        <p:nvSpPr>
          <p:cNvPr id="4" name="Marcador de número de diapositiva 3"/>
          <p:cNvSpPr>
            <a:spLocks noGrp="1"/>
          </p:cNvSpPr>
          <p:nvPr>
            <p:ph type="sldNum" sz="quarter" idx="12"/>
          </p:nvPr>
        </p:nvSpPr>
        <p:spPr>
          <a:xfrm>
            <a:off x="8281115" y="193183"/>
            <a:ext cx="686457" cy="491137"/>
          </a:xfrm>
        </p:spPr>
        <p:txBody>
          <a:bodyPr/>
          <a:lstStyle/>
          <a:p>
            <a:pPr algn="ctr"/>
            <a:r>
              <a:rPr lang="es-CO" sz="3200" dirty="0" smtClean="0">
                <a:solidFill>
                  <a:schemeClr val="tx1">
                    <a:alpha val="20000"/>
                  </a:schemeClr>
                </a:solidFill>
              </a:rPr>
              <a:t>23</a:t>
            </a:r>
            <a:endParaRPr lang="es-CO" sz="3200" dirty="0">
              <a:solidFill>
                <a:schemeClr val="tx1">
                  <a:alpha val="20000"/>
                </a:schemeClr>
              </a:solidFill>
            </a:endParaRPr>
          </a:p>
        </p:txBody>
      </p:sp>
      <p:pic>
        <p:nvPicPr>
          <p:cNvPr id="8" name="Imagen 7"/>
          <p:cNvPicPr>
            <a:picLocks noChangeAspect="1"/>
          </p:cNvPicPr>
          <p:nvPr/>
        </p:nvPicPr>
        <p:blipFill>
          <a:blip r:embed="rId2"/>
          <a:stretch>
            <a:fillRect/>
          </a:stretch>
        </p:blipFill>
        <p:spPr>
          <a:xfrm>
            <a:off x="4616988" y="927949"/>
            <a:ext cx="4350584" cy="5124450"/>
          </a:xfrm>
          <a:prstGeom prst="rect">
            <a:avLst/>
          </a:prstGeom>
          <a:ln w="12700">
            <a:solidFill>
              <a:schemeClr val="tx1"/>
            </a:solidFill>
          </a:ln>
        </p:spPr>
      </p:pic>
      <p:pic>
        <p:nvPicPr>
          <p:cNvPr id="5" name="Imagen 4"/>
          <p:cNvPicPr>
            <a:picLocks noChangeAspect="1"/>
          </p:cNvPicPr>
          <p:nvPr/>
        </p:nvPicPr>
        <p:blipFill>
          <a:blip r:embed="rId3"/>
          <a:stretch>
            <a:fillRect/>
          </a:stretch>
        </p:blipFill>
        <p:spPr>
          <a:xfrm>
            <a:off x="73773" y="4486279"/>
            <a:ext cx="4395195" cy="1566120"/>
          </a:xfrm>
          <a:prstGeom prst="rect">
            <a:avLst/>
          </a:prstGeom>
          <a:ln w="12700">
            <a:solidFill>
              <a:schemeClr val="tx1"/>
            </a:solidFill>
          </a:ln>
        </p:spPr>
      </p:pic>
    </p:spTree>
    <p:extLst>
      <p:ext uri="{BB962C8B-B14F-4D97-AF65-F5344CB8AC3E}">
        <p14:creationId xmlns:p14="http://schemas.microsoft.com/office/powerpoint/2010/main" val="3370594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74" y="329887"/>
            <a:ext cx="8593708" cy="1486034"/>
          </a:xfrm>
        </p:spPr>
        <p:txBody>
          <a:bodyPr>
            <a:normAutofit/>
          </a:bodyPr>
          <a:lstStyle/>
          <a:p>
            <a:pPr algn="just"/>
            <a:r>
              <a:rPr lang="es-CO" sz="2000" dirty="0" smtClean="0">
                <a:solidFill>
                  <a:schemeClr val="tx1"/>
                </a:solidFill>
              </a:rPr>
              <a:t>Después del paso anterior </a:t>
            </a:r>
            <a:r>
              <a:rPr lang="es-CO" sz="2000" dirty="0">
                <a:solidFill>
                  <a:schemeClr val="tx1"/>
                </a:solidFill>
              </a:rPr>
              <a:t>se abre </a:t>
            </a:r>
            <a:r>
              <a:rPr lang="es-CO" sz="2000" dirty="0" smtClean="0">
                <a:solidFill>
                  <a:schemeClr val="tx1"/>
                </a:solidFill>
              </a:rPr>
              <a:t>un formulario que debe </a:t>
            </a:r>
            <a:r>
              <a:rPr lang="es-CO" sz="2000" dirty="0">
                <a:solidFill>
                  <a:schemeClr val="tx1"/>
                </a:solidFill>
              </a:rPr>
              <a:t>ser llenado por </a:t>
            </a:r>
            <a:r>
              <a:rPr lang="es-CO" sz="2000" dirty="0" smtClean="0">
                <a:solidFill>
                  <a:schemeClr val="tx1"/>
                </a:solidFill>
              </a:rPr>
              <a:t>completo. </a:t>
            </a:r>
            <a:r>
              <a:rPr lang="es-CO" sz="2000" dirty="0">
                <a:solidFill>
                  <a:schemeClr val="tx1"/>
                </a:solidFill>
              </a:rPr>
              <a:t>Se debe ingresar el </a:t>
            </a:r>
            <a:r>
              <a:rPr lang="es-CO" sz="2000" dirty="0" smtClean="0">
                <a:solidFill>
                  <a:schemeClr val="tx1"/>
                </a:solidFill>
              </a:rPr>
              <a:t>puerto, nombre de usuario, contraseña de acceso </a:t>
            </a:r>
            <a:r>
              <a:rPr lang="es-CO" sz="2000" dirty="0">
                <a:solidFill>
                  <a:schemeClr val="tx1"/>
                </a:solidFill>
              </a:rPr>
              <a:t>y </a:t>
            </a:r>
            <a:r>
              <a:rPr lang="es-CO" sz="2000" dirty="0" smtClean="0">
                <a:solidFill>
                  <a:schemeClr val="tx1"/>
                </a:solidFill>
              </a:rPr>
              <a:t>la dirección IP del datalogger al cual se va conectar y del cual se extraerá el archivo con los datos recolectados, para posteriormente almacenarlos en la base de datos. </a:t>
            </a:r>
            <a:r>
              <a:rPr lang="es-CO" sz="2000" dirty="0">
                <a:solidFill>
                  <a:schemeClr val="tx1"/>
                </a:solidFill>
              </a:rPr>
              <a:t>Una vez todos los campos se encuentren diligenciados, se habilitara el botón </a:t>
            </a:r>
            <a:r>
              <a:rPr lang="es-CO" sz="2000" b="1" i="1" dirty="0" smtClean="0">
                <a:solidFill>
                  <a:schemeClr val="tx1"/>
                </a:solidFill>
              </a:rPr>
              <a:t>Conectar y 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512934" y="5377"/>
            <a:ext cx="609183" cy="491137"/>
          </a:xfrm>
        </p:spPr>
        <p:txBody>
          <a:bodyPr/>
          <a:lstStyle/>
          <a:p>
            <a:pPr algn="ctr"/>
            <a:r>
              <a:rPr lang="es-CO" sz="3200" dirty="0" smtClean="0">
                <a:solidFill>
                  <a:schemeClr val="tx1">
                    <a:alpha val="20000"/>
                  </a:schemeClr>
                </a:solidFill>
              </a:rPr>
              <a:t>24</a:t>
            </a:r>
            <a:endParaRPr lang="es-CO" sz="3200" dirty="0">
              <a:solidFill>
                <a:schemeClr val="tx1">
                  <a:alpha val="20000"/>
                </a:schemeClr>
              </a:solidFill>
            </a:endParaRPr>
          </a:p>
        </p:txBody>
      </p:sp>
      <p:pic>
        <p:nvPicPr>
          <p:cNvPr id="3" name="Imagen 2"/>
          <p:cNvPicPr>
            <a:picLocks noChangeAspect="1"/>
          </p:cNvPicPr>
          <p:nvPr/>
        </p:nvPicPr>
        <p:blipFill>
          <a:blip r:embed="rId2"/>
          <a:stretch>
            <a:fillRect/>
          </a:stretch>
        </p:blipFill>
        <p:spPr>
          <a:xfrm>
            <a:off x="194442" y="1973804"/>
            <a:ext cx="6940453" cy="3520427"/>
          </a:xfrm>
          <a:prstGeom prst="rect">
            <a:avLst/>
          </a:prstGeom>
          <a:ln w="12700">
            <a:solidFill>
              <a:schemeClr val="tx1"/>
            </a:solidFill>
          </a:ln>
        </p:spPr>
      </p:pic>
      <p:pic>
        <p:nvPicPr>
          <p:cNvPr id="6" name="Imagen 5"/>
          <p:cNvPicPr>
            <a:picLocks noChangeAspect="1"/>
          </p:cNvPicPr>
          <p:nvPr/>
        </p:nvPicPr>
        <p:blipFill>
          <a:blip r:embed="rId3"/>
          <a:stretch>
            <a:fillRect/>
          </a:stretch>
        </p:blipFill>
        <p:spPr>
          <a:xfrm>
            <a:off x="4655101" y="5652114"/>
            <a:ext cx="4162425" cy="1095375"/>
          </a:xfrm>
          <a:prstGeom prst="rect">
            <a:avLst/>
          </a:prstGeom>
          <a:ln w="12700">
            <a:solidFill>
              <a:schemeClr val="tx1"/>
            </a:solidFill>
          </a:ln>
        </p:spPr>
      </p:pic>
      <p:sp>
        <p:nvSpPr>
          <p:cNvPr id="9" name="Título 1"/>
          <p:cNvSpPr txBox="1">
            <a:spLocks/>
          </p:cNvSpPr>
          <p:nvPr/>
        </p:nvSpPr>
        <p:spPr>
          <a:xfrm>
            <a:off x="323231" y="5711715"/>
            <a:ext cx="3939675" cy="976171"/>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Conectar</a:t>
            </a:r>
            <a:r>
              <a:rPr lang="es-CO" sz="2000" dirty="0" smtClean="0">
                <a:solidFill>
                  <a:schemeClr val="tx1"/>
                </a:solidFill>
              </a:rPr>
              <a:t> </a:t>
            </a:r>
            <a:r>
              <a:rPr lang="es-CO" sz="2000" b="1" i="1" dirty="0" smtClean="0">
                <a:solidFill>
                  <a:schemeClr val="tx1"/>
                </a:solidFill>
              </a:rPr>
              <a:t>y</a:t>
            </a:r>
            <a:r>
              <a:rPr lang="es-CO" sz="2000" dirty="0" smtClean="0">
                <a:solidFill>
                  <a:schemeClr val="tx1"/>
                </a:solidFill>
              </a:rPr>
              <a:t> </a:t>
            </a:r>
            <a:r>
              <a:rPr lang="es-CO" sz="2000" b="1" i="1" dirty="0" smtClean="0">
                <a:solidFill>
                  <a:schemeClr val="tx1"/>
                </a:solidFill>
              </a:rPr>
              <a:t>Guardar</a:t>
            </a:r>
            <a:r>
              <a:rPr lang="es-CO" sz="2000" dirty="0" smtClean="0">
                <a:solidFill>
                  <a:schemeClr val="tx1"/>
                </a:solidFill>
              </a:rPr>
              <a:t> se muestra una alerta informando que los datos fueron guardados con éxito.</a:t>
            </a:r>
            <a:endParaRPr lang="es-CO" sz="2000" dirty="0">
              <a:solidFill>
                <a:schemeClr val="tx1"/>
              </a:solidFill>
            </a:endParaRPr>
          </a:p>
        </p:txBody>
      </p:sp>
    </p:spTree>
    <p:extLst>
      <p:ext uri="{BB962C8B-B14F-4D97-AF65-F5344CB8AC3E}">
        <p14:creationId xmlns:p14="http://schemas.microsoft.com/office/powerpoint/2010/main" val="3669397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210991" y="878102"/>
            <a:ext cx="8623916" cy="2367374"/>
          </a:xfrm>
        </p:spPr>
        <p:txBody>
          <a:bodyPr>
            <a:normAutofit fontScale="92500"/>
          </a:bodyPr>
          <a:lstStyle/>
          <a:p>
            <a:r>
              <a:rPr lang="es-CO" sz="2200" dirty="0" smtClean="0"/>
              <a:t>* Anadir una nueva plantilla </a:t>
            </a:r>
          </a:p>
          <a:p>
            <a:r>
              <a:rPr lang="es-CO" sz="2200" dirty="0" smtClean="0"/>
              <a:t>Para crear una nueva plantilla, en la zona de navegación pulse en </a:t>
            </a:r>
            <a:r>
              <a:rPr lang="es-CO" sz="2200" b="1" i="1" dirty="0" smtClean="0"/>
              <a:t>Plantillas</a:t>
            </a:r>
            <a:r>
              <a:rPr lang="es-CO" sz="2200" dirty="0" smtClean="0"/>
              <a:t>.</a:t>
            </a:r>
          </a:p>
          <a:p>
            <a:r>
              <a:rPr lang="es-CO" sz="2200" dirty="0" smtClean="0">
                <a:solidFill>
                  <a:schemeClr val="tx1"/>
                </a:solidFill>
              </a:rPr>
              <a:t>Se </a:t>
            </a:r>
            <a:r>
              <a:rPr lang="es-CO" sz="2200" dirty="0">
                <a:solidFill>
                  <a:schemeClr val="tx1"/>
                </a:solidFill>
              </a:rPr>
              <a:t>abre el formulario que debe ser llenado por completo. Se debe seleccionar el nombre de la </a:t>
            </a:r>
            <a:r>
              <a:rPr lang="es-CO" sz="2200" dirty="0" smtClean="0">
                <a:solidFill>
                  <a:schemeClr val="tx1"/>
                </a:solidFill>
              </a:rPr>
              <a:t>estación </a:t>
            </a:r>
            <a:r>
              <a:rPr lang="es-CO" sz="2200" dirty="0">
                <a:solidFill>
                  <a:schemeClr val="tx1"/>
                </a:solidFill>
              </a:rPr>
              <a:t>(previamente creada)  a la cual pertenece la </a:t>
            </a:r>
            <a:r>
              <a:rPr lang="es-CO" sz="2200" dirty="0" smtClean="0">
                <a:solidFill>
                  <a:schemeClr val="tx1"/>
                </a:solidFill>
              </a:rPr>
              <a:t>plantilla </a:t>
            </a:r>
            <a:r>
              <a:rPr lang="es-CO" sz="2200" dirty="0">
                <a:solidFill>
                  <a:schemeClr val="tx1"/>
                </a:solidFill>
              </a:rPr>
              <a:t>que va a ser añadida, introduzca el nombre de la </a:t>
            </a:r>
            <a:r>
              <a:rPr lang="es-CO" sz="2200" dirty="0" smtClean="0">
                <a:solidFill>
                  <a:schemeClr val="tx1"/>
                </a:solidFill>
              </a:rPr>
              <a:t>plantilla </a:t>
            </a:r>
            <a:r>
              <a:rPr lang="es-CO" sz="2200" dirty="0">
                <a:solidFill>
                  <a:schemeClr val="tx1"/>
                </a:solidFill>
              </a:rPr>
              <a:t>y </a:t>
            </a:r>
            <a:r>
              <a:rPr lang="es-CO" sz="2200" dirty="0" smtClean="0">
                <a:solidFill>
                  <a:schemeClr val="tx1"/>
                </a:solidFill>
              </a:rPr>
              <a:t>añada las variables (previamente creadas) relacionadas con la misma. </a:t>
            </a:r>
            <a:r>
              <a:rPr lang="es-CO" sz="2200" dirty="0">
                <a:solidFill>
                  <a:schemeClr val="tx1"/>
                </a:solidFill>
              </a:rPr>
              <a:t>Una vez todos los campos se encuentren diligenciados, se habilitara el botón </a:t>
            </a:r>
            <a:r>
              <a:rPr lang="es-CO" sz="2200" b="1" i="1" dirty="0">
                <a:solidFill>
                  <a:schemeClr val="tx1"/>
                </a:solidFill>
              </a:rPr>
              <a:t>Guardar</a:t>
            </a:r>
            <a:r>
              <a:rPr lang="es-CO" sz="2200" dirty="0">
                <a:solidFill>
                  <a:schemeClr val="tx1"/>
                </a:solidFill>
              </a:rPr>
              <a:t>.</a:t>
            </a:r>
            <a:endParaRPr lang="es-CO" sz="2200" dirty="0"/>
          </a:p>
          <a:p>
            <a:endParaRPr lang="es-CO" dirty="0"/>
          </a:p>
        </p:txBody>
      </p:sp>
      <p:sp>
        <p:nvSpPr>
          <p:cNvPr id="4" name="Marcador de número de diapositiva 3"/>
          <p:cNvSpPr>
            <a:spLocks noGrp="1"/>
          </p:cNvSpPr>
          <p:nvPr>
            <p:ph type="sldNum" sz="quarter" idx="12"/>
          </p:nvPr>
        </p:nvSpPr>
        <p:spPr>
          <a:xfrm>
            <a:off x="8409904" y="108407"/>
            <a:ext cx="607245" cy="478258"/>
          </a:xfrm>
        </p:spPr>
        <p:txBody>
          <a:bodyPr/>
          <a:lstStyle/>
          <a:p>
            <a:pPr algn="ctr"/>
            <a:r>
              <a:rPr lang="es-CO" sz="3200" dirty="0" smtClean="0">
                <a:solidFill>
                  <a:schemeClr val="tx1">
                    <a:alpha val="20000"/>
                  </a:schemeClr>
                </a:solidFill>
              </a:rPr>
              <a:t>25</a:t>
            </a:r>
            <a:endParaRPr lang="es-CO" sz="3200" dirty="0">
              <a:solidFill>
                <a:schemeClr val="tx1">
                  <a:alpha val="20000"/>
                </a:schemeClr>
              </a:solidFill>
            </a:endParaRPr>
          </a:p>
        </p:txBody>
      </p:sp>
      <p:pic>
        <p:nvPicPr>
          <p:cNvPr id="8" name="Imagen 7"/>
          <p:cNvPicPr>
            <a:picLocks noChangeAspect="1"/>
          </p:cNvPicPr>
          <p:nvPr/>
        </p:nvPicPr>
        <p:blipFill>
          <a:blip r:embed="rId2"/>
          <a:stretch>
            <a:fillRect/>
          </a:stretch>
        </p:blipFill>
        <p:spPr>
          <a:xfrm>
            <a:off x="1259817" y="3214179"/>
            <a:ext cx="6526263" cy="2997490"/>
          </a:xfrm>
          <a:prstGeom prst="rect">
            <a:avLst/>
          </a:prstGeom>
          <a:ln w="12700">
            <a:solidFill>
              <a:schemeClr val="tx1"/>
            </a:solidFill>
          </a:ln>
        </p:spPr>
      </p:pic>
      <p:sp>
        <p:nvSpPr>
          <p:cNvPr id="9" name="Rectángulo 8"/>
          <p:cNvSpPr/>
          <p:nvPr/>
        </p:nvSpPr>
        <p:spPr>
          <a:xfrm>
            <a:off x="54507" y="6211669"/>
            <a:ext cx="8780400" cy="646331"/>
          </a:xfrm>
          <a:prstGeom prst="rect">
            <a:avLst/>
          </a:prstGeom>
        </p:spPr>
        <p:txBody>
          <a:bodyPr wrap="square">
            <a:spAutoFit/>
          </a:bodyPr>
          <a:lstStyle/>
          <a:p>
            <a:r>
              <a:rPr lang="es-CO" dirty="0"/>
              <a:t>Al pulsar el botón </a:t>
            </a:r>
            <a:r>
              <a:rPr lang="es-CO" b="1" i="1" dirty="0"/>
              <a:t>Guardar</a:t>
            </a:r>
            <a:r>
              <a:rPr lang="es-CO" dirty="0"/>
              <a:t> se muestra una alerta informando que la </a:t>
            </a:r>
            <a:r>
              <a:rPr lang="es-CO" dirty="0" smtClean="0"/>
              <a:t>plantilla </a:t>
            </a:r>
            <a:r>
              <a:rPr lang="es-CO" dirty="0"/>
              <a:t>fue </a:t>
            </a:r>
            <a:r>
              <a:rPr lang="es-CO" dirty="0" smtClean="0"/>
              <a:t>creada correctamente</a:t>
            </a:r>
            <a:r>
              <a:rPr lang="es-CO" dirty="0"/>
              <a:t>.</a:t>
            </a:r>
            <a:endParaRPr lang="es-CO" dirty="0"/>
          </a:p>
        </p:txBody>
      </p:sp>
    </p:spTree>
    <p:extLst>
      <p:ext uri="{BB962C8B-B14F-4D97-AF65-F5344CB8AC3E}">
        <p14:creationId xmlns:p14="http://schemas.microsoft.com/office/powerpoint/2010/main" val="1442425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185232" y="1000179"/>
            <a:ext cx="8675432" cy="1195397"/>
          </a:xfrm>
        </p:spPr>
        <p:txBody>
          <a:bodyPr/>
          <a:lstStyle/>
          <a:p>
            <a:r>
              <a:rPr lang="es-CO" dirty="0" smtClean="0"/>
              <a:t>* </a:t>
            </a:r>
            <a:r>
              <a:rPr lang="es-CO" sz="2000" dirty="0" smtClean="0"/>
              <a:t>Anadir una nueva variable</a:t>
            </a:r>
          </a:p>
          <a:p>
            <a:r>
              <a:rPr lang="es-CO" sz="2000" dirty="0"/>
              <a:t>Para </a:t>
            </a:r>
            <a:r>
              <a:rPr lang="es-CO" sz="2000" dirty="0" smtClean="0"/>
              <a:t>crear una nueva variable, en la zona de navegación pulse en </a:t>
            </a:r>
            <a:r>
              <a:rPr lang="es-CO" sz="2000" b="1" i="1" dirty="0" smtClean="0"/>
              <a:t>Variables</a:t>
            </a:r>
            <a:r>
              <a:rPr lang="es-CO" sz="2000" dirty="0" smtClean="0"/>
              <a:t>, después pulse en </a:t>
            </a:r>
            <a:r>
              <a:rPr lang="es-CO" sz="2000" b="1" i="1" dirty="0" smtClean="0"/>
              <a:t>Nueva Variable.</a:t>
            </a:r>
            <a:endParaRPr lang="es-CO" sz="2000" dirty="0" smtClean="0"/>
          </a:p>
          <a:p>
            <a:endParaRPr lang="es-CO" dirty="0"/>
          </a:p>
          <a:p>
            <a:endParaRPr lang="es-CO" dirty="0"/>
          </a:p>
        </p:txBody>
      </p:sp>
      <p:sp>
        <p:nvSpPr>
          <p:cNvPr id="4" name="Marcador de número de diapositiva 3"/>
          <p:cNvSpPr>
            <a:spLocks noGrp="1"/>
          </p:cNvSpPr>
          <p:nvPr>
            <p:ph type="sldNum" sz="quarter" idx="12"/>
          </p:nvPr>
        </p:nvSpPr>
        <p:spPr>
          <a:xfrm>
            <a:off x="8371268" y="149925"/>
            <a:ext cx="620123" cy="478258"/>
          </a:xfrm>
        </p:spPr>
        <p:txBody>
          <a:bodyPr/>
          <a:lstStyle/>
          <a:p>
            <a:pPr algn="ctr"/>
            <a:r>
              <a:rPr lang="es-CO" sz="3200" dirty="0" smtClean="0">
                <a:solidFill>
                  <a:schemeClr val="tx1">
                    <a:alpha val="20000"/>
                  </a:schemeClr>
                </a:solidFill>
              </a:rPr>
              <a:t>26</a:t>
            </a:r>
            <a:endParaRPr lang="es-CO" sz="3200" dirty="0">
              <a:solidFill>
                <a:schemeClr val="tx1">
                  <a:alpha val="20000"/>
                </a:schemeClr>
              </a:solidFill>
            </a:endParaRPr>
          </a:p>
        </p:txBody>
      </p:sp>
      <p:pic>
        <p:nvPicPr>
          <p:cNvPr id="6" name="Imagen 5"/>
          <p:cNvPicPr>
            <a:picLocks noChangeAspect="1"/>
          </p:cNvPicPr>
          <p:nvPr/>
        </p:nvPicPr>
        <p:blipFill>
          <a:blip r:embed="rId2"/>
          <a:stretch>
            <a:fillRect/>
          </a:stretch>
        </p:blipFill>
        <p:spPr>
          <a:xfrm>
            <a:off x="240301" y="2567572"/>
            <a:ext cx="8565294" cy="3120214"/>
          </a:xfrm>
          <a:prstGeom prst="rect">
            <a:avLst/>
          </a:prstGeom>
          <a:ln w="12700">
            <a:solidFill>
              <a:schemeClr val="tx1"/>
            </a:solidFill>
          </a:ln>
        </p:spPr>
      </p:pic>
    </p:spTree>
    <p:extLst>
      <p:ext uri="{BB962C8B-B14F-4D97-AF65-F5344CB8AC3E}">
        <p14:creationId xmlns:p14="http://schemas.microsoft.com/office/powerpoint/2010/main" val="3223489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071" y="282464"/>
            <a:ext cx="8445016" cy="1191816"/>
          </a:xfrm>
        </p:spPr>
        <p:txBody>
          <a:bodyPr>
            <a:noAutofit/>
          </a:bodyPr>
          <a:lstStyle/>
          <a:p>
            <a:pPr algn="just"/>
            <a:r>
              <a:rPr lang="es-CO" sz="2000" dirty="0" smtClean="0">
                <a:solidFill>
                  <a:schemeClr val="tx1"/>
                </a:solidFill>
              </a:rPr>
              <a:t>Inmediatamente se abre el formulario que debe ser llenado por completo. Se debe ingresar </a:t>
            </a:r>
            <a:r>
              <a:rPr lang="es-CO" sz="2000" dirty="0">
                <a:solidFill>
                  <a:schemeClr val="tx1"/>
                </a:solidFill>
              </a:rPr>
              <a:t>el </a:t>
            </a:r>
            <a:r>
              <a:rPr lang="es-CO" sz="2000" dirty="0" smtClean="0">
                <a:solidFill>
                  <a:schemeClr val="tx1"/>
                </a:solidFill>
              </a:rPr>
              <a:t>nombre y </a:t>
            </a:r>
            <a:r>
              <a:rPr lang="es-CO" sz="2000" dirty="0">
                <a:solidFill>
                  <a:schemeClr val="tx1"/>
                </a:solidFill>
              </a:rPr>
              <a:t>una descripción </a:t>
            </a:r>
            <a:r>
              <a:rPr lang="es-CO" sz="2000" dirty="0" smtClean="0">
                <a:solidFill>
                  <a:schemeClr val="tx1"/>
                </a:solidFill>
              </a:rPr>
              <a:t>de la variable. Una vez todos los campos se encuentren diligenciados, se habilitara el botón </a:t>
            </a:r>
            <a:r>
              <a:rPr lang="es-CO" sz="2000" b="1" i="1" dirty="0" smtClean="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293994" y="49774"/>
            <a:ext cx="700611" cy="465380"/>
          </a:xfrm>
        </p:spPr>
        <p:txBody>
          <a:bodyPr/>
          <a:lstStyle/>
          <a:p>
            <a:pPr algn="ctr"/>
            <a:r>
              <a:rPr lang="es-CO" sz="3200" dirty="0" smtClean="0">
                <a:solidFill>
                  <a:schemeClr val="tx1">
                    <a:alpha val="20000"/>
                  </a:schemeClr>
                </a:solidFill>
              </a:rPr>
              <a:t>27</a:t>
            </a:r>
            <a:endParaRPr lang="es-CO" sz="3200" dirty="0">
              <a:solidFill>
                <a:schemeClr val="tx1">
                  <a:alpha val="20000"/>
                </a:schemeClr>
              </a:solidFill>
            </a:endParaRPr>
          </a:p>
        </p:txBody>
      </p:sp>
      <p:sp>
        <p:nvSpPr>
          <p:cNvPr id="7" name="Título 1"/>
          <p:cNvSpPr txBox="1">
            <a:spLocks/>
          </p:cNvSpPr>
          <p:nvPr/>
        </p:nvSpPr>
        <p:spPr>
          <a:xfrm>
            <a:off x="158071" y="5629162"/>
            <a:ext cx="3958638"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variable fue creada correctamente.</a:t>
            </a:r>
            <a:endParaRPr lang="es-CO" sz="2000" dirty="0">
              <a:solidFill>
                <a:schemeClr val="tx1"/>
              </a:solidFill>
            </a:endParaRPr>
          </a:p>
        </p:txBody>
      </p:sp>
      <p:pic>
        <p:nvPicPr>
          <p:cNvPr id="3" name="Imagen 2"/>
          <p:cNvPicPr>
            <a:picLocks noChangeAspect="1"/>
          </p:cNvPicPr>
          <p:nvPr/>
        </p:nvPicPr>
        <p:blipFill>
          <a:blip r:embed="rId2"/>
          <a:stretch>
            <a:fillRect/>
          </a:stretch>
        </p:blipFill>
        <p:spPr>
          <a:xfrm>
            <a:off x="966049" y="1522754"/>
            <a:ext cx="7438104" cy="3762375"/>
          </a:xfrm>
          <a:prstGeom prst="rect">
            <a:avLst/>
          </a:prstGeom>
          <a:ln w="12700">
            <a:solidFill>
              <a:schemeClr val="tx1"/>
            </a:solidFill>
          </a:ln>
        </p:spPr>
      </p:pic>
      <p:pic>
        <p:nvPicPr>
          <p:cNvPr id="5" name="Imagen 4"/>
          <p:cNvPicPr>
            <a:picLocks noChangeAspect="1"/>
          </p:cNvPicPr>
          <p:nvPr/>
        </p:nvPicPr>
        <p:blipFill>
          <a:blip r:embed="rId3"/>
          <a:stretch>
            <a:fillRect/>
          </a:stretch>
        </p:blipFill>
        <p:spPr>
          <a:xfrm>
            <a:off x="4213153" y="5481382"/>
            <a:ext cx="4191000" cy="1152525"/>
          </a:xfrm>
          <a:prstGeom prst="rect">
            <a:avLst/>
          </a:prstGeom>
          <a:ln w="12700">
            <a:solidFill>
              <a:schemeClr val="tx1"/>
            </a:solidFill>
          </a:ln>
        </p:spPr>
      </p:pic>
    </p:spTree>
    <p:extLst>
      <p:ext uri="{BB962C8B-B14F-4D97-AF65-F5344CB8AC3E}">
        <p14:creationId xmlns:p14="http://schemas.microsoft.com/office/powerpoint/2010/main" val="74523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682F34-DE80-425B-B433-6FBD28888E83}"/>
              </a:ext>
            </a:extLst>
          </p:cNvPr>
          <p:cNvSpPr>
            <a:spLocks noGrp="1"/>
          </p:cNvSpPr>
          <p:nvPr>
            <p:ph type="title"/>
          </p:nvPr>
        </p:nvSpPr>
        <p:spPr>
          <a:xfrm>
            <a:off x="334928" y="630546"/>
            <a:ext cx="2687603" cy="746171"/>
          </a:xfrm>
        </p:spPr>
        <p:txBody>
          <a:bodyPr>
            <a:normAutofit/>
          </a:bodyPr>
          <a:lstStyle/>
          <a:p>
            <a:r>
              <a:rPr lang="es-CO" sz="3600" b="1" dirty="0">
                <a:solidFill>
                  <a:schemeClr val="tx2">
                    <a:lumMod val="75000"/>
                    <a:lumOff val="25000"/>
                  </a:schemeClr>
                </a:solidFill>
              </a:rPr>
              <a:t>1. Introducción</a:t>
            </a:r>
          </a:p>
        </p:txBody>
      </p:sp>
      <p:sp>
        <p:nvSpPr>
          <p:cNvPr id="3" name="Marcador de contenido 2">
            <a:extLst>
              <a:ext uri="{FF2B5EF4-FFF2-40B4-BE49-F238E27FC236}">
                <a16:creationId xmlns="" xmlns:a16="http://schemas.microsoft.com/office/drawing/2014/main" id="{086A02D4-F4A1-48E9-AF5F-DB7CDD0E2717}"/>
              </a:ext>
            </a:extLst>
          </p:cNvPr>
          <p:cNvSpPr>
            <a:spLocks noGrp="1"/>
          </p:cNvSpPr>
          <p:nvPr>
            <p:ph idx="1"/>
          </p:nvPr>
        </p:nvSpPr>
        <p:spPr>
          <a:xfrm>
            <a:off x="167464" y="1855941"/>
            <a:ext cx="8809072" cy="2684625"/>
          </a:xfrm>
        </p:spPr>
        <p:txBody>
          <a:bodyPr>
            <a:normAutofit/>
          </a:bodyPr>
          <a:lstStyle/>
          <a:p>
            <a:pPr algn="just"/>
            <a:r>
              <a:rPr lang="es-ES" sz="2000" dirty="0"/>
              <a:t>El aplicativo web le permite crear y editar los parámetros necesarios para establecer la conexión y la transferencia de datos desde las estaciones de monitoreo que emplean los protocolos de comunicación FTP/IP y Modbus TCP/IP de forma sencilla mediante una aplicación online.</a:t>
            </a:r>
          </a:p>
          <a:p>
            <a:pPr algn="just"/>
            <a:r>
              <a:rPr lang="es-ES" sz="2000" dirty="0"/>
              <a:t>La aplicación permite transferir los datos alojados en el datalogger de las estaciones y almacenarlos en una base de datos.</a:t>
            </a:r>
          </a:p>
          <a:p>
            <a:pPr algn="just"/>
            <a:r>
              <a:rPr lang="es-ES" sz="2000" dirty="0"/>
              <a:t>La aplicación es intuitiva y fácil de usar: no necesita tener conocimientos de programación.</a:t>
            </a:r>
          </a:p>
        </p:txBody>
      </p:sp>
      <p:sp>
        <p:nvSpPr>
          <p:cNvPr id="5" name="Marcador de número de diapositiva 4">
            <a:extLst>
              <a:ext uri="{FF2B5EF4-FFF2-40B4-BE49-F238E27FC236}">
                <a16:creationId xmlns="" xmlns:a16="http://schemas.microsoft.com/office/drawing/2014/main" id="{DC71601E-6739-497E-AD60-EA17EA1D13F9}"/>
              </a:ext>
            </a:extLst>
          </p:cNvPr>
          <p:cNvSpPr>
            <a:spLocks noGrp="1"/>
          </p:cNvSpPr>
          <p:nvPr>
            <p:ph type="sldNum" sz="quarter" idx="12"/>
          </p:nvPr>
        </p:nvSpPr>
        <p:spPr>
          <a:xfrm>
            <a:off x="8693238" y="120951"/>
            <a:ext cx="283297" cy="509596"/>
          </a:xfrm>
        </p:spPr>
        <p:txBody>
          <a:bodyPr/>
          <a:lstStyle/>
          <a:p>
            <a:pPr algn="ctr"/>
            <a:r>
              <a:rPr lang="es-CO" sz="2400" dirty="0">
                <a:solidFill>
                  <a:schemeClr val="tx1">
                    <a:alpha val="20000"/>
                  </a:schemeClr>
                </a:solidFill>
              </a:rPr>
              <a:t>1</a:t>
            </a:r>
          </a:p>
        </p:txBody>
      </p:sp>
    </p:spTree>
    <p:extLst>
      <p:ext uri="{BB962C8B-B14F-4D97-AF65-F5344CB8AC3E}">
        <p14:creationId xmlns:p14="http://schemas.microsoft.com/office/powerpoint/2010/main" val="3246364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20" y="315410"/>
            <a:ext cx="3216195" cy="598886"/>
          </a:xfrm>
        </p:spPr>
        <p:txBody>
          <a:bodyPr>
            <a:normAutofit/>
          </a:bodyPr>
          <a:lstStyle/>
          <a:p>
            <a:r>
              <a:rPr lang="es-CO" sz="3600" b="1" dirty="0">
                <a:solidFill>
                  <a:schemeClr val="tx2">
                    <a:lumMod val="75000"/>
                    <a:lumOff val="25000"/>
                  </a:schemeClr>
                </a:solidFill>
              </a:rPr>
              <a:t>Editar un registro </a:t>
            </a:r>
          </a:p>
        </p:txBody>
      </p:sp>
      <p:sp>
        <p:nvSpPr>
          <p:cNvPr id="3" name="Marcador de contenido 2"/>
          <p:cNvSpPr>
            <a:spLocks noGrp="1"/>
          </p:cNvSpPr>
          <p:nvPr>
            <p:ph idx="1"/>
          </p:nvPr>
        </p:nvSpPr>
        <p:spPr>
          <a:xfrm>
            <a:off x="185234" y="980601"/>
            <a:ext cx="8791341" cy="1387202"/>
          </a:xfrm>
        </p:spPr>
        <p:txBody>
          <a:bodyPr>
            <a:normAutofit/>
          </a:bodyPr>
          <a:lstStyle/>
          <a:p>
            <a:r>
              <a:rPr lang="es-CO" sz="2000" dirty="0"/>
              <a:t>* </a:t>
            </a:r>
            <a:r>
              <a:rPr lang="es-CO" sz="2000" dirty="0" smtClean="0"/>
              <a:t>Editar una variable</a:t>
            </a:r>
            <a:endParaRPr lang="es-CO" sz="2000" dirty="0"/>
          </a:p>
          <a:p>
            <a:pPr algn="just"/>
            <a:r>
              <a:rPr lang="es-CO" sz="2000" dirty="0"/>
              <a:t>Para </a:t>
            </a:r>
            <a:r>
              <a:rPr lang="es-CO" sz="2000" dirty="0" smtClean="0"/>
              <a:t>editar una variable, </a:t>
            </a:r>
            <a:r>
              <a:rPr lang="es-CO" sz="2000" dirty="0"/>
              <a:t>en la zona de navegación pulse en </a:t>
            </a:r>
            <a:r>
              <a:rPr lang="es-CO" sz="2000" b="1" i="1" dirty="0" smtClean="0"/>
              <a:t>Variables</a:t>
            </a:r>
            <a:r>
              <a:rPr lang="es-CO" sz="2000" dirty="0" smtClean="0"/>
              <a:t>, inmediatamente se muestra un listado de todas las variables que se encuentran creadas, ubique el registro que desea modificar y </a:t>
            </a:r>
            <a:r>
              <a:rPr lang="es-CO" sz="2000" dirty="0"/>
              <a:t>después pulse </a:t>
            </a:r>
            <a:r>
              <a:rPr lang="es-CO" sz="2000" dirty="0" smtClean="0"/>
              <a:t>en </a:t>
            </a:r>
            <a:r>
              <a:rPr lang="es-CO" sz="2000" b="1" dirty="0" smtClean="0"/>
              <a:t>Editar</a:t>
            </a:r>
            <a:r>
              <a:rPr lang="es-CO" sz="2000" dirty="0" smtClean="0"/>
              <a:t>.</a:t>
            </a:r>
            <a:endParaRPr lang="es-CO" sz="2000" dirty="0"/>
          </a:p>
        </p:txBody>
      </p:sp>
      <p:sp>
        <p:nvSpPr>
          <p:cNvPr id="4" name="Marcador de número de diapositiva 3"/>
          <p:cNvSpPr>
            <a:spLocks noGrp="1"/>
          </p:cNvSpPr>
          <p:nvPr>
            <p:ph type="sldNum" sz="quarter" idx="12"/>
          </p:nvPr>
        </p:nvSpPr>
        <p:spPr>
          <a:xfrm>
            <a:off x="8358389" y="69841"/>
            <a:ext cx="618186" cy="491137"/>
          </a:xfrm>
        </p:spPr>
        <p:txBody>
          <a:bodyPr/>
          <a:lstStyle/>
          <a:p>
            <a:pPr algn="ctr"/>
            <a:r>
              <a:rPr lang="es-CO" sz="3200" dirty="0" smtClean="0">
                <a:solidFill>
                  <a:schemeClr val="tx1">
                    <a:alpha val="20000"/>
                  </a:schemeClr>
                </a:solidFill>
              </a:rPr>
              <a:t>28</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1727110" y="2367803"/>
            <a:ext cx="6051729" cy="4372637"/>
          </a:xfrm>
          <a:prstGeom prst="rect">
            <a:avLst/>
          </a:prstGeom>
          <a:ln w="12700">
            <a:solidFill>
              <a:schemeClr val="tx1"/>
            </a:solidFill>
          </a:ln>
        </p:spPr>
      </p:pic>
    </p:spTree>
    <p:extLst>
      <p:ext uri="{BB962C8B-B14F-4D97-AF65-F5344CB8AC3E}">
        <p14:creationId xmlns:p14="http://schemas.microsoft.com/office/powerpoint/2010/main" val="745168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32" y="193183"/>
            <a:ext cx="8354866" cy="1380782"/>
          </a:xfrm>
        </p:spPr>
        <p:txBody>
          <a:bodyPr>
            <a:normAutofit/>
          </a:bodyPr>
          <a:lstStyle/>
          <a:p>
            <a:pPr algn="just"/>
            <a:r>
              <a:rPr lang="es-CO" sz="2000" dirty="0">
                <a:solidFill>
                  <a:schemeClr val="tx1"/>
                </a:solidFill>
              </a:rPr>
              <a:t>Inmediatamente se abre el </a:t>
            </a:r>
            <a:r>
              <a:rPr lang="es-CO" sz="2000" dirty="0" smtClean="0">
                <a:solidFill>
                  <a:schemeClr val="tx1"/>
                </a:solidFill>
              </a:rPr>
              <a:t>formulario y los campos que pueden ser modificados. Edite el </a:t>
            </a:r>
            <a:r>
              <a:rPr lang="es-CO" sz="2000" dirty="0">
                <a:solidFill>
                  <a:schemeClr val="tx1"/>
                </a:solidFill>
              </a:rPr>
              <a:t>nombre de la </a:t>
            </a:r>
            <a:r>
              <a:rPr lang="es-CO" sz="2000" dirty="0" smtClean="0">
                <a:solidFill>
                  <a:schemeClr val="tx1"/>
                </a:solidFill>
              </a:rPr>
              <a:t>variable y/o la </a:t>
            </a:r>
            <a:r>
              <a:rPr lang="es-CO" sz="2000" dirty="0">
                <a:solidFill>
                  <a:schemeClr val="tx1"/>
                </a:solidFill>
              </a:rPr>
              <a:t>descripción </a:t>
            </a:r>
            <a:r>
              <a:rPr lang="es-CO" sz="2000" dirty="0" smtClean="0">
                <a:solidFill>
                  <a:schemeClr val="tx1"/>
                </a:solidFill>
              </a:rPr>
              <a:t>de </a:t>
            </a:r>
            <a:r>
              <a:rPr lang="es-CO" sz="2000" dirty="0">
                <a:solidFill>
                  <a:schemeClr val="tx1"/>
                </a:solidFill>
              </a:rPr>
              <a:t>la misma. Una vez todos los campos se encuentren diligenciados, se habilitara el botón </a:t>
            </a:r>
            <a:r>
              <a:rPr lang="es-CO" sz="2000" b="1" i="1" dirty="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345511" y="193183"/>
            <a:ext cx="622062" cy="491137"/>
          </a:xfrm>
        </p:spPr>
        <p:txBody>
          <a:bodyPr/>
          <a:lstStyle/>
          <a:p>
            <a:pPr algn="ctr"/>
            <a:r>
              <a:rPr lang="es-CO" sz="3200" dirty="0" smtClean="0">
                <a:solidFill>
                  <a:schemeClr val="tx1">
                    <a:alpha val="20000"/>
                  </a:schemeClr>
                </a:solidFill>
              </a:rPr>
              <a:t>29</a:t>
            </a:r>
            <a:endParaRPr lang="es-CO" sz="3200" dirty="0">
              <a:solidFill>
                <a:schemeClr val="tx1">
                  <a:alpha val="20000"/>
                </a:schemeClr>
              </a:solidFill>
            </a:endParaRPr>
          </a:p>
        </p:txBody>
      </p:sp>
      <p:sp>
        <p:nvSpPr>
          <p:cNvPr id="8" name="Título 1"/>
          <p:cNvSpPr txBox="1">
            <a:spLocks/>
          </p:cNvSpPr>
          <p:nvPr/>
        </p:nvSpPr>
        <p:spPr>
          <a:xfrm>
            <a:off x="694303" y="5708437"/>
            <a:ext cx="3942092"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variable fue actualizada correctamente.</a:t>
            </a:r>
            <a:endParaRPr lang="es-CO" sz="2000" dirty="0">
              <a:solidFill>
                <a:schemeClr val="tx1"/>
              </a:solidFill>
            </a:endParaRPr>
          </a:p>
        </p:txBody>
      </p:sp>
      <p:pic>
        <p:nvPicPr>
          <p:cNvPr id="3" name="Imagen 2"/>
          <p:cNvPicPr>
            <a:picLocks noChangeAspect="1"/>
          </p:cNvPicPr>
          <p:nvPr/>
        </p:nvPicPr>
        <p:blipFill>
          <a:blip r:embed="rId2"/>
          <a:stretch>
            <a:fillRect/>
          </a:stretch>
        </p:blipFill>
        <p:spPr>
          <a:xfrm>
            <a:off x="910728" y="1536487"/>
            <a:ext cx="6069622" cy="3739092"/>
          </a:xfrm>
          <a:prstGeom prst="rect">
            <a:avLst/>
          </a:prstGeom>
          <a:ln w="12700">
            <a:solidFill>
              <a:schemeClr val="tx1"/>
            </a:solidFill>
          </a:ln>
        </p:spPr>
      </p:pic>
      <p:pic>
        <p:nvPicPr>
          <p:cNvPr id="7" name="Imagen 6"/>
          <p:cNvPicPr>
            <a:picLocks noChangeAspect="1"/>
          </p:cNvPicPr>
          <p:nvPr/>
        </p:nvPicPr>
        <p:blipFill>
          <a:blip r:embed="rId3"/>
          <a:stretch>
            <a:fillRect/>
          </a:stretch>
        </p:blipFill>
        <p:spPr>
          <a:xfrm>
            <a:off x="4636395" y="5513983"/>
            <a:ext cx="4152900" cy="1104900"/>
          </a:xfrm>
          <a:prstGeom prst="rect">
            <a:avLst/>
          </a:prstGeom>
          <a:ln w="12700">
            <a:solidFill>
              <a:schemeClr val="tx1"/>
            </a:solidFill>
          </a:ln>
        </p:spPr>
      </p:pic>
    </p:spTree>
    <p:extLst>
      <p:ext uri="{BB962C8B-B14F-4D97-AF65-F5344CB8AC3E}">
        <p14:creationId xmlns:p14="http://schemas.microsoft.com/office/powerpoint/2010/main" val="3528832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5CAFF7-ACC4-462C-9870-C94C528A170C}"/>
              </a:ext>
            </a:extLst>
          </p:cNvPr>
          <p:cNvSpPr>
            <a:spLocks noGrp="1"/>
          </p:cNvSpPr>
          <p:nvPr>
            <p:ph type="title"/>
          </p:nvPr>
        </p:nvSpPr>
        <p:spPr>
          <a:xfrm>
            <a:off x="152677" y="265617"/>
            <a:ext cx="4792809" cy="598887"/>
          </a:xfrm>
        </p:spPr>
        <p:txBody>
          <a:bodyPr>
            <a:normAutofit fontScale="90000"/>
          </a:bodyPr>
          <a:lstStyle/>
          <a:p>
            <a:r>
              <a:rPr lang="es-CO" sz="3600" b="1" dirty="0">
                <a:solidFill>
                  <a:schemeClr val="tx2">
                    <a:lumMod val="75000"/>
                    <a:lumOff val="25000"/>
                  </a:schemeClr>
                </a:solidFill>
              </a:rPr>
              <a:t>4. Gestión de mantenimientos</a:t>
            </a:r>
          </a:p>
        </p:txBody>
      </p:sp>
      <p:sp>
        <p:nvSpPr>
          <p:cNvPr id="3" name="Marcador de contenido 2">
            <a:extLst>
              <a:ext uri="{FF2B5EF4-FFF2-40B4-BE49-F238E27FC236}">
                <a16:creationId xmlns="" xmlns:a16="http://schemas.microsoft.com/office/drawing/2014/main" id="{7934AC26-55A8-4C28-9137-F3193D3517AB}"/>
              </a:ext>
            </a:extLst>
          </p:cNvPr>
          <p:cNvSpPr>
            <a:spLocks noGrp="1"/>
          </p:cNvSpPr>
          <p:nvPr>
            <p:ph idx="1"/>
          </p:nvPr>
        </p:nvSpPr>
        <p:spPr>
          <a:xfrm>
            <a:off x="170537" y="1164055"/>
            <a:ext cx="8750179" cy="4180678"/>
          </a:xfrm>
        </p:spPr>
        <p:txBody>
          <a:bodyPr>
            <a:normAutofit/>
          </a:bodyPr>
          <a:lstStyle/>
          <a:p>
            <a:pPr marL="0" indent="0" algn="just">
              <a:buNone/>
            </a:pPr>
            <a:r>
              <a:rPr lang="es-ES" sz="2000" dirty="0"/>
              <a:t>Desde aquí puede añadir y editar el contenido de todas las tablas parámetro (tablas básicas) las cuales son requeridas para poder </a:t>
            </a:r>
            <a:r>
              <a:rPr lang="es-ES" sz="2000" dirty="0" smtClean="0"/>
              <a:t>registrar los mantenimientos realizados a </a:t>
            </a:r>
            <a:r>
              <a:rPr lang="es-ES" sz="2000" dirty="0"/>
              <a:t>las estaciones de </a:t>
            </a:r>
            <a:r>
              <a:rPr lang="es-ES" sz="2000" dirty="0" smtClean="0"/>
              <a:t>monitoreo.</a:t>
            </a:r>
            <a:endParaRPr lang="es-ES" sz="2000" dirty="0"/>
          </a:p>
          <a:p>
            <a:pPr marL="0" indent="0" algn="just">
              <a:buNone/>
            </a:pPr>
            <a:endParaRPr lang="es-ES" sz="2000" dirty="0" smtClean="0"/>
          </a:p>
          <a:p>
            <a:pPr marL="0" indent="0" algn="just">
              <a:buNone/>
            </a:pPr>
            <a:r>
              <a:rPr lang="es-ES" sz="2000" dirty="0" smtClean="0"/>
              <a:t>Tablas:</a:t>
            </a:r>
          </a:p>
          <a:p>
            <a:pPr algn="just">
              <a:buFont typeface="Arial" panose="020B0604020202020204" pitchFamily="34" charset="0"/>
              <a:buChar char="•"/>
            </a:pPr>
            <a:r>
              <a:rPr lang="es-ES" sz="2000" dirty="0" smtClean="0"/>
              <a:t> Mantenimientos.</a:t>
            </a:r>
            <a:endParaRPr lang="es-ES" sz="2000" dirty="0" smtClean="0"/>
          </a:p>
          <a:p>
            <a:pPr algn="just">
              <a:buFont typeface="Arial" panose="020B0604020202020204" pitchFamily="34" charset="0"/>
              <a:buChar char="•"/>
            </a:pPr>
            <a:r>
              <a:rPr lang="es-CO" sz="2000" dirty="0" smtClean="0"/>
              <a:t> Partes</a:t>
            </a:r>
          </a:p>
          <a:p>
            <a:pPr algn="just">
              <a:buFont typeface="Arial" panose="020B0604020202020204" pitchFamily="34" charset="0"/>
              <a:buChar char="•"/>
            </a:pPr>
            <a:r>
              <a:rPr lang="es-CO" sz="2000" dirty="0" smtClean="0"/>
              <a:t> Periodicidad</a:t>
            </a:r>
          </a:p>
          <a:p>
            <a:pPr marL="0" indent="0" algn="just">
              <a:buNone/>
            </a:pPr>
            <a:endParaRPr lang="es-CO" sz="2000" dirty="0"/>
          </a:p>
        </p:txBody>
      </p:sp>
      <p:sp>
        <p:nvSpPr>
          <p:cNvPr id="4" name="Marcador de número de diapositiva 3">
            <a:extLst>
              <a:ext uri="{FF2B5EF4-FFF2-40B4-BE49-F238E27FC236}">
                <a16:creationId xmlns="" xmlns:a16="http://schemas.microsoft.com/office/drawing/2014/main" id="{420020EB-8F14-445E-8FF5-ED6DF61B1AEA}"/>
              </a:ext>
            </a:extLst>
          </p:cNvPr>
          <p:cNvSpPr>
            <a:spLocks noGrp="1"/>
          </p:cNvSpPr>
          <p:nvPr>
            <p:ph type="sldNum" sz="quarter" idx="12"/>
          </p:nvPr>
        </p:nvSpPr>
        <p:spPr>
          <a:xfrm>
            <a:off x="8280446" y="265617"/>
            <a:ext cx="640270" cy="489098"/>
          </a:xfrm>
        </p:spPr>
        <p:txBody>
          <a:bodyPr/>
          <a:lstStyle/>
          <a:p>
            <a:pPr algn="ctr"/>
            <a:r>
              <a:rPr lang="es-CO" sz="3200" dirty="0" smtClean="0">
                <a:solidFill>
                  <a:schemeClr val="tx1">
                    <a:alpha val="20000"/>
                  </a:schemeClr>
                </a:solidFill>
              </a:rPr>
              <a:t>30</a:t>
            </a:r>
            <a:endParaRPr lang="es-CO" sz="3200" dirty="0">
              <a:solidFill>
                <a:schemeClr val="tx1">
                  <a:alpha val="20000"/>
                </a:schemeClr>
              </a:solidFill>
            </a:endParaRPr>
          </a:p>
        </p:txBody>
      </p:sp>
      <p:pic>
        <p:nvPicPr>
          <p:cNvPr id="6" name="Imagen 5"/>
          <p:cNvPicPr>
            <a:picLocks noChangeAspect="1"/>
          </p:cNvPicPr>
          <p:nvPr/>
        </p:nvPicPr>
        <p:blipFill>
          <a:blip r:embed="rId2"/>
          <a:stretch>
            <a:fillRect/>
          </a:stretch>
        </p:blipFill>
        <p:spPr>
          <a:xfrm>
            <a:off x="3922286" y="2803150"/>
            <a:ext cx="3096699" cy="3443529"/>
          </a:xfrm>
          <a:prstGeom prst="rect">
            <a:avLst/>
          </a:prstGeom>
        </p:spPr>
      </p:pic>
    </p:spTree>
    <p:extLst>
      <p:ext uri="{BB962C8B-B14F-4D97-AF65-F5344CB8AC3E}">
        <p14:creationId xmlns:p14="http://schemas.microsoft.com/office/powerpoint/2010/main" val="401302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185232" y="1000179"/>
            <a:ext cx="8675432" cy="1195397"/>
          </a:xfrm>
        </p:spPr>
        <p:txBody>
          <a:bodyPr/>
          <a:lstStyle/>
          <a:p>
            <a:r>
              <a:rPr lang="es-CO" dirty="0" smtClean="0"/>
              <a:t>* </a:t>
            </a:r>
            <a:r>
              <a:rPr lang="es-CO" sz="2000" dirty="0" smtClean="0"/>
              <a:t>Anadir un nuevo mantenimiento</a:t>
            </a:r>
          </a:p>
          <a:p>
            <a:r>
              <a:rPr lang="es-CO" sz="2000" dirty="0"/>
              <a:t>Para </a:t>
            </a:r>
            <a:r>
              <a:rPr lang="es-CO" sz="2000" dirty="0" smtClean="0"/>
              <a:t>crear una nuevo mantenimiento, en la zona de navegación pulse en </a:t>
            </a:r>
            <a:r>
              <a:rPr lang="es-CO" sz="2000" b="1" i="1" dirty="0" smtClean="0"/>
              <a:t>Mantenimientos</a:t>
            </a:r>
            <a:r>
              <a:rPr lang="es-CO" sz="2000" dirty="0" smtClean="0"/>
              <a:t>, después pulse en </a:t>
            </a:r>
            <a:r>
              <a:rPr lang="es-CO" sz="2000" b="1" i="1" dirty="0" smtClean="0"/>
              <a:t>Nuevo Mantenimiento.</a:t>
            </a:r>
            <a:endParaRPr lang="es-CO" sz="2000" dirty="0" smtClean="0"/>
          </a:p>
          <a:p>
            <a:endParaRPr lang="es-CO" dirty="0"/>
          </a:p>
          <a:p>
            <a:endParaRPr lang="es-CO" dirty="0"/>
          </a:p>
        </p:txBody>
      </p:sp>
      <p:sp>
        <p:nvSpPr>
          <p:cNvPr id="4" name="Marcador de número de diapositiva 3"/>
          <p:cNvSpPr>
            <a:spLocks noGrp="1"/>
          </p:cNvSpPr>
          <p:nvPr>
            <p:ph type="sldNum" sz="quarter" idx="12"/>
          </p:nvPr>
        </p:nvSpPr>
        <p:spPr>
          <a:xfrm>
            <a:off x="8371268" y="149925"/>
            <a:ext cx="620123" cy="478258"/>
          </a:xfrm>
        </p:spPr>
        <p:txBody>
          <a:bodyPr/>
          <a:lstStyle/>
          <a:p>
            <a:pPr algn="ctr"/>
            <a:r>
              <a:rPr lang="es-CO" sz="3200" dirty="0" smtClean="0">
                <a:solidFill>
                  <a:schemeClr val="tx1">
                    <a:alpha val="20000"/>
                  </a:schemeClr>
                </a:solidFill>
              </a:rPr>
              <a:t>31</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1367288" y="2317653"/>
            <a:ext cx="6527461" cy="4267533"/>
          </a:xfrm>
          <a:prstGeom prst="rect">
            <a:avLst/>
          </a:prstGeom>
          <a:ln w="12700">
            <a:solidFill>
              <a:schemeClr val="tx1"/>
            </a:solidFill>
          </a:ln>
        </p:spPr>
      </p:pic>
    </p:spTree>
    <p:extLst>
      <p:ext uri="{BB962C8B-B14F-4D97-AF65-F5344CB8AC3E}">
        <p14:creationId xmlns:p14="http://schemas.microsoft.com/office/powerpoint/2010/main" val="487412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44732" y="645827"/>
            <a:ext cx="3649873" cy="4340180"/>
          </a:xfrm>
        </p:spPr>
        <p:txBody>
          <a:bodyPr>
            <a:noAutofit/>
          </a:bodyPr>
          <a:lstStyle/>
          <a:p>
            <a:pPr algn="just"/>
            <a:r>
              <a:rPr lang="es-CO" sz="2000" dirty="0">
                <a:solidFill>
                  <a:schemeClr val="tx1"/>
                </a:solidFill>
              </a:rPr>
              <a:t>Inmediatamente se abre el formulario que debe ser llenado por completo. Se debe ingresar el </a:t>
            </a:r>
            <a:r>
              <a:rPr lang="es-CO" sz="2000" dirty="0" smtClean="0">
                <a:solidFill>
                  <a:schemeClr val="tx1"/>
                </a:solidFill>
              </a:rPr>
              <a:t>nombre del funcionario, fecha inicial, fecha final y </a:t>
            </a:r>
            <a:r>
              <a:rPr lang="es-CO" sz="2000" dirty="0">
                <a:solidFill>
                  <a:schemeClr val="tx1"/>
                </a:solidFill>
              </a:rPr>
              <a:t>una </a:t>
            </a:r>
            <a:r>
              <a:rPr lang="es-CO" sz="2000" dirty="0" smtClean="0">
                <a:solidFill>
                  <a:schemeClr val="tx1"/>
                </a:solidFill>
              </a:rPr>
              <a:t>descripción o novedad del mantenimiento.  </a:t>
            </a:r>
            <a:r>
              <a:rPr lang="es-CO" sz="2000" dirty="0">
                <a:solidFill>
                  <a:schemeClr val="tx1"/>
                </a:solidFill>
              </a:rPr>
              <a:t>Los campos </a:t>
            </a:r>
            <a:r>
              <a:rPr lang="es-CO" sz="2000" dirty="0" smtClean="0">
                <a:solidFill>
                  <a:schemeClr val="tx1"/>
                </a:solidFill>
              </a:rPr>
              <a:t>estación, partes estación, tipo mantenimiento y periodicidad mantenimiento deben </a:t>
            </a:r>
            <a:r>
              <a:rPr lang="es-CO" sz="2000" dirty="0">
                <a:solidFill>
                  <a:schemeClr val="tx1"/>
                </a:solidFill>
              </a:rPr>
              <a:t>ser llenados con los valores que se encuentran en las listas desplegables y los cuales deben ser creados previamente</a:t>
            </a:r>
            <a:r>
              <a:rPr lang="es-CO" sz="2000" dirty="0" smtClean="0">
                <a:solidFill>
                  <a:schemeClr val="tx1"/>
                </a:solidFill>
              </a:rPr>
              <a:t>. El campo validación correcta es opcional. Una </a:t>
            </a:r>
            <a:r>
              <a:rPr lang="es-CO" sz="2000" dirty="0">
                <a:solidFill>
                  <a:schemeClr val="tx1"/>
                </a:solidFill>
              </a:rPr>
              <a:t>vez todos los campos se encuentren diligenciados, se habilitara el botón </a:t>
            </a:r>
            <a:r>
              <a:rPr lang="es-CO" sz="2000" b="1" i="1" dirty="0">
                <a:solidFill>
                  <a:schemeClr val="tx1"/>
                </a:solidFill>
              </a:rPr>
              <a:t>Guardar</a:t>
            </a:r>
            <a:r>
              <a:rPr lang="es-CO" sz="2000" dirty="0">
                <a:solidFill>
                  <a:schemeClr val="tx1"/>
                </a:solidFill>
              </a:rPr>
              <a:t>.</a:t>
            </a:r>
          </a:p>
        </p:txBody>
      </p:sp>
      <p:sp>
        <p:nvSpPr>
          <p:cNvPr id="4" name="Marcador de número de diapositiva 3"/>
          <p:cNvSpPr>
            <a:spLocks noGrp="1"/>
          </p:cNvSpPr>
          <p:nvPr>
            <p:ph type="sldNum" sz="quarter" idx="12"/>
          </p:nvPr>
        </p:nvSpPr>
        <p:spPr>
          <a:xfrm>
            <a:off x="8293994" y="49774"/>
            <a:ext cx="700611" cy="465380"/>
          </a:xfrm>
        </p:spPr>
        <p:txBody>
          <a:bodyPr/>
          <a:lstStyle/>
          <a:p>
            <a:pPr algn="ctr"/>
            <a:r>
              <a:rPr lang="es-CO" sz="3200" dirty="0" smtClean="0">
                <a:solidFill>
                  <a:schemeClr val="tx1">
                    <a:alpha val="20000"/>
                  </a:schemeClr>
                </a:solidFill>
              </a:rPr>
              <a:t>32</a:t>
            </a:r>
            <a:endParaRPr lang="es-CO" sz="3200" dirty="0">
              <a:solidFill>
                <a:schemeClr val="tx1">
                  <a:alpha val="20000"/>
                </a:schemeClr>
              </a:solidFill>
            </a:endParaRPr>
          </a:p>
        </p:txBody>
      </p:sp>
      <p:sp>
        <p:nvSpPr>
          <p:cNvPr id="7" name="Título 1"/>
          <p:cNvSpPr txBox="1">
            <a:spLocks/>
          </p:cNvSpPr>
          <p:nvPr/>
        </p:nvSpPr>
        <p:spPr>
          <a:xfrm>
            <a:off x="694809" y="5852040"/>
            <a:ext cx="3958638"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el mantenimiento fue creado correctamente.</a:t>
            </a:r>
            <a:endParaRPr lang="es-CO" sz="2000" dirty="0">
              <a:solidFill>
                <a:schemeClr val="tx1"/>
              </a:solidFill>
            </a:endParaRPr>
          </a:p>
        </p:txBody>
      </p:sp>
      <p:pic>
        <p:nvPicPr>
          <p:cNvPr id="6" name="Imagen 5"/>
          <p:cNvPicPr>
            <a:picLocks noChangeAspect="1"/>
          </p:cNvPicPr>
          <p:nvPr/>
        </p:nvPicPr>
        <p:blipFill>
          <a:blip r:embed="rId2"/>
          <a:stretch>
            <a:fillRect/>
          </a:stretch>
        </p:blipFill>
        <p:spPr>
          <a:xfrm>
            <a:off x="158071" y="150451"/>
            <a:ext cx="5032115" cy="5485039"/>
          </a:xfrm>
          <a:prstGeom prst="rect">
            <a:avLst/>
          </a:prstGeom>
          <a:ln w="12700">
            <a:solidFill>
              <a:schemeClr val="tx1"/>
            </a:solidFill>
          </a:ln>
        </p:spPr>
      </p:pic>
      <p:pic>
        <p:nvPicPr>
          <p:cNvPr id="8" name="Imagen 7"/>
          <p:cNvPicPr>
            <a:picLocks noChangeAspect="1"/>
          </p:cNvPicPr>
          <p:nvPr/>
        </p:nvPicPr>
        <p:blipFill>
          <a:blip r:embed="rId3"/>
          <a:stretch>
            <a:fillRect/>
          </a:stretch>
        </p:blipFill>
        <p:spPr>
          <a:xfrm>
            <a:off x="5190186" y="5766163"/>
            <a:ext cx="3698290" cy="1028720"/>
          </a:xfrm>
          <a:prstGeom prst="rect">
            <a:avLst/>
          </a:prstGeom>
          <a:ln w="12700">
            <a:solidFill>
              <a:schemeClr val="tx1"/>
            </a:solidFill>
          </a:ln>
        </p:spPr>
      </p:pic>
    </p:spTree>
    <p:extLst>
      <p:ext uri="{BB962C8B-B14F-4D97-AF65-F5344CB8AC3E}">
        <p14:creationId xmlns:p14="http://schemas.microsoft.com/office/powerpoint/2010/main" val="2690134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9322" y="212316"/>
            <a:ext cx="8447067" cy="749917"/>
          </a:xfrm>
        </p:spPr>
        <p:txBody>
          <a:bodyPr>
            <a:normAutofit/>
          </a:bodyPr>
          <a:lstStyle/>
          <a:p>
            <a:r>
              <a:rPr lang="es-CO" sz="3600" b="1" dirty="0" smtClean="0">
                <a:solidFill>
                  <a:schemeClr val="tx2">
                    <a:lumMod val="75000"/>
                    <a:lumOff val="25000"/>
                  </a:schemeClr>
                </a:solidFill>
              </a:rPr>
              <a:t>6. Restricciones y validaciones</a:t>
            </a:r>
          </a:p>
          <a:p>
            <a:endParaRPr lang="es-CO" dirty="0"/>
          </a:p>
          <a:p>
            <a:endParaRPr lang="es-CO" dirty="0"/>
          </a:p>
        </p:txBody>
      </p:sp>
      <p:sp>
        <p:nvSpPr>
          <p:cNvPr id="4" name="Marcador de número de diapositiva 3"/>
          <p:cNvSpPr>
            <a:spLocks noGrp="1"/>
          </p:cNvSpPr>
          <p:nvPr>
            <p:ph type="sldNum" sz="quarter" idx="12"/>
          </p:nvPr>
        </p:nvSpPr>
        <p:spPr>
          <a:xfrm>
            <a:off x="8342785" y="204432"/>
            <a:ext cx="675151" cy="478259"/>
          </a:xfrm>
        </p:spPr>
        <p:txBody>
          <a:bodyPr/>
          <a:lstStyle/>
          <a:p>
            <a:pPr algn="ctr"/>
            <a:r>
              <a:rPr lang="es-CO" sz="3200" dirty="0" smtClean="0">
                <a:solidFill>
                  <a:schemeClr val="tx1">
                    <a:alpha val="20000"/>
                  </a:schemeClr>
                </a:solidFill>
              </a:rPr>
              <a:t>33</a:t>
            </a:r>
            <a:endParaRPr lang="es-CO" sz="3200" dirty="0">
              <a:solidFill>
                <a:schemeClr val="tx1">
                  <a:alpha val="20000"/>
                </a:schemeClr>
              </a:solidFill>
            </a:endParaRPr>
          </a:p>
        </p:txBody>
      </p:sp>
      <p:pic>
        <p:nvPicPr>
          <p:cNvPr id="6" name="Imagen 5"/>
          <p:cNvPicPr>
            <a:picLocks noChangeAspect="1"/>
          </p:cNvPicPr>
          <p:nvPr/>
        </p:nvPicPr>
        <p:blipFill>
          <a:blip r:embed="rId2"/>
          <a:stretch>
            <a:fillRect/>
          </a:stretch>
        </p:blipFill>
        <p:spPr>
          <a:xfrm>
            <a:off x="194658" y="884415"/>
            <a:ext cx="4805937" cy="2567123"/>
          </a:xfrm>
          <a:prstGeom prst="rect">
            <a:avLst/>
          </a:prstGeom>
          <a:ln w="12700">
            <a:solidFill>
              <a:schemeClr val="tx1"/>
            </a:solidFill>
          </a:ln>
        </p:spPr>
      </p:pic>
      <p:sp>
        <p:nvSpPr>
          <p:cNvPr id="7" name="CuadroTexto 6"/>
          <p:cNvSpPr txBox="1"/>
          <p:nvPr/>
        </p:nvSpPr>
        <p:spPr>
          <a:xfrm>
            <a:off x="5231183" y="896337"/>
            <a:ext cx="3335206" cy="1631216"/>
          </a:xfrm>
          <a:prstGeom prst="rect">
            <a:avLst/>
          </a:prstGeom>
          <a:noFill/>
        </p:spPr>
        <p:txBody>
          <a:bodyPr wrap="square" rtlCol="0">
            <a:spAutoFit/>
          </a:bodyPr>
          <a:lstStyle/>
          <a:p>
            <a:pPr algn="just"/>
            <a:r>
              <a:rPr lang="es-CO" sz="2000" dirty="0" smtClean="0"/>
              <a:t>Cuando un campo obligatorio no fue diligenciado; este mostrara un indicador de color rojo y el botón </a:t>
            </a:r>
            <a:r>
              <a:rPr lang="es-CO" sz="2000" b="1" i="1" dirty="0" smtClean="0"/>
              <a:t>Guardar</a:t>
            </a:r>
            <a:r>
              <a:rPr lang="es-CO" sz="2000" dirty="0" smtClean="0"/>
              <a:t> NO se habilitara.</a:t>
            </a:r>
            <a:endParaRPr lang="es-CO" sz="2000" dirty="0"/>
          </a:p>
        </p:txBody>
      </p:sp>
      <p:pic>
        <p:nvPicPr>
          <p:cNvPr id="8" name="Imagen 7"/>
          <p:cNvPicPr>
            <a:picLocks noChangeAspect="1"/>
          </p:cNvPicPr>
          <p:nvPr/>
        </p:nvPicPr>
        <p:blipFill>
          <a:blip r:embed="rId3"/>
          <a:stretch>
            <a:fillRect/>
          </a:stretch>
        </p:blipFill>
        <p:spPr>
          <a:xfrm>
            <a:off x="194658" y="3773511"/>
            <a:ext cx="4840017" cy="2803981"/>
          </a:xfrm>
          <a:prstGeom prst="rect">
            <a:avLst/>
          </a:prstGeom>
          <a:ln w="12700">
            <a:solidFill>
              <a:schemeClr val="tx1"/>
            </a:solidFill>
          </a:ln>
        </p:spPr>
      </p:pic>
      <p:sp>
        <p:nvSpPr>
          <p:cNvPr id="9" name="CuadroTexto 8"/>
          <p:cNvSpPr txBox="1"/>
          <p:nvPr/>
        </p:nvSpPr>
        <p:spPr>
          <a:xfrm>
            <a:off x="5345155" y="4052116"/>
            <a:ext cx="3107263" cy="2246769"/>
          </a:xfrm>
          <a:prstGeom prst="rect">
            <a:avLst/>
          </a:prstGeom>
          <a:noFill/>
        </p:spPr>
        <p:txBody>
          <a:bodyPr wrap="square" rtlCol="0">
            <a:spAutoFit/>
          </a:bodyPr>
          <a:lstStyle/>
          <a:p>
            <a:pPr algn="just"/>
            <a:r>
              <a:rPr lang="es-CO" sz="2000" dirty="0" smtClean="0"/>
              <a:t>Los campos no permiten ingresar más de 50 caracteres, cuando se llega a  dicho tope; estos mostraran un indicador de color rojo y el botón </a:t>
            </a:r>
            <a:r>
              <a:rPr lang="es-CO" sz="2000" b="1" i="1" dirty="0" smtClean="0"/>
              <a:t>Guardar</a:t>
            </a:r>
            <a:r>
              <a:rPr lang="es-CO" sz="2000" dirty="0" smtClean="0"/>
              <a:t> NO se habilitara</a:t>
            </a:r>
            <a:r>
              <a:rPr lang="es-CO" dirty="0" smtClean="0"/>
              <a:t>.</a:t>
            </a:r>
            <a:endParaRPr lang="es-CO" dirty="0"/>
          </a:p>
        </p:txBody>
      </p:sp>
      <p:pic>
        <p:nvPicPr>
          <p:cNvPr id="10" name="Imagen 9"/>
          <p:cNvPicPr>
            <a:picLocks noChangeAspect="1"/>
          </p:cNvPicPr>
          <p:nvPr/>
        </p:nvPicPr>
        <p:blipFill>
          <a:blip r:embed="rId4"/>
          <a:stretch>
            <a:fillRect/>
          </a:stretch>
        </p:blipFill>
        <p:spPr>
          <a:xfrm>
            <a:off x="5174769" y="2741199"/>
            <a:ext cx="3843167" cy="692791"/>
          </a:xfrm>
          <a:prstGeom prst="rect">
            <a:avLst/>
          </a:prstGeom>
          <a:ln w="12700">
            <a:solidFill>
              <a:schemeClr val="tx1"/>
            </a:solidFill>
          </a:ln>
        </p:spPr>
      </p:pic>
    </p:spTree>
    <p:extLst>
      <p:ext uri="{BB962C8B-B14F-4D97-AF65-F5344CB8AC3E}">
        <p14:creationId xmlns:p14="http://schemas.microsoft.com/office/powerpoint/2010/main" val="4567753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8342785" y="204432"/>
            <a:ext cx="675151" cy="478259"/>
          </a:xfrm>
        </p:spPr>
        <p:txBody>
          <a:bodyPr/>
          <a:lstStyle/>
          <a:p>
            <a:pPr algn="ctr"/>
            <a:r>
              <a:rPr lang="es-CO" sz="3200" dirty="0" smtClean="0">
                <a:solidFill>
                  <a:schemeClr val="tx1">
                    <a:alpha val="20000"/>
                  </a:schemeClr>
                </a:solidFill>
              </a:rPr>
              <a:t>34</a:t>
            </a:r>
            <a:endParaRPr lang="es-CO" sz="3200" dirty="0">
              <a:solidFill>
                <a:schemeClr val="tx1">
                  <a:alpha val="20000"/>
                </a:schemeClr>
              </a:solidFill>
            </a:endParaRPr>
          </a:p>
        </p:txBody>
      </p:sp>
      <p:sp>
        <p:nvSpPr>
          <p:cNvPr id="7" name="CuadroTexto 6"/>
          <p:cNvSpPr txBox="1"/>
          <p:nvPr/>
        </p:nvSpPr>
        <p:spPr>
          <a:xfrm>
            <a:off x="4500014" y="820022"/>
            <a:ext cx="4441802" cy="2554545"/>
          </a:xfrm>
          <a:prstGeom prst="rect">
            <a:avLst/>
          </a:prstGeom>
          <a:noFill/>
        </p:spPr>
        <p:txBody>
          <a:bodyPr wrap="square" rtlCol="0">
            <a:spAutoFit/>
          </a:bodyPr>
          <a:lstStyle/>
          <a:p>
            <a:pPr algn="just"/>
            <a:r>
              <a:rPr lang="es-CO" sz="2000" dirty="0" smtClean="0"/>
              <a:t>Existen campos los cuales no aceptan cierto tipo de caracteres, pueden ser caracteres especiales, alfanuméricos, numéricos o letras; cuando se viole dicha “regla” estos campos mostraran un indicador de color rojo, acompañado de su respectiva alerta y el botón </a:t>
            </a:r>
            <a:r>
              <a:rPr lang="es-CO" sz="2000" b="1" i="1" dirty="0" smtClean="0"/>
              <a:t>Guardar</a:t>
            </a:r>
            <a:r>
              <a:rPr lang="es-CO" sz="2000" dirty="0" smtClean="0"/>
              <a:t> NO se habilitara.</a:t>
            </a:r>
            <a:endParaRPr lang="es-CO" sz="2000" dirty="0"/>
          </a:p>
        </p:txBody>
      </p:sp>
      <p:pic>
        <p:nvPicPr>
          <p:cNvPr id="5" name="Imagen 4"/>
          <p:cNvPicPr>
            <a:picLocks noChangeAspect="1"/>
          </p:cNvPicPr>
          <p:nvPr/>
        </p:nvPicPr>
        <p:blipFill>
          <a:blip r:embed="rId2"/>
          <a:stretch>
            <a:fillRect/>
          </a:stretch>
        </p:blipFill>
        <p:spPr>
          <a:xfrm>
            <a:off x="285146" y="204432"/>
            <a:ext cx="4080792" cy="3366403"/>
          </a:xfrm>
          <a:prstGeom prst="rect">
            <a:avLst/>
          </a:prstGeom>
          <a:ln w="12700">
            <a:solidFill>
              <a:schemeClr val="tx1"/>
            </a:solidFill>
          </a:ln>
        </p:spPr>
      </p:pic>
      <p:pic>
        <p:nvPicPr>
          <p:cNvPr id="10" name="Imagen 9"/>
          <p:cNvPicPr>
            <a:picLocks noChangeAspect="1"/>
          </p:cNvPicPr>
          <p:nvPr/>
        </p:nvPicPr>
        <p:blipFill>
          <a:blip r:embed="rId3"/>
          <a:stretch>
            <a:fillRect/>
          </a:stretch>
        </p:blipFill>
        <p:spPr>
          <a:xfrm>
            <a:off x="285147" y="3897335"/>
            <a:ext cx="4080791" cy="1123950"/>
          </a:xfrm>
          <a:prstGeom prst="rect">
            <a:avLst/>
          </a:prstGeom>
          <a:ln w="12700">
            <a:solidFill>
              <a:schemeClr val="tx1"/>
            </a:solidFill>
          </a:ln>
        </p:spPr>
      </p:pic>
      <p:pic>
        <p:nvPicPr>
          <p:cNvPr id="11" name="Imagen 10"/>
          <p:cNvPicPr>
            <a:picLocks noChangeAspect="1"/>
          </p:cNvPicPr>
          <p:nvPr/>
        </p:nvPicPr>
        <p:blipFill>
          <a:blip r:embed="rId4"/>
          <a:stretch>
            <a:fillRect/>
          </a:stretch>
        </p:blipFill>
        <p:spPr>
          <a:xfrm>
            <a:off x="285147" y="5336230"/>
            <a:ext cx="4080792" cy="1257300"/>
          </a:xfrm>
          <a:prstGeom prst="rect">
            <a:avLst/>
          </a:prstGeom>
          <a:ln w="12700">
            <a:solidFill>
              <a:schemeClr val="tx1"/>
            </a:solidFill>
          </a:ln>
        </p:spPr>
      </p:pic>
      <p:pic>
        <p:nvPicPr>
          <p:cNvPr id="12" name="Imagen 11"/>
          <p:cNvPicPr>
            <a:picLocks noChangeAspect="1"/>
          </p:cNvPicPr>
          <p:nvPr/>
        </p:nvPicPr>
        <p:blipFill>
          <a:blip r:embed="rId5"/>
          <a:stretch>
            <a:fillRect/>
          </a:stretch>
        </p:blipFill>
        <p:spPr>
          <a:xfrm>
            <a:off x="4780476" y="4378817"/>
            <a:ext cx="3680943" cy="2214713"/>
          </a:xfrm>
          <a:prstGeom prst="rect">
            <a:avLst/>
          </a:prstGeom>
          <a:ln w="12700">
            <a:solidFill>
              <a:schemeClr val="tx1"/>
            </a:solidFill>
          </a:ln>
        </p:spPr>
      </p:pic>
    </p:spTree>
    <p:extLst>
      <p:ext uri="{BB962C8B-B14F-4D97-AF65-F5344CB8AC3E}">
        <p14:creationId xmlns:p14="http://schemas.microsoft.com/office/powerpoint/2010/main" val="2477871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8342785" y="204432"/>
            <a:ext cx="675151" cy="478259"/>
          </a:xfrm>
        </p:spPr>
        <p:txBody>
          <a:bodyPr/>
          <a:lstStyle/>
          <a:p>
            <a:pPr algn="ctr"/>
            <a:r>
              <a:rPr lang="es-CO" sz="3200" dirty="0" smtClean="0">
                <a:solidFill>
                  <a:schemeClr val="tx1">
                    <a:alpha val="20000"/>
                  </a:schemeClr>
                </a:solidFill>
              </a:rPr>
              <a:t>35</a:t>
            </a:r>
            <a:endParaRPr lang="es-CO" sz="3200" dirty="0">
              <a:solidFill>
                <a:schemeClr val="tx1">
                  <a:alpha val="20000"/>
                </a:schemeClr>
              </a:solidFill>
            </a:endParaRPr>
          </a:p>
        </p:txBody>
      </p:sp>
      <p:sp>
        <p:nvSpPr>
          <p:cNvPr id="7" name="CuadroTexto 6"/>
          <p:cNvSpPr txBox="1"/>
          <p:nvPr/>
        </p:nvSpPr>
        <p:spPr>
          <a:xfrm>
            <a:off x="96994" y="540329"/>
            <a:ext cx="8390184" cy="1631216"/>
          </a:xfrm>
          <a:prstGeom prst="rect">
            <a:avLst/>
          </a:prstGeom>
          <a:noFill/>
        </p:spPr>
        <p:txBody>
          <a:bodyPr wrap="square" rtlCol="0">
            <a:spAutoFit/>
          </a:bodyPr>
          <a:lstStyle/>
          <a:p>
            <a:pPr algn="just"/>
            <a:r>
              <a:rPr lang="es-CO" sz="2000" dirty="0" smtClean="0"/>
              <a:t>Los campos designados para direcciones de correo electrónico tienen múltiples validaciones, las cuales buscan disminuir la probabilidad de cometer errores al momento de digitar una cuenta de correo; cuando se violen dichas “reglas” estos campos mostraran un indicador de color rojo, acompañado de su respectiva alerta y el botón </a:t>
            </a:r>
            <a:r>
              <a:rPr lang="es-CO" sz="2000" b="1" i="1" dirty="0" smtClean="0"/>
              <a:t>Guardar</a:t>
            </a:r>
            <a:r>
              <a:rPr lang="es-CO" sz="2000" dirty="0" smtClean="0"/>
              <a:t> NO se habilitara.</a:t>
            </a:r>
            <a:endParaRPr lang="es-CO" sz="2000" dirty="0"/>
          </a:p>
        </p:txBody>
      </p:sp>
      <p:pic>
        <p:nvPicPr>
          <p:cNvPr id="2" name="Imagen 1"/>
          <p:cNvPicPr>
            <a:picLocks noChangeAspect="1"/>
          </p:cNvPicPr>
          <p:nvPr/>
        </p:nvPicPr>
        <p:blipFill>
          <a:blip r:embed="rId2"/>
          <a:stretch>
            <a:fillRect/>
          </a:stretch>
        </p:blipFill>
        <p:spPr>
          <a:xfrm>
            <a:off x="4646711" y="5580507"/>
            <a:ext cx="4371225" cy="1066800"/>
          </a:xfrm>
          <a:prstGeom prst="rect">
            <a:avLst/>
          </a:prstGeom>
          <a:ln w="12700">
            <a:solidFill>
              <a:schemeClr val="tx1"/>
            </a:solidFill>
          </a:ln>
        </p:spPr>
      </p:pic>
      <p:pic>
        <p:nvPicPr>
          <p:cNvPr id="3" name="Imagen 2"/>
          <p:cNvPicPr>
            <a:picLocks noChangeAspect="1"/>
          </p:cNvPicPr>
          <p:nvPr/>
        </p:nvPicPr>
        <p:blipFill>
          <a:blip r:embed="rId3"/>
          <a:stretch>
            <a:fillRect/>
          </a:stretch>
        </p:blipFill>
        <p:spPr>
          <a:xfrm>
            <a:off x="4450802" y="3740340"/>
            <a:ext cx="4371225" cy="1085850"/>
          </a:xfrm>
          <a:prstGeom prst="rect">
            <a:avLst/>
          </a:prstGeom>
          <a:ln w="12700">
            <a:solidFill>
              <a:schemeClr val="tx1"/>
            </a:solidFill>
          </a:ln>
        </p:spPr>
      </p:pic>
      <p:pic>
        <p:nvPicPr>
          <p:cNvPr id="6" name="Imagen 5"/>
          <p:cNvPicPr>
            <a:picLocks noChangeAspect="1"/>
          </p:cNvPicPr>
          <p:nvPr/>
        </p:nvPicPr>
        <p:blipFill>
          <a:blip r:embed="rId4"/>
          <a:stretch>
            <a:fillRect/>
          </a:stretch>
        </p:blipFill>
        <p:spPr>
          <a:xfrm>
            <a:off x="128788" y="2416481"/>
            <a:ext cx="4371225" cy="1104900"/>
          </a:xfrm>
          <a:prstGeom prst="rect">
            <a:avLst/>
          </a:prstGeom>
          <a:ln w="12700">
            <a:solidFill>
              <a:schemeClr val="tx1"/>
            </a:solidFill>
          </a:ln>
        </p:spPr>
      </p:pic>
      <p:pic>
        <p:nvPicPr>
          <p:cNvPr id="8" name="Imagen 7"/>
          <p:cNvPicPr>
            <a:picLocks noChangeAspect="1"/>
          </p:cNvPicPr>
          <p:nvPr/>
        </p:nvPicPr>
        <p:blipFill>
          <a:blip r:embed="rId5"/>
          <a:stretch>
            <a:fillRect/>
          </a:stretch>
        </p:blipFill>
        <p:spPr>
          <a:xfrm>
            <a:off x="128788" y="4986438"/>
            <a:ext cx="4314825" cy="1076325"/>
          </a:xfrm>
          <a:prstGeom prst="rect">
            <a:avLst/>
          </a:prstGeom>
          <a:ln w="12700">
            <a:solidFill>
              <a:schemeClr val="tx1"/>
            </a:solidFill>
          </a:ln>
        </p:spPr>
      </p:pic>
    </p:spTree>
    <p:extLst>
      <p:ext uri="{BB962C8B-B14F-4D97-AF65-F5344CB8AC3E}">
        <p14:creationId xmlns:p14="http://schemas.microsoft.com/office/powerpoint/2010/main" val="2276185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8468849" y="69981"/>
            <a:ext cx="675151" cy="478259"/>
          </a:xfrm>
        </p:spPr>
        <p:txBody>
          <a:bodyPr/>
          <a:lstStyle/>
          <a:p>
            <a:pPr algn="ctr"/>
            <a:r>
              <a:rPr lang="es-CO" sz="3200" dirty="0" smtClean="0">
                <a:solidFill>
                  <a:schemeClr val="tx1">
                    <a:alpha val="20000"/>
                  </a:schemeClr>
                </a:solidFill>
              </a:rPr>
              <a:t>36</a:t>
            </a:r>
            <a:endParaRPr lang="es-CO" sz="3200" dirty="0">
              <a:solidFill>
                <a:schemeClr val="tx1">
                  <a:alpha val="20000"/>
                </a:schemeClr>
              </a:solidFill>
            </a:endParaRPr>
          </a:p>
        </p:txBody>
      </p:sp>
      <p:sp>
        <p:nvSpPr>
          <p:cNvPr id="7" name="CuadroTexto 6"/>
          <p:cNvSpPr txBox="1"/>
          <p:nvPr/>
        </p:nvSpPr>
        <p:spPr>
          <a:xfrm>
            <a:off x="161157" y="309111"/>
            <a:ext cx="8390184" cy="1938992"/>
          </a:xfrm>
          <a:prstGeom prst="rect">
            <a:avLst/>
          </a:prstGeom>
          <a:noFill/>
        </p:spPr>
        <p:txBody>
          <a:bodyPr wrap="square" rtlCol="0">
            <a:spAutoFit/>
          </a:bodyPr>
          <a:lstStyle/>
          <a:p>
            <a:pPr algn="just"/>
            <a:r>
              <a:rPr lang="es-CO" sz="2000" dirty="0" smtClean="0"/>
              <a:t>En el caso de la interfaz en la cual se ingresan los datos de conexión con el datalogger y que permite almacenar los datos en la base de datos; tiene una validación la cual permite identificar cuando la cantidad de datos del archivo origen NO corresponde con la cantidad de variables registradas en la plantilla, la cual fue asignada a dicha estación y la cual me indica cuantas variables esta midiendo dicho dispositivo.</a:t>
            </a:r>
            <a:endParaRPr lang="es-CO" sz="2000" dirty="0"/>
          </a:p>
        </p:txBody>
      </p:sp>
      <p:pic>
        <p:nvPicPr>
          <p:cNvPr id="5" name="Imagen 4"/>
          <p:cNvPicPr>
            <a:picLocks noChangeAspect="1"/>
          </p:cNvPicPr>
          <p:nvPr/>
        </p:nvPicPr>
        <p:blipFill>
          <a:blip r:embed="rId2"/>
          <a:stretch>
            <a:fillRect/>
          </a:stretch>
        </p:blipFill>
        <p:spPr>
          <a:xfrm>
            <a:off x="161157" y="5298249"/>
            <a:ext cx="4212562" cy="984548"/>
          </a:xfrm>
          <a:prstGeom prst="rect">
            <a:avLst/>
          </a:prstGeom>
          <a:ln w="12700">
            <a:solidFill>
              <a:schemeClr val="tx1"/>
            </a:solidFill>
          </a:ln>
        </p:spPr>
      </p:pic>
      <p:pic>
        <p:nvPicPr>
          <p:cNvPr id="9" name="Imagen 8"/>
          <p:cNvPicPr>
            <a:picLocks noChangeAspect="1"/>
          </p:cNvPicPr>
          <p:nvPr/>
        </p:nvPicPr>
        <p:blipFill>
          <a:blip r:embed="rId3"/>
          <a:stretch>
            <a:fillRect/>
          </a:stretch>
        </p:blipFill>
        <p:spPr>
          <a:xfrm>
            <a:off x="3213450" y="2216666"/>
            <a:ext cx="5337891" cy="2880872"/>
          </a:xfrm>
          <a:prstGeom prst="rect">
            <a:avLst/>
          </a:prstGeom>
          <a:ln w="12700">
            <a:solidFill>
              <a:schemeClr val="tx1"/>
            </a:solidFill>
          </a:ln>
        </p:spPr>
      </p:pic>
      <p:sp>
        <p:nvSpPr>
          <p:cNvPr id="11" name="Título 1"/>
          <p:cNvSpPr txBox="1">
            <a:spLocks/>
          </p:cNvSpPr>
          <p:nvPr/>
        </p:nvSpPr>
        <p:spPr>
          <a:xfrm>
            <a:off x="4572000" y="5298249"/>
            <a:ext cx="4445936" cy="1231340"/>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Conectar y Guardar</a:t>
            </a:r>
            <a:r>
              <a:rPr lang="es-CO" sz="2000" dirty="0" smtClean="0">
                <a:solidFill>
                  <a:schemeClr val="tx1"/>
                </a:solidFill>
              </a:rPr>
              <a:t> se muestra una alerta informando que la cantidad de variables no coinciden con las de la plantilla.</a:t>
            </a:r>
            <a:endParaRPr lang="es-CO" sz="2000" dirty="0">
              <a:solidFill>
                <a:schemeClr val="tx1"/>
              </a:solidFill>
            </a:endParaRPr>
          </a:p>
        </p:txBody>
      </p:sp>
    </p:spTree>
    <p:extLst>
      <p:ext uri="{BB962C8B-B14F-4D97-AF65-F5344CB8AC3E}">
        <p14:creationId xmlns:p14="http://schemas.microsoft.com/office/powerpoint/2010/main" val="1093417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6B347AB-2616-436B-8846-77F8A1EA62F1}"/>
              </a:ext>
            </a:extLst>
          </p:cNvPr>
          <p:cNvSpPr>
            <a:spLocks noGrp="1"/>
          </p:cNvSpPr>
          <p:nvPr>
            <p:ph type="title"/>
          </p:nvPr>
        </p:nvSpPr>
        <p:spPr>
          <a:xfrm>
            <a:off x="214625" y="314003"/>
            <a:ext cx="6782524" cy="598889"/>
          </a:xfrm>
        </p:spPr>
        <p:txBody>
          <a:bodyPr>
            <a:normAutofit/>
          </a:bodyPr>
          <a:lstStyle/>
          <a:p>
            <a:r>
              <a:rPr lang="es-ES" sz="3600" b="1" dirty="0">
                <a:solidFill>
                  <a:schemeClr val="tx2">
                    <a:lumMod val="75000"/>
                    <a:lumOff val="25000"/>
                  </a:schemeClr>
                </a:solidFill>
              </a:rPr>
              <a:t>2. Visión general de la aplicación online </a:t>
            </a:r>
            <a:endParaRPr lang="es-CO" sz="3600" dirty="0">
              <a:solidFill>
                <a:schemeClr val="tx2">
                  <a:lumMod val="75000"/>
                  <a:lumOff val="25000"/>
                </a:schemeClr>
              </a:solidFill>
            </a:endParaRPr>
          </a:p>
        </p:txBody>
      </p:sp>
      <p:sp>
        <p:nvSpPr>
          <p:cNvPr id="3" name="Marcador de contenido 2">
            <a:extLst>
              <a:ext uri="{FF2B5EF4-FFF2-40B4-BE49-F238E27FC236}">
                <a16:creationId xmlns="" xmlns:a16="http://schemas.microsoft.com/office/drawing/2014/main" id="{D7F71CC6-3AFC-40D6-A05E-A5D69AF3B9D2}"/>
              </a:ext>
            </a:extLst>
          </p:cNvPr>
          <p:cNvSpPr>
            <a:spLocks noGrp="1"/>
          </p:cNvSpPr>
          <p:nvPr>
            <p:ph idx="1"/>
          </p:nvPr>
        </p:nvSpPr>
        <p:spPr>
          <a:xfrm>
            <a:off x="169642" y="1520014"/>
            <a:ext cx="8804715" cy="4179038"/>
          </a:xfrm>
        </p:spPr>
        <p:txBody>
          <a:bodyPr>
            <a:normAutofit/>
          </a:bodyPr>
          <a:lstStyle/>
          <a:p>
            <a:r>
              <a:rPr lang="es-ES" sz="2000" dirty="0"/>
              <a:t>La interfaz de usuario de la aplicación web se divide en 3 zonas:</a:t>
            </a:r>
          </a:p>
          <a:p>
            <a:endParaRPr lang="es-ES" sz="2000" dirty="0"/>
          </a:p>
          <a:p>
            <a:r>
              <a:rPr lang="es-ES" sz="2000" dirty="0"/>
              <a:t>1) Zona Superior: Desde aquí podrá acceder a los futuros menús de usuario. Ejemplo: Misión , Visión o historia de Sanambiente, etc.</a:t>
            </a:r>
          </a:p>
          <a:p>
            <a:endParaRPr lang="es-ES" sz="2000" dirty="0"/>
          </a:p>
          <a:p>
            <a:r>
              <a:rPr lang="es-ES" sz="2000" dirty="0"/>
              <a:t>2) Zona de navegación:  Muestra las principales opciones para realizar tus configuraciones. Tablas parámetros, establecer la conexión con las estaciones, gestión de mantenimientos, etc.</a:t>
            </a:r>
          </a:p>
          <a:p>
            <a:endParaRPr lang="es-ES" sz="2000" dirty="0"/>
          </a:p>
          <a:p>
            <a:r>
              <a:rPr lang="es-ES" sz="2000" dirty="0"/>
              <a:t>3) Zona central: Por defecto, muestra el contenido de la web. Muestra los formularios, tablas, etc.</a:t>
            </a:r>
          </a:p>
        </p:txBody>
      </p:sp>
      <p:sp>
        <p:nvSpPr>
          <p:cNvPr id="5" name="Marcador de número de diapositiva 4">
            <a:extLst>
              <a:ext uri="{FF2B5EF4-FFF2-40B4-BE49-F238E27FC236}">
                <a16:creationId xmlns="" xmlns:a16="http://schemas.microsoft.com/office/drawing/2014/main" id="{15C9FE53-4CCD-4E90-A756-2202E174D546}"/>
              </a:ext>
            </a:extLst>
          </p:cNvPr>
          <p:cNvSpPr>
            <a:spLocks noGrp="1"/>
          </p:cNvSpPr>
          <p:nvPr>
            <p:ph type="sldNum" sz="quarter" idx="12"/>
          </p:nvPr>
        </p:nvSpPr>
        <p:spPr>
          <a:xfrm>
            <a:off x="8589505" y="232256"/>
            <a:ext cx="384852" cy="452994"/>
          </a:xfrm>
        </p:spPr>
        <p:txBody>
          <a:bodyPr/>
          <a:lstStyle/>
          <a:p>
            <a:pPr algn="ctr"/>
            <a:r>
              <a:rPr lang="es-CO" sz="3200" dirty="0">
                <a:solidFill>
                  <a:schemeClr val="tx1">
                    <a:alpha val="20000"/>
                  </a:schemeClr>
                </a:solidFill>
              </a:rPr>
              <a:t>2</a:t>
            </a:r>
          </a:p>
        </p:txBody>
      </p:sp>
    </p:spTree>
    <p:extLst>
      <p:ext uri="{BB962C8B-B14F-4D97-AF65-F5344CB8AC3E}">
        <p14:creationId xmlns:p14="http://schemas.microsoft.com/office/powerpoint/2010/main" val="2112955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B41BF5BB-1392-4EF4-AE6C-828CAE4E585B}"/>
              </a:ext>
            </a:extLst>
          </p:cNvPr>
          <p:cNvSpPr>
            <a:spLocks noGrp="1"/>
          </p:cNvSpPr>
          <p:nvPr>
            <p:ph type="sldNum" sz="quarter" idx="12"/>
          </p:nvPr>
        </p:nvSpPr>
        <p:spPr>
          <a:xfrm>
            <a:off x="8512472" y="145711"/>
            <a:ext cx="393555" cy="433839"/>
          </a:xfrm>
        </p:spPr>
        <p:txBody>
          <a:bodyPr/>
          <a:lstStyle/>
          <a:p>
            <a:pPr algn="ctr"/>
            <a:r>
              <a:rPr lang="es-CO" sz="3200" dirty="0">
                <a:solidFill>
                  <a:schemeClr val="tx1">
                    <a:alpha val="20000"/>
                  </a:schemeClr>
                </a:solidFill>
              </a:rPr>
              <a:t>3</a:t>
            </a:r>
          </a:p>
        </p:txBody>
      </p:sp>
      <p:pic>
        <p:nvPicPr>
          <p:cNvPr id="5" name="Marcador de contenido 4">
            <a:extLst>
              <a:ext uri="{FF2B5EF4-FFF2-40B4-BE49-F238E27FC236}">
                <a16:creationId xmlns="" xmlns:a16="http://schemas.microsoft.com/office/drawing/2014/main" id="{E7CA2202-88BF-4CFF-AB7A-99B9CDD6A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20" y="1128994"/>
            <a:ext cx="8758207" cy="40229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2154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15CAFF7-ACC4-462C-9870-C94C528A170C}"/>
              </a:ext>
            </a:extLst>
          </p:cNvPr>
          <p:cNvSpPr>
            <a:spLocks noGrp="1"/>
          </p:cNvSpPr>
          <p:nvPr>
            <p:ph type="title"/>
          </p:nvPr>
        </p:nvSpPr>
        <p:spPr>
          <a:xfrm>
            <a:off x="152678" y="265617"/>
            <a:ext cx="4004651" cy="598887"/>
          </a:xfrm>
        </p:spPr>
        <p:txBody>
          <a:bodyPr>
            <a:normAutofit/>
          </a:bodyPr>
          <a:lstStyle/>
          <a:p>
            <a:r>
              <a:rPr lang="es-CO" sz="3600" b="1" dirty="0">
                <a:solidFill>
                  <a:schemeClr val="tx2">
                    <a:lumMod val="75000"/>
                    <a:lumOff val="25000"/>
                  </a:schemeClr>
                </a:solidFill>
              </a:rPr>
              <a:t>3. Tablas parámetro</a:t>
            </a:r>
          </a:p>
        </p:txBody>
      </p:sp>
      <p:sp>
        <p:nvSpPr>
          <p:cNvPr id="3" name="Marcador de contenido 2">
            <a:extLst>
              <a:ext uri="{FF2B5EF4-FFF2-40B4-BE49-F238E27FC236}">
                <a16:creationId xmlns="" xmlns:a16="http://schemas.microsoft.com/office/drawing/2014/main" id="{7934AC26-55A8-4C28-9137-F3193D3517AB}"/>
              </a:ext>
            </a:extLst>
          </p:cNvPr>
          <p:cNvSpPr>
            <a:spLocks noGrp="1"/>
          </p:cNvSpPr>
          <p:nvPr>
            <p:ph idx="1"/>
          </p:nvPr>
        </p:nvSpPr>
        <p:spPr>
          <a:xfrm>
            <a:off x="170537" y="1164054"/>
            <a:ext cx="8750179" cy="5555723"/>
          </a:xfrm>
        </p:spPr>
        <p:txBody>
          <a:bodyPr>
            <a:normAutofit/>
          </a:bodyPr>
          <a:lstStyle/>
          <a:p>
            <a:pPr marL="0" indent="0" algn="just">
              <a:buNone/>
            </a:pPr>
            <a:r>
              <a:rPr lang="es-ES" sz="2000" dirty="0"/>
              <a:t>Desde aquí puede añadir y editar el contenido de todas las tablas parámetro (tablas básicas) las cuales son requeridas para poder establecer la conexión con las estaciones de monitoreo y posteriormente la transferencia de los datos almacenados en estos dispositivos.</a:t>
            </a:r>
          </a:p>
          <a:p>
            <a:pPr marL="0" indent="0" algn="just">
              <a:buNone/>
            </a:pPr>
            <a:r>
              <a:rPr lang="es-ES" sz="2000" dirty="0"/>
              <a:t>Tablas parámetro:</a:t>
            </a:r>
          </a:p>
          <a:p>
            <a:pPr algn="just">
              <a:buFont typeface="Arial" panose="020B0604020202020204" pitchFamily="34" charset="0"/>
              <a:buChar char="•"/>
            </a:pPr>
            <a:r>
              <a:rPr lang="es-CO" sz="2000" dirty="0"/>
              <a:t>Alerta</a:t>
            </a:r>
          </a:p>
          <a:p>
            <a:pPr algn="just">
              <a:buFont typeface="Arial" panose="020B0604020202020204" pitchFamily="34" charset="0"/>
              <a:buChar char="•"/>
            </a:pPr>
            <a:r>
              <a:rPr lang="es-CO" sz="2000" dirty="0"/>
              <a:t>Base de tiempo</a:t>
            </a:r>
          </a:p>
          <a:p>
            <a:pPr algn="just">
              <a:buFont typeface="Arial" panose="020B0604020202020204" pitchFamily="34" charset="0"/>
              <a:buChar char="•"/>
            </a:pPr>
            <a:r>
              <a:rPr lang="es-CO" sz="2000" dirty="0"/>
              <a:t>Categoría</a:t>
            </a:r>
          </a:p>
          <a:p>
            <a:pPr algn="just">
              <a:buFont typeface="Arial" panose="020B0604020202020204" pitchFamily="34" charset="0"/>
              <a:buChar char="•"/>
            </a:pPr>
            <a:r>
              <a:rPr lang="es-CO" sz="2000" dirty="0"/>
              <a:t>Ciudad</a:t>
            </a:r>
          </a:p>
          <a:p>
            <a:pPr algn="just">
              <a:buFont typeface="Arial" panose="020B0604020202020204" pitchFamily="34" charset="0"/>
              <a:buChar char="•"/>
            </a:pPr>
            <a:r>
              <a:rPr lang="es-CO" sz="2000" dirty="0"/>
              <a:t>Estación</a:t>
            </a:r>
          </a:p>
          <a:p>
            <a:pPr algn="just">
              <a:buFont typeface="Arial" panose="020B0604020202020204" pitchFamily="34" charset="0"/>
              <a:buChar char="•"/>
            </a:pPr>
            <a:r>
              <a:rPr lang="es-CO" sz="2000" dirty="0"/>
              <a:t>GMT</a:t>
            </a:r>
          </a:p>
          <a:p>
            <a:pPr algn="just">
              <a:buFont typeface="Arial" panose="020B0604020202020204" pitchFamily="34" charset="0"/>
              <a:buChar char="•"/>
            </a:pPr>
            <a:r>
              <a:rPr lang="es-CO" sz="2000" dirty="0"/>
              <a:t>Organización</a:t>
            </a:r>
          </a:p>
          <a:p>
            <a:pPr algn="just">
              <a:buFont typeface="Arial" panose="020B0604020202020204" pitchFamily="34" charset="0"/>
              <a:buChar char="•"/>
            </a:pPr>
            <a:r>
              <a:rPr lang="es-CO" sz="2000" dirty="0"/>
              <a:t>Rango</a:t>
            </a:r>
          </a:p>
          <a:p>
            <a:pPr algn="just">
              <a:buFont typeface="Arial" panose="020B0604020202020204" pitchFamily="34" charset="0"/>
              <a:buChar char="•"/>
            </a:pPr>
            <a:r>
              <a:rPr lang="es-CO" sz="2000" dirty="0"/>
              <a:t>Región</a:t>
            </a:r>
          </a:p>
          <a:p>
            <a:pPr algn="just"/>
            <a:endParaRPr lang="es-CO" sz="2000" dirty="0"/>
          </a:p>
        </p:txBody>
      </p:sp>
      <p:sp>
        <p:nvSpPr>
          <p:cNvPr id="4" name="Marcador de número de diapositiva 3">
            <a:extLst>
              <a:ext uri="{FF2B5EF4-FFF2-40B4-BE49-F238E27FC236}">
                <a16:creationId xmlns="" xmlns:a16="http://schemas.microsoft.com/office/drawing/2014/main" id="{420020EB-8F14-445E-8FF5-ED6DF61B1AEA}"/>
              </a:ext>
            </a:extLst>
          </p:cNvPr>
          <p:cNvSpPr>
            <a:spLocks noGrp="1"/>
          </p:cNvSpPr>
          <p:nvPr>
            <p:ph type="sldNum" sz="quarter" idx="12"/>
          </p:nvPr>
        </p:nvSpPr>
        <p:spPr>
          <a:xfrm>
            <a:off x="8615296" y="175206"/>
            <a:ext cx="305420" cy="499281"/>
          </a:xfrm>
        </p:spPr>
        <p:txBody>
          <a:bodyPr/>
          <a:lstStyle/>
          <a:p>
            <a:pPr algn="ctr"/>
            <a:r>
              <a:rPr lang="es-CO" sz="3200" dirty="0">
                <a:solidFill>
                  <a:schemeClr val="tx1">
                    <a:alpha val="20000"/>
                  </a:schemeClr>
                </a:solidFill>
              </a:rPr>
              <a:t>4</a:t>
            </a:r>
          </a:p>
        </p:txBody>
      </p:sp>
    </p:spTree>
    <p:extLst>
      <p:ext uri="{BB962C8B-B14F-4D97-AF65-F5344CB8AC3E}">
        <p14:creationId xmlns:p14="http://schemas.microsoft.com/office/powerpoint/2010/main" val="1484009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4328" y="201440"/>
            <a:ext cx="4439688" cy="676662"/>
          </a:xfrm>
        </p:spPr>
        <p:txBody>
          <a:bodyPr>
            <a:normAutofit/>
          </a:bodyPr>
          <a:lstStyle/>
          <a:p>
            <a:r>
              <a:rPr lang="es-CO" sz="3600" b="1" dirty="0">
                <a:solidFill>
                  <a:schemeClr val="tx2">
                    <a:lumMod val="75000"/>
                    <a:lumOff val="25000"/>
                  </a:schemeClr>
                </a:solidFill>
              </a:rPr>
              <a:t>Añadir un nuevo registro </a:t>
            </a:r>
          </a:p>
        </p:txBody>
      </p:sp>
      <p:sp>
        <p:nvSpPr>
          <p:cNvPr id="3" name="Marcador de contenido 2"/>
          <p:cNvSpPr>
            <a:spLocks noGrp="1"/>
          </p:cNvSpPr>
          <p:nvPr>
            <p:ph idx="1"/>
          </p:nvPr>
        </p:nvSpPr>
        <p:spPr>
          <a:xfrm>
            <a:off x="210991" y="878102"/>
            <a:ext cx="8649673" cy="5566505"/>
          </a:xfrm>
        </p:spPr>
        <p:txBody>
          <a:bodyPr/>
          <a:lstStyle/>
          <a:p>
            <a:r>
              <a:rPr lang="es-CO" dirty="0" smtClean="0"/>
              <a:t>* </a:t>
            </a:r>
            <a:r>
              <a:rPr lang="es-CO" sz="2000" dirty="0" smtClean="0"/>
              <a:t>Anadir una nueva región</a:t>
            </a:r>
          </a:p>
          <a:p>
            <a:r>
              <a:rPr lang="es-CO" sz="2000" dirty="0"/>
              <a:t>Para </a:t>
            </a:r>
            <a:r>
              <a:rPr lang="es-CO" sz="2000" dirty="0" smtClean="0"/>
              <a:t>crear una nueva región, en la zona de navegación pulse </a:t>
            </a:r>
            <a:r>
              <a:rPr lang="es-CO" sz="2000" dirty="0"/>
              <a:t>en </a:t>
            </a:r>
            <a:r>
              <a:rPr lang="es-CO" sz="2000" b="1" i="1" dirty="0" smtClean="0"/>
              <a:t>Región</a:t>
            </a:r>
            <a:r>
              <a:rPr lang="es-CO" sz="2000" dirty="0" smtClean="0"/>
              <a:t>, después pulse en </a:t>
            </a:r>
            <a:r>
              <a:rPr lang="es-CO" sz="2000" b="1" i="1" dirty="0" smtClean="0"/>
              <a:t>Nueva Región</a:t>
            </a:r>
            <a:r>
              <a:rPr lang="es-CO" sz="2000" dirty="0" smtClean="0"/>
              <a:t>.</a:t>
            </a:r>
          </a:p>
          <a:p>
            <a:endParaRPr lang="es-CO" dirty="0"/>
          </a:p>
          <a:p>
            <a:endParaRPr lang="es-CO" dirty="0"/>
          </a:p>
        </p:txBody>
      </p:sp>
      <p:sp>
        <p:nvSpPr>
          <p:cNvPr id="4" name="Marcador de número de diapositiva 3"/>
          <p:cNvSpPr>
            <a:spLocks noGrp="1"/>
          </p:cNvSpPr>
          <p:nvPr>
            <p:ph type="sldNum" sz="quarter" idx="12"/>
          </p:nvPr>
        </p:nvSpPr>
        <p:spPr>
          <a:xfrm>
            <a:off x="8729937" y="149925"/>
            <a:ext cx="261454" cy="478258"/>
          </a:xfrm>
        </p:spPr>
        <p:txBody>
          <a:bodyPr/>
          <a:lstStyle/>
          <a:p>
            <a:pPr algn="ctr"/>
            <a:r>
              <a:rPr lang="es-CO" sz="3200" dirty="0">
                <a:solidFill>
                  <a:schemeClr val="tx1">
                    <a:alpha val="20000"/>
                  </a:schemeClr>
                </a:solidFill>
              </a:rPr>
              <a:t>5</a:t>
            </a:r>
            <a:endParaRPr lang="es-CO" sz="3200" dirty="0">
              <a:solidFill>
                <a:schemeClr val="tx1">
                  <a:alpha val="20000"/>
                </a:schemeClr>
              </a:solidFill>
            </a:endParaRPr>
          </a:p>
        </p:txBody>
      </p:sp>
      <p:pic>
        <p:nvPicPr>
          <p:cNvPr id="5" name="Imagen 4"/>
          <p:cNvPicPr>
            <a:picLocks noChangeAspect="1"/>
          </p:cNvPicPr>
          <p:nvPr/>
        </p:nvPicPr>
        <p:blipFill>
          <a:blip r:embed="rId2"/>
          <a:stretch>
            <a:fillRect/>
          </a:stretch>
        </p:blipFill>
        <p:spPr>
          <a:xfrm>
            <a:off x="547251" y="2331082"/>
            <a:ext cx="8075161" cy="4363444"/>
          </a:xfrm>
          <a:prstGeom prst="rect">
            <a:avLst/>
          </a:prstGeom>
          <a:ln w="12700">
            <a:solidFill>
              <a:schemeClr val="tx1"/>
            </a:solidFill>
          </a:ln>
        </p:spPr>
      </p:pic>
    </p:spTree>
    <p:extLst>
      <p:ext uri="{BB962C8B-B14F-4D97-AF65-F5344CB8AC3E}">
        <p14:creationId xmlns:p14="http://schemas.microsoft.com/office/powerpoint/2010/main" val="392200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4132" y="515154"/>
            <a:ext cx="8079581" cy="856966"/>
          </a:xfrm>
        </p:spPr>
        <p:txBody>
          <a:bodyPr>
            <a:noAutofit/>
          </a:bodyPr>
          <a:lstStyle/>
          <a:p>
            <a:r>
              <a:rPr lang="es-CO" sz="2000" dirty="0" smtClean="0">
                <a:solidFill>
                  <a:schemeClr val="tx1"/>
                </a:solidFill>
              </a:rPr>
              <a:t>Inmediatamente se abre el formulario que debe ser llenado por completo. Introduzca </a:t>
            </a:r>
            <a:r>
              <a:rPr lang="es-CO" sz="2000" dirty="0">
                <a:solidFill>
                  <a:schemeClr val="tx1"/>
                </a:solidFill>
              </a:rPr>
              <a:t>el </a:t>
            </a:r>
            <a:r>
              <a:rPr lang="es-CO" sz="2000" dirty="0" smtClean="0">
                <a:solidFill>
                  <a:schemeClr val="tx1"/>
                </a:solidFill>
              </a:rPr>
              <a:t>nombre de </a:t>
            </a:r>
            <a:r>
              <a:rPr lang="es-CO" sz="2000" dirty="0">
                <a:solidFill>
                  <a:schemeClr val="tx1"/>
                </a:solidFill>
              </a:rPr>
              <a:t>la </a:t>
            </a:r>
            <a:r>
              <a:rPr lang="es-CO" sz="2000" dirty="0" smtClean="0">
                <a:solidFill>
                  <a:schemeClr val="tx1"/>
                </a:solidFill>
              </a:rPr>
              <a:t>región </a:t>
            </a:r>
            <a:r>
              <a:rPr lang="es-CO" sz="2000" dirty="0">
                <a:solidFill>
                  <a:schemeClr val="tx1"/>
                </a:solidFill>
              </a:rPr>
              <a:t>y </a:t>
            </a:r>
            <a:r>
              <a:rPr lang="es-CO" sz="2000" dirty="0" smtClean="0">
                <a:solidFill>
                  <a:schemeClr val="tx1"/>
                </a:solidFill>
              </a:rPr>
              <a:t>una descripción para la misma. Una vez todos los campos se encuentren diligenciados, se habilitara el botón </a:t>
            </a:r>
            <a:r>
              <a:rPr lang="es-CO" sz="2000" b="1" i="1" dirty="0" smtClean="0">
                <a:solidFill>
                  <a:schemeClr val="tx1"/>
                </a:solidFill>
              </a:rPr>
              <a:t>Guardar</a:t>
            </a:r>
            <a:r>
              <a:rPr lang="es-CO" sz="2000" dirty="0">
                <a:solidFill>
                  <a:schemeClr val="tx1"/>
                </a:solidFill>
              </a:rPr>
              <a:t>.</a:t>
            </a:r>
          </a:p>
        </p:txBody>
      </p:sp>
      <p:pic>
        <p:nvPicPr>
          <p:cNvPr id="5" name="Marcador de contenido 4"/>
          <p:cNvPicPr>
            <a:picLocks noGrp="1" noChangeAspect="1"/>
          </p:cNvPicPr>
          <p:nvPr>
            <p:ph idx="1"/>
          </p:nvPr>
        </p:nvPicPr>
        <p:blipFill>
          <a:blip r:embed="rId2"/>
          <a:stretch>
            <a:fillRect/>
          </a:stretch>
        </p:blipFill>
        <p:spPr>
          <a:xfrm>
            <a:off x="1275065" y="1491281"/>
            <a:ext cx="6915150" cy="3514725"/>
          </a:xfrm>
          <a:prstGeom prst="rect">
            <a:avLst/>
          </a:prstGeom>
          <a:ln w="12700">
            <a:solidFill>
              <a:schemeClr val="tx1"/>
            </a:solidFill>
          </a:ln>
        </p:spPr>
      </p:pic>
      <p:sp>
        <p:nvSpPr>
          <p:cNvPr id="4" name="Marcador de número de diapositiva 3"/>
          <p:cNvSpPr>
            <a:spLocks noGrp="1"/>
          </p:cNvSpPr>
          <p:nvPr>
            <p:ph type="sldNum" sz="quarter" idx="12"/>
          </p:nvPr>
        </p:nvSpPr>
        <p:spPr>
          <a:xfrm>
            <a:off x="8735753" y="49774"/>
            <a:ext cx="258852" cy="465380"/>
          </a:xfrm>
        </p:spPr>
        <p:txBody>
          <a:bodyPr/>
          <a:lstStyle/>
          <a:p>
            <a:pPr algn="ctr"/>
            <a:r>
              <a:rPr lang="es-CO" sz="3200" dirty="0" smtClean="0">
                <a:solidFill>
                  <a:schemeClr val="tx1">
                    <a:alpha val="20000"/>
                  </a:schemeClr>
                </a:solidFill>
              </a:rPr>
              <a:t>6</a:t>
            </a:r>
            <a:endParaRPr lang="es-CO" sz="3200" dirty="0">
              <a:solidFill>
                <a:schemeClr val="tx1">
                  <a:alpha val="20000"/>
                </a:schemeClr>
              </a:solidFill>
            </a:endParaRPr>
          </a:p>
        </p:txBody>
      </p:sp>
      <p:pic>
        <p:nvPicPr>
          <p:cNvPr id="6" name="Imagen 5"/>
          <p:cNvPicPr>
            <a:picLocks noChangeAspect="1"/>
          </p:cNvPicPr>
          <p:nvPr/>
        </p:nvPicPr>
        <p:blipFill>
          <a:blip r:embed="rId3"/>
          <a:stretch>
            <a:fillRect/>
          </a:stretch>
        </p:blipFill>
        <p:spPr>
          <a:xfrm>
            <a:off x="5186012" y="5286881"/>
            <a:ext cx="3549741" cy="1085736"/>
          </a:xfrm>
          <a:prstGeom prst="rect">
            <a:avLst/>
          </a:prstGeom>
          <a:ln w="12700">
            <a:solidFill>
              <a:schemeClr val="tx1"/>
            </a:solidFill>
          </a:ln>
        </p:spPr>
      </p:pic>
      <p:sp>
        <p:nvSpPr>
          <p:cNvPr id="7" name="Título 1"/>
          <p:cNvSpPr txBox="1">
            <a:spLocks/>
          </p:cNvSpPr>
          <p:nvPr/>
        </p:nvSpPr>
        <p:spPr>
          <a:xfrm>
            <a:off x="639119" y="5436356"/>
            <a:ext cx="4546893" cy="85696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s-CO" sz="2000" dirty="0" smtClean="0">
                <a:solidFill>
                  <a:schemeClr val="tx1"/>
                </a:solidFill>
              </a:rPr>
              <a:t>Al pulsar el botón </a:t>
            </a:r>
            <a:r>
              <a:rPr lang="es-CO" sz="2000" b="1" i="1" dirty="0" smtClean="0">
                <a:solidFill>
                  <a:schemeClr val="tx1"/>
                </a:solidFill>
              </a:rPr>
              <a:t>Guardar</a:t>
            </a:r>
            <a:r>
              <a:rPr lang="es-CO" sz="2000" dirty="0">
                <a:solidFill>
                  <a:schemeClr val="tx1"/>
                </a:solidFill>
              </a:rPr>
              <a:t> </a:t>
            </a:r>
            <a:r>
              <a:rPr lang="es-CO" sz="2000" dirty="0" smtClean="0">
                <a:solidFill>
                  <a:schemeClr val="tx1"/>
                </a:solidFill>
              </a:rPr>
              <a:t>se muestra una alerta informando que la región fue creada correctamente.</a:t>
            </a:r>
            <a:endParaRPr lang="es-CO" sz="2000" dirty="0">
              <a:solidFill>
                <a:schemeClr val="tx1"/>
              </a:solidFill>
            </a:endParaRPr>
          </a:p>
        </p:txBody>
      </p:sp>
    </p:spTree>
    <p:extLst>
      <p:ext uri="{BB962C8B-B14F-4D97-AF65-F5344CB8AC3E}">
        <p14:creationId xmlns:p14="http://schemas.microsoft.com/office/powerpoint/2010/main" val="2198163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2920" y="315410"/>
            <a:ext cx="3216195" cy="598886"/>
          </a:xfrm>
        </p:spPr>
        <p:txBody>
          <a:bodyPr>
            <a:normAutofit/>
          </a:bodyPr>
          <a:lstStyle/>
          <a:p>
            <a:r>
              <a:rPr lang="es-CO" sz="3600" b="1" dirty="0">
                <a:solidFill>
                  <a:schemeClr val="tx2">
                    <a:lumMod val="75000"/>
                    <a:lumOff val="25000"/>
                  </a:schemeClr>
                </a:solidFill>
              </a:rPr>
              <a:t>Editar un registro </a:t>
            </a:r>
          </a:p>
        </p:txBody>
      </p:sp>
      <p:sp>
        <p:nvSpPr>
          <p:cNvPr id="3" name="Marcador de contenido 2"/>
          <p:cNvSpPr>
            <a:spLocks noGrp="1"/>
          </p:cNvSpPr>
          <p:nvPr>
            <p:ph idx="1"/>
          </p:nvPr>
        </p:nvSpPr>
        <p:spPr>
          <a:xfrm>
            <a:off x="185234" y="1046906"/>
            <a:ext cx="8791341" cy="1387202"/>
          </a:xfrm>
        </p:spPr>
        <p:txBody>
          <a:bodyPr>
            <a:normAutofit/>
          </a:bodyPr>
          <a:lstStyle/>
          <a:p>
            <a:r>
              <a:rPr lang="es-CO" sz="2000" dirty="0"/>
              <a:t>* </a:t>
            </a:r>
            <a:r>
              <a:rPr lang="es-CO" sz="2000" dirty="0" smtClean="0"/>
              <a:t>Editar una región</a:t>
            </a:r>
            <a:endParaRPr lang="es-CO" sz="2000" dirty="0"/>
          </a:p>
          <a:p>
            <a:pPr algn="just"/>
            <a:r>
              <a:rPr lang="es-CO" sz="2000" dirty="0"/>
              <a:t>Para </a:t>
            </a:r>
            <a:r>
              <a:rPr lang="es-CO" sz="2000" dirty="0" smtClean="0"/>
              <a:t>editar una región</a:t>
            </a:r>
            <a:r>
              <a:rPr lang="es-CO" sz="2000" dirty="0"/>
              <a:t>, en la zona de navegación pulse en </a:t>
            </a:r>
            <a:r>
              <a:rPr lang="es-CO" sz="2000" b="1" i="1" dirty="0"/>
              <a:t>Región</a:t>
            </a:r>
            <a:r>
              <a:rPr lang="es-CO" sz="2000" dirty="0" smtClean="0"/>
              <a:t>, inmediatamente se muestra un listado de todas las regiones que se encuentran creadas, ubique el registro que desea modificar y </a:t>
            </a:r>
            <a:r>
              <a:rPr lang="es-CO" sz="2000" dirty="0"/>
              <a:t>después pulse </a:t>
            </a:r>
            <a:r>
              <a:rPr lang="es-CO" sz="2000" dirty="0" smtClean="0"/>
              <a:t>en </a:t>
            </a:r>
            <a:r>
              <a:rPr lang="es-CO" sz="2000" b="1" dirty="0" smtClean="0"/>
              <a:t>Editar</a:t>
            </a:r>
            <a:r>
              <a:rPr lang="es-CO" sz="2000" dirty="0" smtClean="0"/>
              <a:t>.</a:t>
            </a:r>
            <a:endParaRPr lang="es-CO" sz="2000" dirty="0"/>
          </a:p>
        </p:txBody>
      </p:sp>
      <p:sp>
        <p:nvSpPr>
          <p:cNvPr id="4" name="Marcador de número de diapositiva 3"/>
          <p:cNvSpPr>
            <a:spLocks noGrp="1"/>
          </p:cNvSpPr>
          <p:nvPr>
            <p:ph type="sldNum" sz="quarter" idx="12"/>
          </p:nvPr>
        </p:nvSpPr>
        <p:spPr>
          <a:xfrm>
            <a:off x="8727473" y="69841"/>
            <a:ext cx="249102" cy="491137"/>
          </a:xfrm>
        </p:spPr>
        <p:txBody>
          <a:bodyPr/>
          <a:lstStyle/>
          <a:p>
            <a:pPr algn="ctr"/>
            <a:r>
              <a:rPr lang="es-CO" sz="3200" dirty="0">
                <a:solidFill>
                  <a:schemeClr val="tx1">
                    <a:alpha val="20000"/>
                  </a:schemeClr>
                </a:solidFill>
              </a:rPr>
              <a:t>7</a:t>
            </a:r>
            <a:endParaRPr lang="es-CO" sz="3200" dirty="0">
              <a:solidFill>
                <a:schemeClr val="tx1">
                  <a:alpha val="20000"/>
                </a:schemeClr>
              </a:solidFill>
            </a:endParaRPr>
          </a:p>
        </p:txBody>
      </p:sp>
      <p:pic>
        <p:nvPicPr>
          <p:cNvPr id="7" name="Imagen 6"/>
          <p:cNvPicPr>
            <a:picLocks noChangeAspect="1"/>
          </p:cNvPicPr>
          <p:nvPr/>
        </p:nvPicPr>
        <p:blipFill>
          <a:blip r:embed="rId2"/>
          <a:stretch>
            <a:fillRect/>
          </a:stretch>
        </p:blipFill>
        <p:spPr>
          <a:xfrm>
            <a:off x="1131097" y="2566718"/>
            <a:ext cx="7105675" cy="4043965"/>
          </a:xfrm>
          <a:prstGeom prst="rect">
            <a:avLst/>
          </a:prstGeom>
          <a:ln w="12700">
            <a:solidFill>
              <a:schemeClr val="tx1"/>
            </a:solidFill>
          </a:ln>
        </p:spPr>
      </p:pic>
    </p:spTree>
    <p:extLst>
      <p:ext uri="{BB962C8B-B14F-4D97-AF65-F5344CB8AC3E}">
        <p14:creationId xmlns:p14="http://schemas.microsoft.com/office/powerpoint/2010/main" val="72191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TM03457491[[fn=Metrópoli]]</Template>
  <TotalTime>363</TotalTime>
  <Words>2269</Words>
  <Application>Microsoft Office PowerPoint</Application>
  <PresentationFormat>Carta (216 x 279 mm)</PresentationFormat>
  <Paragraphs>161</Paragraphs>
  <Slides>38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Calibri</vt:lpstr>
      <vt:lpstr>Calibri Light</vt:lpstr>
      <vt:lpstr>Metropolitano</vt:lpstr>
      <vt:lpstr>Sanambiente</vt:lpstr>
      <vt:lpstr>Contenido</vt:lpstr>
      <vt:lpstr>1. Introducción</vt:lpstr>
      <vt:lpstr>2. Visión general de la aplicación online </vt:lpstr>
      <vt:lpstr>Presentación de PowerPoint</vt:lpstr>
      <vt:lpstr>3. Tablas parámetro</vt:lpstr>
      <vt:lpstr>Añadir un nuevo registro </vt:lpstr>
      <vt:lpstr>Inmediatamente se abre el formulario que debe ser llenado por completo. Introduzca el nombre de la región y una descripción para la misma. Una vez todos los campos se encuentren diligenciados, se habilitara el botón Guardar.</vt:lpstr>
      <vt:lpstr>Editar un registro </vt:lpstr>
      <vt:lpstr>Inmediatamente se abre el formulario y los campos que pueden ser modificados. Modifique el nombre de la región y/o la descripción de la misma. Una vez todos los campos se encuentren diligenciados, se habilitara el botón Guardar.</vt:lpstr>
      <vt:lpstr>Añadir un nuevo registro </vt:lpstr>
      <vt:lpstr>Inmediatamente se abre el formulario que debe ser llenado por completo. Se debe seleccionar el nombre de la región (previamente creada)  a la cual pertenece la ciudad que va a ser añadida, introduzca el nombre de la ciudad y una descripción para la misma. Una vez todos los campos se encuentren diligenciados, se habilitara el botón Guardar.</vt:lpstr>
      <vt:lpstr>Editar un registro </vt:lpstr>
      <vt:lpstr>Inmediatamente se abre el formulario y los campos que pueden ser modificados. Seleccione el nombre de la región (se muestra la región que actualmente esta relacionada con dicha ciudad), modifique el nombre de la ciudad y/o la descripción de la misma. Una vez todos los campos se encuentren diligenciados, se habilitara el botón Guardar.</vt:lpstr>
      <vt:lpstr>Añadir un nuevo registro </vt:lpstr>
      <vt:lpstr>Inmediatamente se abre el formulario que debe ser llenado por completo. Se debe ingresar el nombre, el email, el teléfono y una descripción de la organización. Una vez todos los campos se encuentren diligenciados, se habilitara el botón Guardar.</vt:lpstr>
      <vt:lpstr>Editar un registro </vt:lpstr>
      <vt:lpstr>Inmediatamente se abre el formulario y los campos que pueden ser modificados. Seleccione el nombre de la región (se muestra la región que actualmente esta relacionada con dicha ciudad), modifique el nombre de la ciudad y/o la descripción de la misma. Una vez todos los campos se encuentren diligenciados, se habilitara el botón Guardar.</vt:lpstr>
      <vt:lpstr>Añadir un nuevo registro </vt:lpstr>
      <vt:lpstr>Inmediatamente se abre el formulario que debe ser llenado por completo. Se debe ingresar el nombre, serial, nombre corto, latitud, longitud, elevación y una descripción de la estación.  Los campos categoría, base de tiempo, región, ciudad, gtm y  protocolo  deben ser llenados con los valores que se encuentran en las listas desplegables y los cuales deben ser creados previamente. Una vez todos los campos se encuentren diligenciados, se habilitara el botón Guardar.</vt:lpstr>
      <vt:lpstr>Editar un registro </vt:lpstr>
      <vt:lpstr>Inmediatamente se abre el formulario y los campos que pueden ser modificados. Una vez modifique los campos deseados y que todos se encuentren diligenciados, se habilitara el botón Guardar.</vt:lpstr>
      <vt:lpstr>4. Gestión de estaciones</vt:lpstr>
      <vt:lpstr>Listar, conectar y transferir datos desde estaciones</vt:lpstr>
      <vt:lpstr>Inmediatamente se abre el formulario cuyos campos NO pueden ser modificados desde esta interfaz. Una vez seleccione la plantilla (previamente creada) con la cual se relaciona dicha estación, se habilitara el botón Conectar FTP o Conectar Modbus (dependiendo del protocolo que maneje la estación)</vt:lpstr>
      <vt:lpstr>Después del paso anterior se abre un formulario que debe ser llenado por completo. Se debe ingresar el puerto, nombre de usuario, contraseña de acceso y la dirección IP del datalogger al cual se va conectar y del cual se extraerá el archivo con los datos recolectados, para posteriormente almacenarlos en la base de datos. Una vez todos los campos se encuentren diligenciados, se habilitara el botón Conectar y Guardar.</vt:lpstr>
      <vt:lpstr>Añadir un nuevo registro </vt:lpstr>
      <vt:lpstr>Añadir un nuevo registro </vt:lpstr>
      <vt:lpstr>Inmediatamente se abre el formulario que debe ser llenado por completo. Se debe ingresar el nombre y una descripción de la variable. Una vez todos los campos se encuentren diligenciados, se habilitara el botón Guardar.</vt:lpstr>
      <vt:lpstr>Editar un registro </vt:lpstr>
      <vt:lpstr>Inmediatamente se abre el formulario y los campos que pueden ser modificados. Edite el nombre de la variable y/o la descripción de la misma. Una vez todos los campos se encuentren diligenciados, se habilitara el botón Guardar.</vt:lpstr>
      <vt:lpstr>4. Gestión de mantenimientos</vt:lpstr>
      <vt:lpstr>Añadir un nuevo registro </vt:lpstr>
      <vt:lpstr>Inmediatamente se abre el formulario que debe ser llenado por completo. Se debe ingresar el nombre del funcionario, fecha inicial, fecha final y una descripción o novedad del mantenimiento.  Los campos estación, partes estación, tipo mantenimiento y periodicidad mantenimiento deben ser llenados con los valores que se encuentran en las listas desplegables y los cuales deben ser creados previamente. El campo validación correcta es opcional. Una vez todos los campos se encuentren diligenciados, se habilitara el botón Guardar.</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Sanambiente</dc:title>
  <dc:creator>ADMIN</dc:creator>
  <cp:lastModifiedBy>ADMIN</cp:lastModifiedBy>
  <cp:revision>122</cp:revision>
  <dcterms:created xsi:type="dcterms:W3CDTF">2020-03-27T15:47:25Z</dcterms:created>
  <dcterms:modified xsi:type="dcterms:W3CDTF">2020-03-28T05:13:45Z</dcterms:modified>
</cp:coreProperties>
</file>