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45" r:id="rId15"/>
    <p:sldId id="325" r:id="rId16"/>
    <p:sldId id="347" r:id="rId17"/>
    <p:sldId id="348" r:id="rId18"/>
    <p:sldId id="349" r:id="rId19"/>
    <p:sldId id="346" r:id="rId20"/>
    <p:sldId id="336" r:id="rId21"/>
    <p:sldId id="337" r:id="rId22"/>
    <p:sldId id="338" r:id="rId23"/>
    <p:sldId id="343" r:id="rId24"/>
    <p:sldId id="342" r:id="rId25"/>
    <p:sldId id="341" r:id="rId26"/>
    <p:sldId id="344" r:id="rId27"/>
    <p:sldId id="330" r:id="rId28"/>
    <p:sldId id="317" r:id="rId29"/>
    <p:sldId id="318" r:id="rId30"/>
    <p:sldId id="297" r:id="rId3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8" d="100"/>
          <a:sy n="88" d="100"/>
        </p:scale>
        <p:origin x="135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t>
        <a:bodyPr/>
        <a:lstStyle/>
        <a:p>
          <a:endParaRPr lang="es-ES"/>
        </a:p>
      </dgm:t>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t>
        <a:bodyPr/>
        <a:lstStyle/>
        <a:p>
          <a:endParaRPr lang="es-ES"/>
        </a:p>
      </dgm:t>
    </dgm:pt>
    <dgm:pt modelId="{5BB44648-10DE-43B4-B115-41EF1A186346}" type="pres">
      <dgm:prSet presAssocID="{D47754FE-3154-4F9F-9E2B-4221CEEAA210}" presName="parSh" presStyleLbl="node1" presStyleIdx="0" presStyleCnt="4"/>
      <dgm:spPr/>
      <dgm:t>
        <a:bodyPr/>
        <a:lstStyle/>
        <a:p>
          <a:endParaRPr lang="es-ES"/>
        </a:p>
      </dgm:t>
    </dgm:pt>
    <dgm:pt modelId="{D02E87F5-91E0-4C1F-A5B8-0BA8CF87E582}" type="pres">
      <dgm:prSet presAssocID="{D47754FE-3154-4F9F-9E2B-4221CEEAA210}" presName="desTx" presStyleLbl="fgAcc1" presStyleIdx="0" presStyleCnt="4" custScaleX="110838">
        <dgm:presLayoutVars>
          <dgm:bulletEnabled val="1"/>
        </dgm:presLayoutVars>
      </dgm:prSet>
      <dgm:spPr/>
      <dgm:t>
        <a:bodyPr/>
        <a:lstStyle/>
        <a:p>
          <a:endParaRPr lang="es-ES"/>
        </a:p>
      </dgm:t>
    </dgm:pt>
    <dgm:pt modelId="{88E2B1E4-04B5-41FA-A12F-BE67D51B6C5F}" type="pres">
      <dgm:prSet presAssocID="{123588F0-CE72-4B1F-8B84-5553302DB827}" presName="sibTrans" presStyleLbl="sibTrans2D1" presStyleIdx="0" presStyleCnt="3"/>
      <dgm:spPr/>
      <dgm:t>
        <a:bodyPr/>
        <a:lstStyle/>
        <a:p>
          <a:endParaRPr lang="es-ES"/>
        </a:p>
      </dgm:t>
    </dgm:pt>
    <dgm:pt modelId="{62DBB75B-493D-4ED1-8514-A72E66E97119}" type="pres">
      <dgm:prSet presAssocID="{123588F0-CE72-4B1F-8B84-5553302DB827}" presName="connTx" presStyleLbl="sibTrans2D1" presStyleIdx="0" presStyleCnt="3"/>
      <dgm:spPr/>
      <dgm:t>
        <a:bodyPr/>
        <a:lstStyle/>
        <a:p>
          <a:endParaRPr lang="es-ES"/>
        </a:p>
      </dgm:t>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t>
        <a:bodyPr/>
        <a:lstStyle/>
        <a:p>
          <a:endParaRPr lang="es-ES"/>
        </a:p>
      </dgm:t>
    </dgm:pt>
    <dgm:pt modelId="{6E69A30B-E30E-4A4A-903F-9C45B8148E8A}" type="pres">
      <dgm:prSet presAssocID="{8E9E8EAE-C51B-43BB-AB85-A07B7A42250B}" presName="parSh" presStyleLbl="node1" presStyleIdx="1" presStyleCnt="4" custScaleX="106569"/>
      <dgm:spPr/>
      <dgm:t>
        <a:bodyPr/>
        <a:lstStyle/>
        <a:p>
          <a:endParaRPr lang="es-ES"/>
        </a:p>
      </dgm:t>
    </dgm:pt>
    <dgm:pt modelId="{C6761EF3-66FA-4B14-92BF-D2A06FE81CE9}" type="pres">
      <dgm:prSet presAssocID="{8E9E8EAE-C51B-43BB-AB85-A07B7A42250B}" presName="desTx" presStyleLbl="fgAcc1" presStyleIdx="1" presStyleCnt="4">
        <dgm:presLayoutVars>
          <dgm:bulletEnabled val="1"/>
        </dgm:presLayoutVars>
      </dgm:prSet>
      <dgm:spPr/>
      <dgm:t>
        <a:bodyPr/>
        <a:lstStyle/>
        <a:p>
          <a:endParaRPr lang="es-ES"/>
        </a:p>
      </dgm:t>
    </dgm:pt>
    <dgm:pt modelId="{ADF8F87A-B442-4640-849F-83C75E8EF929}" type="pres">
      <dgm:prSet presAssocID="{CDB6FA27-D583-4260-AA26-84D379DFA717}" presName="sibTrans" presStyleLbl="sibTrans2D1" presStyleIdx="1" presStyleCnt="3"/>
      <dgm:spPr/>
      <dgm:t>
        <a:bodyPr/>
        <a:lstStyle/>
        <a:p>
          <a:endParaRPr lang="es-ES"/>
        </a:p>
      </dgm:t>
    </dgm:pt>
    <dgm:pt modelId="{9AF69F07-8AE2-40C2-A400-56FDAB4ACE6A}" type="pres">
      <dgm:prSet presAssocID="{CDB6FA27-D583-4260-AA26-84D379DFA717}" presName="connTx" presStyleLbl="sibTrans2D1" presStyleIdx="1" presStyleCnt="3"/>
      <dgm:spPr/>
      <dgm:t>
        <a:bodyPr/>
        <a:lstStyle/>
        <a:p>
          <a:endParaRPr lang="es-ES"/>
        </a:p>
      </dgm:t>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t>
        <a:bodyPr/>
        <a:lstStyle/>
        <a:p>
          <a:endParaRPr lang="es-ES"/>
        </a:p>
      </dgm:t>
    </dgm:pt>
    <dgm:pt modelId="{3CF5C418-0088-45CB-8BB7-5481218A1D3C}" type="pres">
      <dgm:prSet presAssocID="{B4DF41A4-27CF-4137-A10B-EE6AFE441123}" presName="parSh" presStyleLbl="node1" presStyleIdx="2" presStyleCnt="4" custScaleX="127161"/>
      <dgm:spPr/>
      <dgm:t>
        <a:bodyPr/>
        <a:lstStyle/>
        <a:p>
          <a:endParaRPr lang="es-ES"/>
        </a:p>
      </dgm:t>
    </dgm:pt>
    <dgm:pt modelId="{D805C2BA-0FFD-4B93-8248-DC0ABFFA4568}" type="pres">
      <dgm:prSet presAssocID="{B4DF41A4-27CF-4137-A10B-EE6AFE441123}" presName="desTx" presStyleLbl="fgAcc1" presStyleIdx="2" presStyleCnt="4">
        <dgm:presLayoutVars>
          <dgm:bulletEnabled val="1"/>
        </dgm:presLayoutVars>
      </dgm:prSet>
      <dgm:spPr/>
      <dgm:t>
        <a:bodyPr/>
        <a:lstStyle/>
        <a:p>
          <a:endParaRPr lang="es-ES"/>
        </a:p>
      </dgm:t>
    </dgm:pt>
    <dgm:pt modelId="{5CC8F97A-34DC-4ABC-8F5F-5E69D5A87645}" type="pres">
      <dgm:prSet presAssocID="{80924495-4125-489F-9479-57BC0BD91A44}" presName="sibTrans" presStyleLbl="sibTrans2D1" presStyleIdx="2" presStyleCnt="3"/>
      <dgm:spPr/>
      <dgm:t>
        <a:bodyPr/>
        <a:lstStyle/>
        <a:p>
          <a:endParaRPr lang="es-ES"/>
        </a:p>
      </dgm:t>
    </dgm:pt>
    <dgm:pt modelId="{653C4DF2-2C54-4BA2-AA14-C9D0DACFD5B8}" type="pres">
      <dgm:prSet presAssocID="{80924495-4125-489F-9479-57BC0BD91A44}" presName="connTx" presStyleLbl="sibTrans2D1" presStyleIdx="2" presStyleCnt="3"/>
      <dgm:spPr/>
      <dgm:t>
        <a:bodyPr/>
        <a:lstStyle/>
        <a:p>
          <a:endParaRPr lang="es-ES"/>
        </a:p>
      </dgm:t>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t>
        <a:bodyPr/>
        <a:lstStyle/>
        <a:p>
          <a:endParaRPr lang="es-ES"/>
        </a:p>
      </dgm:t>
    </dgm:pt>
    <dgm:pt modelId="{B6CF3BF9-9286-4E4B-B82B-657382B6C901}" type="pres">
      <dgm:prSet presAssocID="{62A2A740-02AA-44BA-B14C-8EA0290C9406}" presName="parSh" presStyleLbl="node1" presStyleIdx="3" presStyleCnt="4"/>
      <dgm:spPr/>
      <dgm:t>
        <a:bodyPr/>
        <a:lstStyle/>
        <a:p>
          <a:endParaRPr lang="es-ES"/>
        </a:p>
      </dgm:t>
    </dgm:pt>
    <dgm:pt modelId="{ECA19675-F8FF-45FC-ABCA-FD5D8E8A6026}" type="pres">
      <dgm:prSet presAssocID="{62A2A740-02AA-44BA-B14C-8EA0290C9406}" presName="desTx" presStyleLbl="fgAcc1" presStyleIdx="3" presStyleCnt="4">
        <dgm:presLayoutVars>
          <dgm:bulletEnabled val="1"/>
        </dgm:presLayoutVars>
      </dgm:prSet>
      <dgm:spPr/>
      <dgm:t>
        <a:bodyPr/>
        <a:lstStyle/>
        <a:p>
          <a:endParaRPr lang="es-ES"/>
        </a:p>
      </dgm:t>
    </dgm:pt>
  </dgm:ptLst>
  <dgm:cxnLst>
    <dgm:cxn modelId="{EF8851D3-B525-461F-B803-4A7933630737}" srcId="{8E9E8EAE-C51B-43BB-AB85-A07B7A42250B}" destId="{0E5B48D1-195C-42AE-8560-A8F090D2D731}" srcOrd="0" destOrd="0" parTransId="{E9925DEE-1E5A-438D-BEB9-E7A707E6E533}" sibTransId="{BCD9CC88-A22A-4BE4-B805-373A32706650}"/>
    <dgm:cxn modelId="{2099223B-BDBC-48FC-8D08-CD7568636C2D}" type="presOf" srcId="{C96FDFC3-2252-4341-BAA9-6A2E0295E737}" destId="{C6761EF3-66FA-4B14-92BF-D2A06FE81CE9}" srcOrd="0" destOrd="2" presId="urn:microsoft.com/office/officeart/2005/8/layout/process3"/>
    <dgm:cxn modelId="{62DBC681-DCE7-486D-82BC-7D9B3B73566F}" srcId="{8E9E8EAE-C51B-43BB-AB85-A07B7A42250B}" destId="{BEB4FEF3-C155-43D6-AD17-13110221F3BC}" srcOrd="1" destOrd="0" parTransId="{B08D8101-D53F-460A-9074-186CB914EB7D}" sibTransId="{494C5A1F-EF5D-4663-A4FF-CB634D5F81DC}"/>
    <dgm:cxn modelId="{A4E547AD-E759-4FA2-88BE-937B5AEEF6C9}" type="presOf" srcId="{CDB6FA27-D583-4260-AA26-84D379DFA717}" destId="{ADF8F87A-B442-4640-849F-83C75E8EF929}"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7854B4FB-3D9C-4033-8FD3-C1D72FFA2E2B}" type="presOf" srcId="{80924495-4125-489F-9479-57BC0BD91A44}" destId="{5CC8F97A-34DC-4ABC-8F5F-5E69D5A87645}" srcOrd="0" destOrd="0" presId="urn:microsoft.com/office/officeart/2005/8/layout/process3"/>
    <dgm:cxn modelId="{1494C5E8-F79A-4FA1-BABF-50F926DB07A2}" type="presOf" srcId="{BEB4FEF3-C155-43D6-AD17-13110221F3BC}" destId="{C6761EF3-66FA-4B14-92BF-D2A06FE81CE9}" srcOrd="0" destOrd="1" presId="urn:microsoft.com/office/officeart/2005/8/layout/process3"/>
    <dgm:cxn modelId="{FDF58601-5085-4BAF-ACAD-FC051A68EF6C}" srcId="{D47754FE-3154-4F9F-9E2B-4221CEEAA210}" destId="{69CA003F-6B59-401F-B758-288631CADEBC}" srcOrd="0" destOrd="0" parTransId="{BBF737C2-B615-460E-BE03-AD3A51FE79CF}" sibTransId="{6A3F8AC1-E9BF-4E71-B2EF-DFF2AC28FF88}"/>
    <dgm:cxn modelId="{C9F4A961-2F1E-4515-B264-21192EB9D9AE}" type="presOf" srcId="{B4DF41A4-27CF-4137-A10B-EE6AFE441123}" destId="{360F57FC-C640-481B-A017-4D2B929CC74E}"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5C543995-4A95-4834-943E-4355BCBE113F}" type="presOf" srcId="{8E9E8EAE-C51B-43BB-AB85-A07B7A42250B}" destId="{97979297-E9CB-4815-8E97-63384DB01CAD}" srcOrd="0"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7DAD02C2-C926-42E6-87AA-F71FBA89B5F2}" srcId="{B4DF41A4-27CF-4137-A10B-EE6AFE441123}" destId="{54F1FFCF-D2CF-400C-8A54-1CD2AD4B846B}" srcOrd="0" destOrd="0" parTransId="{331E3A34-7AE9-49EF-91CD-2221AD729316}" sibTransId="{A7040E73-FA28-425C-90CA-890311AEB3D7}"/>
    <dgm:cxn modelId="{ED5B0A85-B536-4275-BE58-5C4ECA183844}" srcId="{EB6EB4FA-5A72-403F-BE71-7EDB5249E1DA}" destId="{62A2A740-02AA-44BA-B14C-8EA0290C9406}" srcOrd="3" destOrd="0" parTransId="{2365BB5F-A8D3-46C1-93FA-713B69089859}" sibTransId="{7CB4EC55-F000-461B-899B-A761971704EA}"/>
    <dgm:cxn modelId="{EE13D012-A8D8-408D-94AE-361D784F01AB}" srcId="{EB6EB4FA-5A72-403F-BE71-7EDB5249E1DA}" destId="{D47754FE-3154-4F9F-9E2B-4221CEEAA210}" srcOrd="0" destOrd="0" parTransId="{8423D843-01DF-408B-9D5D-D22E6A1060A6}" sibTransId="{123588F0-CE72-4B1F-8B84-5553302DB827}"/>
    <dgm:cxn modelId="{97E89B1E-08B1-4CD1-A927-F0413B7D74C3}" type="presOf" srcId="{8E9E8EAE-C51B-43BB-AB85-A07B7A42250B}" destId="{6E69A30B-E30E-4A4A-903F-9C45B8148E8A}" srcOrd="1" destOrd="0" presId="urn:microsoft.com/office/officeart/2005/8/layout/process3"/>
    <dgm:cxn modelId="{B2AEF29E-38A8-4926-9B6F-151498CB7592}" type="presOf" srcId="{80924495-4125-489F-9479-57BC0BD91A44}" destId="{653C4DF2-2C54-4BA2-AA14-C9D0DACFD5B8}" srcOrd="1" destOrd="0" presId="urn:microsoft.com/office/officeart/2005/8/layout/process3"/>
    <dgm:cxn modelId="{70613614-3A16-4471-9057-1D2CCC1A5D40}" type="presOf" srcId="{A7517125-A20F-412D-988A-3F599C50B404}" destId="{ECA19675-F8FF-45FC-ABCA-FD5D8E8A6026}"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C12B1FAA-12B9-49BF-BC32-784FA6E2AC79}" srcId="{D47754FE-3154-4F9F-9E2B-4221CEEAA210}" destId="{B72F0616-DF75-40C1-968D-D75C81F010B3}" srcOrd="1" destOrd="0" parTransId="{55E406A9-5BC5-4BE5-9DE7-4FEF29E3C903}" sibTransId="{28021ADB-8108-484A-88CC-0D219F7C67E0}"/>
    <dgm:cxn modelId="{423BF34D-D4AB-485C-8789-13D82B5EC072}" type="presOf" srcId="{EB6EB4FA-5A72-403F-BE71-7EDB5249E1DA}" destId="{5B67E884-2419-45CE-A7D2-821B89DAFA50}" srcOrd="0" destOrd="0" presId="urn:microsoft.com/office/officeart/2005/8/layout/process3"/>
    <dgm:cxn modelId="{967B478A-F489-4070-972D-80D00C6D3F3F}" type="presOf" srcId="{62A2A740-02AA-44BA-B14C-8EA0290C9406}" destId="{06BC847A-176B-4C4C-A3DD-A3B57EB9E1F3}" srcOrd="0" destOrd="0" presId="urn:microsoft.com/office/officeart/2005/8/layout/process3"/>
    <dgm:cxn modelId="{9ECE3AC6-3C76-414B-80A3-32C3C6FE3257}" type="presOf" srcId="{D47754FE-3154-4F9F-9E2B-4221CEEAA210}" destId="{1C18F407-5922-4EDC-B315-460C310DA38A}" srcOrd="0"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CF99661B-A677-475A-B760-60E7DA30078A}" type="presOf" srcId="{54F1FFCF-D2CF-400C-8A54-1CD2AD4B846B}" destId="{D805C2BA-0FFD-4B93-8248-DC0ABFFA4568}" srcOrd="0"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4CCA75A7-1236-4E98-9C3B-5DCCBB4E61CE}" type="presOf" srcId="{0E5B48D1-195C-42AE-8560-A8F090D2D731}" destId="{C6761EF3-66FA-4B14-92BF-D2A06FE81CE9}"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1A93E9A8-CB80-447C-B874-6015CC21ACAB}" srcId="{8E9E8EAE-C51B-43BB-AB85-A07B7A42250B}" destId="{C96FDFC3-2252-4341-BAA9-6A2E0295E737}" srcOrd="2" destOrd="0" parTransId="{5F3E278E-2307-4799-A275-D36D7908844E}" sibTransId="{575DEABC-D156-4840-89B3-E9B3B98D700E}"/>
    <dgm:cxn modelId="{3C6047CD-0662-4C53-A08C-23931375F78E}" type="presOf" srcId="{69CA003F-6B59-401F-B758-288631CADEBC}" destId="{D02E87F5-91E0-4C1F-A5B8-0BA8CF87E582}" srcOrd="0"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575B5AFC-8FD9-4718-8AAC-719D93888372}" type="presOf" srcId="{B4DF41A4-27CF-4137-A10B-EE6AFE441123}" destId="{3CF5C418-0088-45CB-8BB7-5481218A1D3C}" srcOrd="1" destOrd="0" presId="urn:microsoft.com/office/officeart/2005/8/layout/process3"/>
    <dgm:cxn modelId="{3C04B9C4-947C-46EF-809E-AABCD6AA7DF4}" type="presOf" srcId="{B72F0616-DF75-40C1-968D-D75C81F010B3}" destId="{D02E87F5-91E0-4C1F-A5B8-0BA8CF87E582}" srcOrd="0" destOrd="1"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1:</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2:</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3:</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4:</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07/09/2020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7/09/2020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7/09/2020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7/09/2020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7/09/2020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7/09/2020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7/09/2020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7/09/2020</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ocumentos%20para%20el%20proyecto%20de%20Sanambiente/Plan%20del%20proyecto%20de%20Sanambiente.docx"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6.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3114542"/>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9" y="840320"/>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 S.AS.</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S.A.S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 S.A.S.</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(1/6)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Es una norma bajo el título “</a:t>
            </a:r>
            <a:r>
              <a:rPr lang="es-CO" sz="2000" i="1" dirty="0">
                <a:latin typeface="Arial" panose="020B0604020202020204" pitchFamily="34" charset="0"/>
                <a:cs typeface="Arial" panose="020B0604020202020204" pitchFamily="34" charset="0"/>
              </a:rPr>
              <a:t>Ingeniería de Software – Perfiles del ciclo de vida para entidades muy pequeñas</a:t>
            </a:r>
            <a:r>
              <a:rPr lang="es-CO" sz="2000" dirty="0">
                <a:latin typeface="Arial" panose="020B0604020202020204" pitchFamily="34" charset="0"/>
                <a:cs typeface="Arial" panose="020B0604020202020204" pitchFamily="34" charset="0"/>
              </a:rPr>
              <a:t> (Very Small Enterprises (VSEs))”. </a:t>
            </a:r>
          </a:p>
          <a:p>
            <a:r>
              <a:rPr lang="es-CO" sz="20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46229" y="4802819"/>
            <a:ext cx="3451542" cy="172577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(2/6</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51" y="1825626"/>
            <a:ext cx="7995233" cy="906942"/>
          </a:xfrm>
        </p:spPr>
        <p:txBody>
          <a:bodyPr>
            <a:normAutofit lnSpcReduction="10000"/>
          </a:bodyPr>
          <a:lstStyle/>
          <a:p>
            <a:r>
              <a:rPr lang="es-CO" sz="20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20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3"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a:t>
              </a:r>
              <a:r>
                <a:rPr lang="es-CO" sz="1000" dirty="0">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 </a:t>
              </a:r>
              <a:r>
                <a:rPr lang="es-CO" sz="1000" dirty="0">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51" y="6138600"/>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5"/>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(3/6)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9"/>
            <a:ext cx="6389334" cy="458712"/>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nvGraphicFramePr>
        <p:xfrm>
          <a:off x="434009"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65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(4/6)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00569" y="1504213"/>
            <a:ext cx="6848787" cy="395608"/>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implementación de software (fases y artefactos)</a:t>
            </a:r>
            <a:endParaRPr lang="es-ES" sz="1800" b="1" dirty="0">
              <a:latin typeface="Arial" panose="020B0604020202020204" pitchFamily="34" charset="0"/>
              <a:cs typeface="Arial" panose="020B0604020202020204" pitchFamily="34" charset="0"/>
            </a:endParaRPr>
          </a:p>
          <a:p>
            <a:pPr marL="0" indent="0" algn="ctr">
              <a:buNone/>
            </a:pP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3D23E89A-038B-4C23-8E76-5EB2D6D931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67992" y="1793289"/>
            <a:ext cx="4563124" cy="4625266"/>
          </a:xfrm>
          <a:prstGeom prst="rect">
            <a:avLst/>
          </a:prstGeom>
        </p:spPr>
      </p:pic>
      <p:sp>
        <p:nvSpPr>
          <p:cNvPr id="7" name="CuadroTexto 6">
            <a:extLst>
              <a:ext uri="{FF2B5EF4-FFF2-40B4-BE49-F238E27FC236}">
                <a16:creationId xmlns:a16="http://schemas.microsoft.com/office/drawing/2014/main" id="{1A7C1F12-4EF5-4B37-BC5B-544EA503C799}"/>
              </a:ext>
            </a:extLst>
          </p:cNvPr>
          <p:cNvSpPr txBox="1"/>
          <p:nvPr/>
        </p:nvSpPr>
        <p:spPr>
          <a:xfrm>
            <a:off x="124287" y="6582484"/>
            <a:ext cx="8457765" cy="400110"/>
          </a:xfrm>
          <a:prstGeom prst="rect">
            <a:avLst/>
          </a:prstGeom>
          <a:noFill/>
        </p:spPr>
        <p:txBody>
          <a:bodyPr wrap="square" rtlCol="0">
            <a:spAutoFit/>
          </a:bodyPr>
          <a:lstStyle/>
          <a:p>
            <a:r>
              <a:rPr lang="en-US" sz="1000" i="1" dirty="0"/>
              <a:t>Nota: </a:t>
            </a:r>
            <a:r>
              <a:rPr lang="en-US" sz="1000" dirty="0"/>
              <a:t>ISO/IEC. (2011). </a:t>
            </a:r>
            <a:r>
              <a:rPr lang="en-US" sz="1000" i="1" dirty="0"/>
              <a:t>Software engineering - Lifecycle profiles for Very Small Entities (VSEs) Part 5-1-2: Management and engineering guide: Generic profile group: Basic profile</a:t>
            </a:r>
            <a:r>
              <a:rPr lang="en-US" sz="1000" dirty="0"/>
              <a:t>.</a:t>
            </a:r>
            <a:endParaRPr lang="es-CO" sz="1000" dirty="0"/>
          </a:p>
          <a:p>
            <a:endParaRPr lang="es-CO" sz="1000" dirty="0"/>
          </a:p>
        </p:txBody>
      </p:sp>
    </p:spTree>
    <p:extLst>
      <p:ext uri="{BB962C8B-B14F-4D97-AF65-F5344CB8AC3E}">
        <p14:creationId xmlns:p14="http://schemas.microsoft.com/office/powerpoint/2010/main" val="18130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(5/6)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Metodología ICONIX</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Metodología de desarrollo de software de proporción media, en la que el análisis y capacidad de su diseño se basa en UML (</a:t>
            </a:r>
            <a:r>
              <a:rPr lang="es-CO" sz="2000" dirty="0" err="1">
                <a:latin typeface="Arial" panose="020B0604020202020204" pitchFamily="34" charset="0"/>
                <a:cs typeface="Arial" panose="020B0604020202020204" pitchFamily="34" charset="0"/>
              </a:rPr>
              <a:t>Unified</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Modeling</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Language</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2004, p. 1). </a:t>
            </a:r>
          </a:p>
          <a:p>
            <a:r>
              <a:rPr lang="es-CO" sz="2000" dirty="0">
                <a:latin typeface="Arial" panose="020B0604020202020204" pitchFamily="34" charset="0"/>
                <a:cs typeface="Arial" panose="020B0604020202020204" pitchFamily="34" charset="0"/>
              </a:rPr>
              <a:t>La esencia de ICONIX está en que un 80% de los casos pueden ser resueltos tan solo con un uso del 20% del UML, lo cual simplifica en gran medida el proceso, al dejar solo aquella documentación necesaria (ICONIX Brand </a:t>
            </a:r>
            <a:r>
              <a:rPr lang="es-CO" sz="2000" dirty="0" err="1">
                <a:latin typeface="Arial" panose="020B0604020202020204" pitchFamily="34" charset="0"/>
                <a:cs typeface="Arial" panose="020B0604020202020204" pitchFamily="34" charset="0"/>
              </a:rPr>
              <a:t>Group</a:t>
            </a:r>
            <a:r>
              <a:rPr lang="es-CO" sz="2000" dirty="0">
                <a:latin typeface="Arial" panose="020B0604020202020204" pitchFamily="34" charset="0"/>
                <a:cs typeface="Arial" panose="020B0604020202020204" pitchFamily="34" charset="0"/>
              </a:rPr>
              <a:t>, 2016, p. 1).</a:t>
            </a:r>
          </a:p>
          <a:p>
            <a:endParaRPr lang="es-CO" sz="2000" dirty="0">
              <a:latin typeface="Arial" panose="020B0604020202020204" pitchFamily="34" charset="0"/>
              <a:cs typeface="Arial" panose="020B0604020202020204" pitchFamily="34" charset="0"/>
            </a:endParaRPr>
          </a:p>
        </p:txBody>
      </p:sp>
      <p:pic>
        <p:nvPicPr>
          <p:cNvPr id="5" name="Imagen 9">
            <a:extLst>
              <a:ext uri="{FF2B5EF4-FFF2-40B4-BE49-F238E27FC236}">
                <a16:creationId xmlns:a16="http://schemas.microsoft.com/office/drawing/2014/main" id="{58FA662B-3FBF-451A-9AC4-1C61B55F4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860" y="4907562"/>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37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(6/6)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8"/>
            <a:ext cx="7886700" cy="2284734"/>
          </a:xfrm>
        </p:spPr>
        <p:txBody>
          <a:bodyPr>
            <a:normAutofit/>
          </a:bodyPr>
          <a:lstStyle/>
          <a:p>
            <a:pPr marL="0" indent="0">
              <a:buNone/>
            </a:pPr>
            <a:r>
              <a:rPr lang="es-CO" sz="2000" dirty="0">
                <a:latin typeface="Arial" panose="020B0604020202020204" pitchFamily="34" charset="0"/>
                <a:cs typeface="Arial" panose="020B0604020202020204" pitchFamily="34" charset="0"/>
              </a:rPr>
              <a:t>Las fases de la metodología ICONIX son:</a:t>
            </a:r>
          </a:p>
          <a:p>
            <a:pPr marL="457200" indent="-457200">
              <a:buAutoNum type="arabicPeriod"/>
            </a:pPr>
            <a:r>
              <a:rPr lang="es-CO" sz="2000" dirty="0">
                <a:latin typeface="Arial" panose="020B0604020202020204" pitchFamily="34" charset="0"/>
                <a:cs typeface="Arial" panose="020B0604020202020204" pitchFamily="34" charset="0"/>
              </a:rPr>
              <a:t>Análisis de requerimientos CU, proto, </a:t>
            </a:r>
            <a:r>
              <a:rPr lang="es-CO" sz="2000" dirty="0" err="1">
                <a:latin typeface="Arial" panose="020B0604020202020204" pitchFamily="34" charset="0"/>
                <a:cs typeface="Arial" panose="020B0604020202020204" pitchFamily="34" charset="0"/>
              </a:rPr>
              <a:t>levant</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requ</a:t>
            </a:r>
            <a:endParaRPr lang="es-CO" sz="2000" dirty="0">
              <a:latin typeface="Arial" panose="020B0604020202020204" pitchFamily="34" charset="0"/>
              <a:cs typeface="Arial" panose="020B0604020202020204" pitchFamily="34" charset="0"/>
            </a:endParaRPr>
          </a:p>
          <a:p>
            <a:pPr marL="457200" indent="-457200">
              <a:buAutoNum type="arabicPeriod"/>
            </a:pPr>
            <a:r>
              <a:rPr lang="es-CO" sz="2000" dirty="0">
                <a:latin typeface="Arial" panose="020B0604020202020204" pitchFamily="34" charset="0"/>
                <a:cs typeface="Arial" panose="020B0604020202020204" pitchFamily="34" charset="0"/>
              </a:rPr>
              <a:t>Análisis y diseño preliminar diagrama clases, robustez</a:t>
            </a:r>
          </a:p>
          <a:p>
            <a:pPr marL="457200" indent="-457200">
              <a:buAutoNum type="arabicPeriod"/>
            </a:pPr>
            <a:r>
              <a:rPr lang="es-CO" sz="2000" dirty="0">
                <a:latin typeface="Arial" panose="020B0604020202020204" pitchFamily="34" charset="0"/>
                <a:cs typeface="Arial" panose="020B0604020202020204" pitchFamily="34" charset="0"/>
              </a:rPr>
              <a:t>Diseño detallado </a:t>
            </a:r>
            <a:r>
              <a:rPr lang="es-CO" sz="2000" dirty="0" err="1">
                <a:latin typeface="Arial" panose="020B0604020202020204" pitchFamily="34" charset="0"/>
                <a:cs typeface="Arial" panose="020B0604020202020204" pitchFamily="34" charset="0"/>
              </a:rPr>
              <a:t>diagram</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sec</a:t>
            </a:r>
            <a:r>
              <a:rPr lang="es-CO" sz="2000" dirty="0">
                <a:latin typeface="Arial" panose="020B0604020202020204" pitchFamily="34" charset="0"/>
                <a:cs typeface="Arial" panose="020B0604020202020204" pitchFamily="34" charset="0"/>
              </a:rPr>
              <a:t>, ultimar </a:t>
            </a:r>
            <a:r>
              <a:rPr lang="es-CO" sz="2000" dirty="0" err="1">
                <a:latin typeface="Arial" panose="020B0604020202020204" pitchFamily="34" charset="0"/>
                <a:cs typeface="Arial" panose="020B0604020202020204" pitchFamily="34" charset="0"/>
              </a:rPr>
              <a:t>detall</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dia</a:t>
            </a:r>
            <a:r>
              <a:rPr lang="es-CO" sz="2000" dirty="0">
                <a:latin typeface="Arial" panose="020B0604020202020204" pitchFamily="34" charset="0"/>
                <a:cs typeface="Arial" panose="020B0604020202020204" pitchFamily="34" charset="0"/>
              </a:rPr>
              <a:t> clases</a:t>
            </a:r>
          </a:p>
          <a:p>
            <a:pPr marL="457200" indent="-457200">
              <a:buAutoNum type="arabicPeriod"/>
            </a:pPr>
            <a:r>
              <a:rPr lang="es-CO" sz="2000" dirty="0">
                <a:latin typeface="Arial" panose="020B0604020202020204" pitchFamily="34" charset="0"/>
                <a:cs typeface="Arial" panose="020B0604020202020204" pitchFamily="34" charset="0"/>
              </a:rPr>
              <a:t>Implementación escribe código, pruebas unitarias y pruebas de </a:t>
            </a:r>
            <a:r>
              <a:rPr lang="es-CO" sz="2000" dirty="0" err="1">
                <a:latin typeface="Arial" panose="020B0604020202020204" pitchFamily="34" charset="0"/>
                <a:cs typeface="Arial" panose="020B0604020202020204" pitchFamily="34" charset="0"/>
              </a:rPr>
              <a:t>aceptac</a:t>
            </a:r>
            <a:r>
              <a:rPr lang="es-CO" sz="2000" dirty="0">
                <a:latin typeface="Arial" panose="020B0604020202020204" pitchFamily="34" charset="0"/>
                <a:cs typeface="Arial" panose="020B0604020202020204" pitchFamily="34" charset="0"/>
              </a:rPr>
              <a:t> del </a:t>
            </a:r>
            <a:r>
              <a:rPr lang="es-CO" sz="2000" dirty="0" err="1">
                <a:latin typeface="Arial" panose="020B0604020202020204" pitchFamily="34" charset="0"/>
                <a:cs typeface="Arial" panose="020B0604020202020204" pitchFamily="34" charset="0"/>
              </a:rPr>
              <a:t>user</a:t>
            </a:r>
            <a:r>
              <a:rPr lang="es-CO" sz="2000" dirty="0">
                <a:latin typeface="Arial" panose="020B0604020202020204" pitchFamily="34" charset="0"/>
                <a:cs typeface="Arial" panose="020B0604020202020204" pitchFamily="34" charset="0"/>
              </a:rPr>
              <a:t> (Rosenberg &amp; Scott, 2001, p. 23)</a:t>
            </a:r>
          </a:p>
          <a:p>
            <a:pPr marL="0" indent="0">
              <a:buNone/>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72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2469510"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(1/9)</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1481738" y="1717271"/>
            <a:ext cx="6180523" cy="630314"/>
          </a:xfrm>
        </p:spPr>
        <p:txBody>
          <a:bodyPr>
            <a:normAutofit/>
          </a:bodyPr>
          <a:lstStyle/>
          <a:p>
            <a:pPr marL="0" indent="0" algn="ctr">
              <a:buNone/>
            </a:pPr>
            <a:r>
              <a:rPr lang="es-CO" sz="2000" b="1" dirty="0">
                <a:latin typeface="Arial" panose="020B0604020202020204" pitchFamily="34" charset="0"/>
                <a:cs typeface="Arial" panose="020B0604020202020204" pitchFamily="34" charset="0"/>
              </a:rPr>
              <a:t>Ruta de procesos y herramientas del proyecto</a:t>
            </a:r>
            <a:endParaRPr lang="es-CO" sz="20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D2DCE7D3-4FAB-467E-95A7-17ADDBE570DB}"/>
              </a:ext>
            </a:extLst>
          </p:cNvPr>
          <p:cNvPicPr/>
          <p:nvPr/>
        </p:nvPicPr>
        <p:blipFill>
          <a:blip r:embed="rId3">
            <a:extLst>
              <a:ext uri="{28A0092B-C50C-407E-A947-70E740481C1C}">
                <a14:useLocalDpi xmlns:a14="http://schemas.microsoft.com/office/drawing/2010/main" val="0"/>
              </a:ext>
            </a:extLst>
          </a:blip>
          <a:stretch>
            <a:fillRect/>
          </a:stretch>
        </p:blipFill>
        <p:spPr>
          <a:xfrm>
            <a:off x="2022591" y="2293204"/>
            <a:ext cx="5288633" cy="3975184"/>
          </a:xfrm>
          <a:prstGeom prst="rect">
            <a:avLst/>
          </a:prstGeom>
        </p:spPr>
      </p:pic>
      <p:sp>
        <p:nvSpPr>
          <p:cNvPr id="8" name="CuadroTexto 7">
            <a:extLst>
              <a:ext uri="{FF2B5EF4-FFF2-40B4-BE49-F238E27FC236}">
                <a16:creationId xmlns:a16="http://schemas.microsoft.com/office/drawing/2014/main" id="{24AB61C2-CB9E-4F5A-862A-E7A8AFC15A2B}"/>
              </a:ext>
            </a:extLst>
          </p:cNvPr>
          <p:cNvSpPr txBox="1"/>
          <p:nvPr/>
        </p:nvSpPr>
        <p:spPr>
          <a:xfrm>
            <a:off x="106531" y="6268388"/>
            <a:ext cx="7457491" cy="246221"/>
          </a:xfrm>
          <a:prstGeom prst="rect">
            <a:avLst/>
          </a:prstGeom>
          <a:noFill/>
        </p:spPr>
        <p:txBody>
          <a:bodyPr wrap="none" rtlCol="0">
            <a:spAutoFit/>
          </a:bodyPr>
          <a:lstStyle/>
          <a:p>
            <a:r>
              <a:rPr lang="es-CO" sz="1000" i="1" dirty="0"/>
              <a:t>Nota: </a:t>
            </a:r>
            <a:r>
              <a:rPr lang="es-CO" sz="1000" dirty="0"/>
              <a:t>Marín Ospina, B. E. (2020). </a:t>
            </a:r>
            <a:r>
              <a:rPr lang="es-CO" sz="1000" i="1" dirty="0"/>
              <a:t>Adecuación de la norma ISO/IEC 29110 e IEEE 829 para la gestión de proyectos de desarrollo con metodología Iconix</a:t>
            </a:r>
            <a:r>
              <a:rPr lang="es-CO" sz="1000" dirty="0"/>
              <a:t>. 15.</a:t>
            </a:r>
          </a:p>
        </p:txBody>
      </p:sp>
    </p:spTree>
    <p:extLst>
      <p:ext uri="{BB962C8B-B14F-4D97-AF65-F5344CB8AC3E}">
        <p14:creationId xmlns:p14="http://schemas.microsoft.com/office/powerpoint/2010/main" val="176657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(2/9) – Plan del proyecto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2201662" y="2957112"/>
            <a:ext cx="6180523" cy="979719"/>
          </a:xfrm>
        </p:spPr>
        <p:txBody>
          <a:bodyPr>
            <a:normAutofit/>
          </a:bodyPr>
          <a:lstStyle/>
          <a:p>
            <a:r>
              <a:rPr lang="es-CO" sz="2000" dirty="0">
                <a:latin typeface="Arial" panose="020B0604020202020204" pitchFamily="34" charset="0"/>
                <a:cs typeface="Arial" panose="020B0604020202020204" pitchFamily="34" charset="0"/>
              </a:rPr>
              <a:t>Enlace al plan del proyecto: </a:t>
            </a:r>
            <a:r>
              <a:rPr lang="es-MX" sz="2000" dirty="0">
                <a:latin typeface="Arial" panose="020B0604020202020204" pitchFamily="34" charset="0"/>
                <a:cs typeface="Arial" panose="020B0604020202020204" pitchFamily="34" charset="0"/>
                <a:hlinkClick r:id="rId3" action="ppaction://hlinkfile"/>
              </a:rPr>
              <a:t>..\Documentos para el proyecto de Sanambiente\Plan del proyecto de Sanambiente.docx</a:t>
            </a:r>
            <a:r>
              <a:rPr lang="es-MX" sz="2000" dirty="0">
                <a:latin typeface="Arial" panose="020B0604020202020204" pitchFamily="34" charset="0"/>
                <a:cs typeface="Arial" panose="020B0604020202020204" pitchFamily="34" charset="0"/>
              </a:rPr>
              <a:t> </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08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(3/9) – Repositorio del proyecto</a:t>
            </a:r>
            <a:endParaRPr lang="es-ES" sz="2500" b="1" dirty="0">
              <a:solidFill>
                <a:schemeClr val="bg1"/>
              </a:solidFill>
              <a:latin typeface="Arial" panose="020B0604020202020204" pitchFamily="34" charset="0"/>
              <a:cs typeface="Arial" panose="020B0604020202020204" pitchFamily="34" charset="0"/>
            </a:endParaRPr>
          </a:p>
        </p:txBody>
      </p:sp>
      <p:pic>
        <p:nvPicPr>
          <p:cNvPr id="8" name="Marcador de contenido 7">
            <a:extLst>
              <a:ext uri="{FF2B5EF4-FFF2-40B4-BE49-F238E27FC236}">
                <a16:creationId xmlns:a16="http://schemas.microsoft.com/office/drawing/2014/main" id="{107943BD-451F-4968-A1EF-AD32F33672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593" y="1585928"/>
            <a:ext cx="6521963" cy="4476368"/>
          </a:xfrm>
        </p:spPr>
      </p:pic>
      <p:sp>
        <p:nvSpPr>
          <p:cNvPr id="5" name="CuadroTexto 4">
            <a:extLst>
              <a:ext uri="{FF2B5EF4-FFF2-40B4-BE49-F238E27FC236}">
                <a16:creationId xmlns:a16="http://schemas.microsoft.com/office/drawing/2014/main" id="{0407966B-CEA6-4EC7-85CA-80EBB5EEF849}"/>
              </a:ext>
            </a:extLst>
          </p:cNvPr>
          <p:cNvSpPr txBox="1"/>
          <p:nvPr/>
        </p:nvSpPr>
        <p:spPr>
          <a:xfrm>
            <a:off x="301841"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Tree>
    <p:extLst>
      <p:ext uri="{BB962C8B-B14F-4D97-AF65-F5344CB8AC3E}">
        <p14:creationId xmlns:p14="http://schemas.microsoft.com/office/powerpoint/2010/main" val="320117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8"/>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Sanambiente S.A.S de Cali</a:t>
            </a:r>
            <a:r>
              <a:rPr lang="es-CO" sz="2500" dirty="0">
                <a:solidFill>
                  <a:schemeClr val="bg1"/>
                </a:solidFill>
                <a:latin typeface="Arial" panose="020B0604020202020204" pitchFamily="34" charset="0"/>
                <a:cs typeface="Arial" panose="020B0604020202020204" pitchFamily="34" charset="0"/>
              </a:rPr>
              <a:t/>
            </a:r>
            <a:br>
              <a:rPr lang="es-CO" sz="2500"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
            </a: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r>
              <a:rPr lang="es-CO" sz="2500" b="1" dirty="0">
                <a:solidFill>
                  <a:schemeClr val="bg1"/>
                </a:solidFill>
                <a:latin typeface="Arial" panose="020B0604020202020204" pitchFamily="34" charset="0"/>
                <a:cs typeface="Arial" panose="020B0604020202020204" pitchFamily="34" charset="0"/>
              </a:rPr>
              <a:t/>
            </a:r>
            <a:br>
              <a:rPr lang="es-CO" sz="2500" b="1"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(4/9)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75154"/>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pic>
        <p:nvPicPr>
          <p:cNvPr id="10" name="Imagen 9">
            <a:extLst>
              <a:ext uri="{FF2B5EF4-FFF2-40B4-BE49-F238E27FC236}">
                <a16:creationId xmlns:a16="http://schemas.microsoft.com/office/drawing/2014/main" id="{DA07CCCD-9CD8-4F09-810F-899AA08C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288" y="1524426"/>
            <a:ext cx="4367871" cy="4932783"/>
          </a:xfrm>
          <a:prstGeom prst="rect">
            <a:avLst/>
          </a:prstGeom>
        </p:spPr>
      </p:pic>
    </p:spTree>
    <p:extLst>
      <p:ext uri="{BB962C8B-B14F-4D97-AF65-F5344CB8AC3E}">
        <p14:creationId xmlns:p14="http://schemas.microsoft.com/office/powerpoint/2010/main" val="237729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(5/9)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3" name="Imagen 2">
            <a:extLst>
              <a:ext uri="{FF2B5EF4-FFF2-40B4-BE49-F238E27FC236}">
                <a16:creationId xmlns:a16="http://schemas.microsoft.com/office/drawing/2014/main" id="{8750A135-BBE5-4628-BC4B-CB1037C6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37" y="1490995"/>
            <a:ext cx="3676337" cy="4989733"/>
          </a:xfrm>
          <a:prstGeom prst="rect">
            <a:avLst/>
          </a:prstGeom>
        </p:spPr>
      </p:pic>
    </p:spTree>
    <p:extLst>
      <p:ext uri="{BB962C8B-B14F-4D97-AF65-F5344CB8AC3E}">
        <p14:creationId xmlns:p14="http://schemas.microsoft.com/office/powerpoint/2010/main" val="24815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121409"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(6/9) – Registro de estado de progreso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238186" y="3191210"/>
            <a:ext cx="1492967"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7" name="Imagen 6">
            <a:extLst>
              <a:ext uri="{FF2B5EF4-FFF2-40B4-BE49-F238E27FC236}">
                <a16:creationId xmlns:a16="http://schemas.microsoft.com/office/drawing/2014/main" id="{47DA4048-F9C4-4B52-93C7-1FFEC6C3E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53" y="2095172"/>
            <a:ext cx="7302898" cy="3524393"/>
          </a:xfrm>
          <a:prstGeom prst="rect">
            <a:avLst/>
          </a:prstGeom>
        </p:spPr>
      </p:pic>
    </p:spTree>
    <p:extLst>
      <p:ext uri="{BB962C8B-B14F-4D97-AF65-F5344CB8AC3E}">
        <p14:creationId xmlns:p14="http://schemas.microsoft.com/office/powerpoint/2010/main" val="283854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(7/9) – Solicitud de cambio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522264" y="2986251"/>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9" name="Imagen 8">
            <a:extLst>
              <a:ext uri="{FF2B5EF4-FFF2-40B4-BE49-F238E27FC236}">
                <a16:creationId xmlns:a16="http://schemas.microsoft.com/office/drawing/2014/main" id="{00F2C38D-CFE8-4214-A406-5CBF9A1F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366" y="1511229"/>
            <a:ext cx="4123791" cy="4961345"/>
          </a:xfrm>
          <a:prstGeom prst="rect">
            <a:avLst/>
          </a:prstGeom>
        </p:spPr>
      </p:pic>
    </p:spTree>
    <p:extLst>
      <p:ext uri="{BB962C8B-B14F-4D97-AF65-F5344CB8AC3E}">
        <p14:creationId xmlns:p14="http://schemas.microsoft.com/office/powerpoint/2010/main" val="230795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(8/9) – Registro de corrección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624614"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3: </a:t>
            </a:r>
            <a:r>
              <a:rPr lang="es-CO" sz="2000" dirty="0">
                <a:latin typeface="Arial" panose="020B0604020202020204" pitchFamily="34" charset="0"/>
                <a:cs typeface="Arial" panose="020B0604020202020204" pitchFamily="34" charset="0"/>
              </a:rPr>
              <a:t>Evaluación y control del proyecto</a:t>
            </a:r>
          </a:p>
        </p:txBody>
      </p:sp>
      <p:pic>
        <p:nvPicPr>
          <p:cNvPr id="3" name="Imagen 2">
            <a:extLst>
              <a:ext uri="{FF2B5EF4-FFF2-40B4-BE49-F238E27FC236}">
                <a16:creationId xmlns:a16="http://schemas.microsoft.com/office/drawing/2014/main" id="{F31ED79A-85C3-4F98-8091-460F2A4A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41" y="1628246"/>
            <a:ext cx="5284709" cy="4720042"/>
          </a:xfrm>
          <a:prstGeom prst="rect">
            <a:avLst/>
          </a:prstGeom>
        </p:spPr>
      </p:pic>
    </p:spTree>
    <p:extLst>
      <p:ext uri="{BB962C8B-B14F-4D97-AF65-F5344CB8AC3E}">
        <p14:creationId xmlns:p14="http://schemas.microsoft.com/office/powerpoint/2010/main" val="306187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(9/9) – Registro de aceptación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195309" y="2980508"/>
            <a:ext cx="1340530"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4: </a:t>
            </a:r>
            <a:r>
              <a:rPr lang="es-CO" sz="2000" dirty="0">
                <a:latin typeface="Arial" panose="020B0604020202020204" pitchFamily="34" charset="0"/>
                <a:cs typeface="Arial" panose="020B0604020202020204" pitchFamily="34" charset="0"/>
              </a:rPr>
              <a:t>Cierre del proyecto</a:t>
            </a:r>
          </a:p>
        </p:txBody>
      </p:sp>
      <p:pic>
        <p:nvPicPr>
          <p:cNvPr id="10" name="Imagen 9">
            <a:extLst>
              <a:ext uri="{FF2B5EF4-FFF2-40B4-BE49-F238E27FC236}">
                <a16:creationId xmlns:a16="http://schemas.microsoft.com/office/drawing/2014/main" id="{4A0E7F5A-465E-4A33-9F9E-6F47D7BA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81" y="1510911"/>
            <a:ext cx="3693110" cy="4970520"/>
          </a:xfrm>
          <a:prstGeom prst="rect">
            <a:avLst/>
          </a:prstGeom>
        </p:spPr>
      </p:pic>
      <p:pic>
        <p:nvPicPr>
          <p:cNvPr id="14" name="Imagen 13">
            <a:extLst>
              <a:ext uri="{FF2B5EF4-FFF2-40B4-BE49-F238E27FC236}">
                <a16:creationId xmlns:a16="http://schemas.microsoft.com/office/drawing/2014/main" id="{3E379A49-64DD-44BF-8E23-94A61A0AC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990" y="3293471"/>
            <a:ext cx="3773009" cy="1435804"/>
          </a:xfrm>
          <a:prstGeom prst="rect">
            <a:avLst/>
          </a:prstGeom>
        </p:spPr>
      </p:pic>
    </p:spTree>
    <p:extLst>
      <p:ext uri="{BB962C8B-B14F-4D97-AF65-F5344CB8AC3E}">
        <p14:creationId xmlns:p14="http://schemas.microsoft.com/office/powerpoint/2010/main" val="9762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r>
              <a:rPr lang="es-CO" sz="2000" dirty="0">
                <a:latin typeface="Arial" panose="020B0604020202020204" pitchFamily="34" charset="0"/>
                <a:cs typeface="Arial" panose="020B0604020202020204" pitchFamily="34" charset="0"/>
              </a:rPr>
              <a:t>La ISO/IEC 29110 como base para la elaboración de este trabajo fue de gran apoyo, puesto que proporcionó los pasos y artefactos necesarios para llevar a cabo el seguimiento y control adecuado de todos los recursos que intervinieron.</a:t>
            </a:r>
          </a:p>
          <a:p>
            <a:r>
              <a:rPr lang="es-MX" sz="2000" dirty="0">
                <a:latin typeface="Arial" panose="020B0604020202020204" pitchFamily="34" charset="0"/>
                <a:cs typeface="Arial" panose="020B0604020202020204" pitchFamily="34" charset="0"/>
              </a:rPr>
              <a:t>A pesar de todas las dificultades que se presentaron durante la aplicación del presente marco de trabajo al proyecto propuesto por la empresa Sanambiente, se logró que fuera el adecuado para ser seguido por todos los integrantes que estaban implicados en su desarrollo, alcanzando la finalización y cierre del mismo con satisfacción y cumpliendo con lo requerido por el cliente.</a:t>
            </a:r>
          </a:p>
          <a:p>
            <a:r>
              <a:rPr lang="es-CO" sz="2000" dirty="0">
                <a:latin typeface="Arial" panose="020B0604020202020204" pitchFamily="34" charset="0"/>
                <a:cs typeface="Arial" panose="020B0604020202020204" pitchFamily="34" charset="0"/>
              </a:rPr>
              <a:t>El desarrollo de este proyecto permitió a todos los miembros del equipo de trabajo reconocer la importancia de cada uno de los roles dentro del ciclo de vida y el impacto del trabajo individual frente al trabajo grupal.</a:t>
            </a:r>
          </a:p>
          <a:p>
            <a:endParaRPr lang="es-CO" sz="2000" dirty="0">
              <a:latin typeface="Arial" panose="020B0604020202020204" pitchFamily="34" charset="0"/>
              <a:cs typeface="Arial" panose="020B0604020202020204" pitchFamily="34" charset="0"/>
            </a:endParaRP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951460"/>
            <a:ext cx="7886700" cy="4013112"/>
          </a:xfrm>
        </p:spPr>
        <p:txBody>
          <a:bodyPr>
            <a:noAutofit/>
          </a:bodyPr>
          <a:lstStyle/>
          <a:p>
            <a:r>
              <a:rPr lang="en-US" sz="2000" dirty="0">
                <a:latin typeface="Arial" panose="020B0604020202020204" pitchFamily="34" charset="0"/>
                <a:cs typeface="Arial" panose="020B0604020202020204" pitchFamily="34" charset="0"/>
              </a:rPr>
              <a:t>ISO/IEC. (2011). </a:t>
            </a:r>
            <a:r>
              <a:rPr lang="en-US" sz="20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2000" dirty="0">
                <a:latin typeface="Arial" panose="020B0604020202020204" pitchFamily="34" charset="0"/>
                <a:cs typeface="Arial" panose="020B0604020202020204" pitchFamily="34" charset="0"/>
              </a:rPr>
              <a:t>.</a:t>
            </a:r>
          </a:p>
          <a:p>
            <a:r>
              <a:rPr lang="es-CO" sz="2000" dirty="0">
                <a:latin typeface="Arial" panose="020B0604020202020204" pitchFamily="34" charset="0"/>
                <a:cs typeface="Arial" panose="020B0604020202020204" pitchFamily="34" charset="0"/>
              </a:rPr>
              <a:t>Sanambiente. (s. f.). </a:t>
            </a:r>
            <a:r>
              <a:rPr lang="es-CO" sz="2000" i="1" dirty="0">
                <a:latin typeface="Arial" panose="020B0604020202020204" pitchFamily="34" charset="0"/>
                <a:cs typeface="Arial" panose="020B0604020202020204" pitchFamily="34" charset="0"/>
              </a:rPr>
              <a:t>Sanambiente</a:t>
            </a:r>
            <a:r>
              <a:rPr lang="es-CO" sz="20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9"/>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2056147" y="1800285"/>
            <a:ext cx="4012219"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a:t>
            </a:r>
            <a:r>
              <a:rPr lang="es-CO" sz="1800" dirty="0" smtClean="0">
                <a:latin typeface="Arial" panose="020B0604020202020204" pitchFamily="34" charset="0"/>
                <a:cs typeface="Arial" panose="020B0604020202020204" pitchFamily="34" charset="0"/>
                <a:hlinkClick r:id="rId3" action="ppaction://hlinksldjump"/>
              </a:rPr>
              <a:t>Introducción </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Formulación del </a:t>
            </a:r>
            <a:r>
              <a:rPr lang="es-CO" sz="1800" dirty="0" smtClean="0">
                <a:latin typeface="Arial" panose="020B0604020202020204" pitchFamily="34" charset="0"/>
                <a:cs typeface="Arial" panose="020B0604020202020204" pitchFamily="34" charset="0"/>
                <a:hlinkClick r:id="rId5" action="ppaction://hlinksldjump"/>
              </a:rPr>
              <a:t>problema</a:t>
            </a:r>
            <a:endParaRPr lang="es-CO" sz="1800" dirty="0" smtClean="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a:t>
            </a:r>
            <a:r>
              <a:rPr lang="es-CO" sz="1800" dirty="0" smtClean="0">
                <a:latin typeface="Arial" panose="020B0604020202020204" pitchFamily="34" charset="0"/>
                <a:cs typeface="Arial" panose="020B0604020202020204" pitchFamily="34" charset="0"/>
                <a:hlinkClick r:id="rId6" action="ppaction://hlinksldjump"/>
              </a:rPr>
              <a:t>. Sistematización del problema</a:t>
            </a:r>
            <a:endParaRPr lang="es-CO" sz="1800" dirty="0" smtClean="0">
              <a:latin typeface="Arial" panose="020B0604020202020204" pitchFamily="34" charset="0"/>
              <a:cs typeface="Arial" panose="020B0604020202020204" pitchFamily="34" charset="0"/>
            </a:endParaRPr>
          </a:p>
          <a:p>
            <a:pPr marL="0" indent="0">
              <a:buNone/>
            </a:pPr>
            <a:r>
              <a:rPr lang="es-CO" sz="1800" dirty="0" smtClean="0">
                <a:latin typeface="Arial" panose="020B0604020202020204" pitchFamily="34" charset="0"/>
                <a:cs typeface="Arial" panose="020B0604020202020204" pitchFamily="34" charset="0"/>
                <a:hlinkClick r:id="rId7" action="ppaction://hlinksldjump"/>
              </a:rPr>
              <a:t>5. Objetivo general</a:t>
            </a:r>
            <a:endParaRPr lang="es-CO" sz="1800" dirty="0" smtClean="0">
              <a:latin typeface="Arial" panose="020B0604020202020204" pitchFamily="34" charset="0"/>
              <a:cs typeface="Arial" panose="020B0604020202020204" pitchFamily="34" charset="0"/>
            </a:endParaRPr>
          </a:p>
          <a:p>
            <a:pPr marL="0" indent="0">
              <a:buNone/>
            </a:pPr>
            <a:r>
              <a:rPr lang="es-CO" sz="1800" dirty="0" smtClean="0">
                <a:latin typeface="Arial" panose="020B0604020202020204" pitchFamily="34" charset="0"/>
                <a:cs typeface="Arial" panose="020B0604020202020204" pitchFamily="34" charset="0"/>
                <a:hlinkClick r:id="rId8" action="ppaction://hlinksldjump"/>
              </a:rPr>
              <a:t>6. </a:t>
            </a:r>
            <a:r>
              <a:rPr lang="es-CO" sz="1800" smtClean="0">
                <a:latin typeface="Arial" panose="020B0604020202020204" pitchFamily="34" charset="0"/>
                <a:cs typeface="Arial" panose="020B0604020202020204" pitchFamily="34" charset="0"/>
                <a:hlinkClick r:id="rId8" action="ppaction://hlinksldjump"/>
              </a:rPr>
              <a:t>Objetivos específicos</a:t>
            </a:r>
            <a:endParaRPr lang="es-CO" sz="1800" dirty="0" smtClean="0">
              <a:latin typeface="Arial" panose="020B0604020202020204" pitchFamily="34" charset="0"/>
              <a:cs typeface="Arial" panose="020B0604020202020204" pitchFamily="34" charset="0"/>
            </a:endParaRPr>
          </a:p>
          <a:p>
            <a:pPr marL="0" indent="0">
              <a:buNone/>
            </a:pPr>
            <a:r>
              <a:rPr lang="es-CO" sz="1800" dirty="0" smtClean="0">
                <a:latin typeface="Arial" panose="020B0604020202020204" pitchFamily="34" charset="0"/>
                <a:cs typeface="Arial" panose="020B0604020202020204" pitchFamily="34" charset="0"/>
                <a:hlinkClick r:id="rId9" action="ppaction://hlinksldjump"/>
              </a:rPr>
              <a:t>7. </a:t>
            </a:r>
            <a:r>
              <a:rPr lang="es-CO" sz="1800" dirty="0">
                <a:latin typeface="Arial" panose="020B0604020202020204" pitchFamily="34" charset="0"/>
                <a:cs typeface="Arial" panose="020B0604020202020204" pitchFamily="34" charset="0"/>
                <a:hlinkClick r:id="rId9" action="ppaction://hlinksldjump"/>
              </a:rPr>
              <a:t>Marco teórico</a:t>
            </a:r>
            <a:endParaRPr lang="es-CO" sz="1800" dirty="0">
              <a:latin typeface="Arial" panose="020B0604020202020204" pitchFamily="34" charset="0"/>
              <a:cs typeface="Arial" panose="020B0604020202020204" pitchFamily="34" charset="0"/>
            </a:endParaRPr>
          </a:p>
          <a:p>
            <a:pPr marL="0" indent="0">
              <a:buNone/>
            </a:pPr>
            <a:r>
              <a:rPr lang="es-CO" sz="1800" dirty="0" smtClean="0">
                <a:latin typeface="Arial" panose="020B0604020202020204" pitchFamily="34" charset="0"/>
                <a:cs typeface="Arial" panose="020B0604020202020204" pitchFamily="34" charset="0"/>
                <a:hlinkClick r:id="rId10" action="ppaction://hlinksldjump"/>
              </a:rPr>
              <a:t>8. </a:t>
            </a:r>
            <a:r>
              <a:rPr lang="es-CO" sz="1800" dirty="0">
                <a:latin typeface="Arial" panose="020B0604020202020204" pitchFamily="34" charset="0"/>
                <a:cs typeface="Arial" panose="020B0604020202020204" pitchFamily="34" charset="0"/>
                <a:hlinkClick r:id="rId10" action="ppaction://hlinksldjump"/>
              </a:rPr>
              <a:t>Desarrollo</a:t>
            </a:r>
            <a:endParaRPr lang="es-CO" sz="1800" dirty="0">
              <a:latin typeface="Arial" panose="020B0604020202020204" pitchFamily="34" charset="0"/>
              <a:cs typeface="Arial" panose="020B0604020202020204" pitchFamily="34" charset="0"/>
            </a:endParaRPr>
          </a:p>
          <a:p>
            <a:pPr marL="0" indent="0">
              <a:buNone/>
            </a:pPr>
            <a:r>
              <a:rPr lang="es-CO" sz="1800" dirty="0" smtClean="0">
                <a:latin typeface="Arial" panose="020B0604020202020204" pitchFamily="34" charset="0"/>
                <a:cs typeface="Arial" panose="020B0604020202020204" pitchFamily="34" charset="0"/>
                <a:hlinkClick r:id="rId11" action="ppaction://hlinksldjump"/>
              </a:rPr>
              <a:t>9. </a:t>
            </a:r>
            <a:r>
              <a:rPr lang="es-CO" sz="1800" dirty="0">
                <a:latin typeface="Arial" panose="020B0604020202020204" pitchFamily="34" charset="0"/>
                <a:cs typeface="Arial" panose="020B0604020202020204" pitchFamily="34" charset="0"/>
                <a:hlinkClick r:id="rId11" action="ppaction://hlinksldjump"/>
              </a:rPr>
              <a:t>Conclusiones</a:t>
            </a:r>
            <a:endParaRPr lang="es-CO" sz="1800" dirty="0">
              <a:latin typeface="Arial" panose="020B0604020202020204" pitchFamily="34" charset="0"/>
              <a:cs typeface="Arial" panose="020B0604020202020204" pitchFamily="34" charset="0"/>
            </a:endParaRPr>
          </a:p>
          <a:p>
            <a:pPr marL="0" indent="0">
              <a:buNone/>
            </a:pPr>
            <a:r>
              <a:rPr lang="es-CO" sz="1800" dirty="0" smtClean="0">
                <a:latin typeface="Arial" panose="020B0604020202020204" pitchFamily="34" charset="0"/>
                <a:cs typeface="Arial" panose="020B0604020202020204" pitchFamily="34" charset="0"/>
                <a:hlinkClick r:id="rId12" action="ppaction://hlinksldjump"/>
              </a:rPr>
              <a:t>10. </a:t>
            </a:r>
            <a:r>
              <a:rPr lang="es-CO" sz="1800" dirty="0">
                <a:latin typeface="Arial" panose="020B0604020202020204" pitchFamily="34" charset="0"/>
                <a:cs typeface="Arial" panose="020B0604020202020204" pitchFamily="34" charset="0"/>
                <a:hlinkClick r:id="rId12" action="ppaction://hlinksldjump"/>
              </a:rPr>
              <a:t>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420374"/>
          </a:xfrm>
        </p:spPr>
        <p:txBody>
          <a:bodyPr>
            <a:noAutofit/>
          </a:bodyPr>
          <a:lstStyle/>
          <a:p>
            <a:pPr algn="just"/>
            <a:r>
              <a:rPr lang="es-CO" sz="2000" b="1" dirty="0">
                <a:latin typeface="Arial" panose="020B0604020202020204" pitchFamily="34" charset="0"/>
                <a:cs typeface="Arial" panose="020B0604020202020204" pitchFamily="34" charset="0"/>
              </a:rPr>
              <a:t>Sanambiente S.A.S </a:t>
            </a:r>
            <a:r>
              <a:rPr lang="es-CO" sz="2000" dirty="0">
                <a:latin typeface="Arial" panose="020B0604020202020204" pitchFamily="34" charset="0"/>
                <a:cs typeface="Arial" panose="020B0604020202020204" pitchFamily="34" charset="0"/>
              </a:rPr>
              <a:t>es una empresa que se encuentra radicada con su sede principal en la ciudad de Cali,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525170"/>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8"/>
            <a:ext cx="8599023" cy="3927098"/>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la gestión de un proyecto de desarrollo de software, desde la planificación del proyecto hasta el cierre de éste, siguiendo como base los pasos y artefactos proporcionados por el estándar ISO/IEC 29110.</a:t>
            </a:r>
          </a:p>
          <a:p>
            <a:r>
              <a:rPr lang="es-CO" sz="2000" dirty="0">
                <a:latin typeface="Arial" panose="020B0604020202020204" pitchFamily="34" charset="0"/>
                <a:cs typeface="Arial" panose="020B0604020202020204" pitchFamily="34" charset="0"/>
              </a:rPr>
              <a:t>Este trabajo se realizó en paralelo con dos </a:t>
            </a:r>
            <a:r>
              <a:rPr lang="es-CO" sz="2000">
                <a:latin typeface="Arial" panose="020B0604020202020204" pitchFamily="34" charset="0"/>
                <a:cs typeface="Arial" panose="020B0604020202020204" pitchFamily="34" charset="0"/>
              </a:rPr>
              <a:t>proyectos de </a:t>
            </a:r>
            <a:r>
              <a:rPr lang="es-CO" sz="2000" dirty="0">
                <a:latin typeface="Arial" panose="020B0604020202020204" pitchFamily="34" charset="0"/>
                <a:cs typeface="Arial" panose="020B0604020202020204" pitchFamily="34" charset="0"/>
              </a:rPr>
              <a:t>estudiantes de Ingeniería y Tecnología de Sistemas de la UNIAJC (Institución Universitaria Antonio José Camacho), encargados de los procesos a gestionar: desarrollo y calidad.</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(2/2) </a:t>
            </a:r>
          </a:p>
        </p:txBody>
      </p:sp>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en Sistemas. Al ser un producto empresarial que vincula varios grupos de trabajo, se requiere incluir estrategias de gestión que aseguren la calidad del producto final en cada uno de sus componentes, por esta razón surge la propuesta de este proyecto.</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4"/>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Formulación del problema</a:t>
            </a:r>
          </a:p>
        </p:txBody>
      </p:sp>
      <p:sp>
        <p:nvSpPr>
          <p:cNvPr id="5" name="Marcador de contenido 4"/>
          <p:cNvSpPr>
            <a:spLocks noGrp="1"/>
          </p:cNvSpPr>
          <p:nvPr>
            <p:ph idx="1"/>
          </p:nvPr>
        </p:nvSpPr>
        <p:spPr>
          <a:xfrm>
            <a:off x="3932809"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S.A.S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6"/>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Sistematización del problema</a:t>
            </a:r>
          </a:p>
        </p:txBody>
      </p:sp>
      <p:sp>
        <p:nvSpPr>
          <p:cNvPr id="5" name="Marcador de contenido 4"/>
          <p:cNvSpPr>
            <a:spLocks noGrp="1"/>
          </p:cNvSpPr>
          <p:nvPr>
            <p:ph idx="1"/>
          </p:nvPr>
        </p:nvSpPr>
        <p:spPr>
          <a:xfrm>
            <a:off x="3737602" y="903004"/>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S.A.S? </a:t>
            </a:r>
          </a:p>
          <a:p>
            <a:pPr lvl="0" algn="just"/>
            <a:r>
              <a:rPr lang="es-CO" sz="2000" dirty="0">
                <a:latin typeface="Arial" panose="020B0604020202020204" pitchFamily="34" charset="0"/>
                <a:cs typeface="Arial" panose="020B0604020202020204" pitchFamily="34" charset="0"/>
              </a:rPr>
              <a:t>¿Cuáles son las herramientas propuestas por la ISO/IEC 29110 que permiten la integración de los diferentes equipos de trabajo del proyecto Sanambiente S.AS?</a:t>
            </a:r>
          </a:p>
          <a:p>
            <a:pPr lvl="0" algn="just"/>
            <a:r>
              <a:rPr lang="es-CO" sz="2000" dirty="0">
                <a:latin typeface="Arial" panose="020B0604020202020204" pitchFamily="34" charset="0"/>
                <a:cs typeface="Arial" panose="020B0604020202020204" pitchFamily="34" charset="0"/>
              </a:rPr>
              <a:t>¿Cómo asegurar que el proyecto Sanambiente S.A.S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0921" y="2702858"/>
            <a:ext cx="5335377" cy="1452283"/>
          </a:xfrm>
        </p:spPr>
        <p:txBody>
          <a:bodyPr>
            <a:noAutofit/>
          </a:bodyPr>
          <a:lstStyle/>
          <a:p>
            <a:pPr marL="0" indent="0" algn="just">
              <a:buNone/>
            </a:pPr>
            <a:r>
              <a:rPr lang="es-CO" sz="20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 S.A.S sede Cali.</a:t>
            </a:r>
            <a:endParaRPr lang="es-CO" sz="20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2621</TotalTime>
  <Words>1408</Words>
  <Application>Microsoft Office PowerPoint</Application>
  <PresentationFormat>Presentación en pantalla (4:3)</PresentationFormat>
  <Paragraphs>107</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29</vt:i4>
      </vt:variant>
    </vt:vector>
  </HeadingPairs>
  <TitlesOfParts>
    <vt:vector size="35"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S.A.S de Cali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Introducción (1/2)</vt:lpstr>
      <vt:lpstr>Introducción (2/2) </vt:lpstr>
      <vt:lpstr>Planteamiento del problema</vt:lpstr>
      <vt:lpstr>Formulación del problema</vt:lpstr>
      <vt:lpstr>Sistematización del problema</vt:lpstr>
      <vt:lpstr>Objetivo general</vt:lpstr>
      <vt:lpstr>Objetivos específicos</vt:lpstr>
      <vt:lpstr>Marco teórico (1/6)  </vt:lpstr>
      <vt:lpstr>Marco teórico (2/6)</vt:lpstr>
      <vt:lpstr>Marco teórico (3/6)</vt:lpstr>
      <vt:lpstr>Marco teórico (4/6)</vt:lpstr>
      <vt:lpstr>Marco teórico (5/6)  </vt:lpstr>
      <vt:lpstr>Marco teórico (6/6)  </vt:lpstr>
      <vt:lpstr>Desarrollo (1/9)</vt:lpstr>
      <vt:lpstr>Desarrollo (2/9) – Plan del proyecto</vt:lpstr>
      <vt:lpstr>Desarrollo (3/9) – Repositorio del proyecto</vt:lpstr>
      <vt:lpstr>Desarrollo (4/9) – Resultados de la verificación</vt:lpstr>
      <vt:lpstr>Desarrollo (5/9) – Resultados de la verificación</vt:lpstr>
      <vt:lpstr>Desarrollo (6/9) – Registro de estado de progreso</vt:lpstr>
      <vt:lpstr>Desarrollo (7/9) – Solicitud de cambio</vt:lpstr>
      <vt:lpstr>Desarrollo (8/9) – Registro de corrección</vt:lpstr>
      <vt:lpstr>Desarrollo (9/9) – Registro de aceptación</vt:lpstr>
      <vt:lpstr>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Asus</cp:lastModifiedBy>
  <cp:revision>184</cp:revision>
  <dcterms:created xsi:type="dcterms:W3CDTF">2017-10-02T20:11:13Z</dcterms:created>
  <dcterms:modified xsi:type="dcterms:W3CDTF">2020-09-08T00:25:03Z</dcterms:modified>
</cp:coreProperties>
</file>