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96" r:id="rId3"/>
    <p:sldId id="315" r:id="rId4"/>
    <p:sldId id="323" r:id="rId5"/>
    <p:sldId id="308" r:id="rId6"/>
    <p:sldId id="306" r:id="rId7"/>
    <p:sldId id="295" r:id="rId8"/>
    <p:sldId id="312" r:id="rId9"/>
    <p:sldId id="324" r:id="rId10"/>
    <p:sldId id="325" r:id="rId11"/>
    <p:sldId id="328" r:id="rId12"/>
    <p:sldId id="310" r:id="rId13"/>
    <p:sldId id="330" r:id="rId14"/>
    <p:sldId id="317" r:id="rId15"/>
    <p:sldId id="318" r:id="rId16"/>
    <p:sldId id="297"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91" d="100"/>
          <a:sy n="91" d="100"/>
        </p:scale>
        <p:origin x="1258"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25/09/2019</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25/09/2019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25/09/2019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25/09/2019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25/09/2019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25/09/2019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25/09/2019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25/09/2019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25/09/2019</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5. Desarrollo</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7"/>
            <a:ext cx="5889596" cy="385575"/>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extLst>
              <p:ext uri="{D42A27DB-BD31-4B8C-83A1-F6EECF244321}">
                <p14:modId xmlns:p14="http://schemas.microsoft.com/office/powerpoint/2010/main" val="3160411312"/>
              </p:ext>
            </p:extLst>
          </p:nvPr>
        </p:nvGraphicFramePr>
        <p:xfrm>
          <a:off x="434007"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0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6. Resultados (1/2)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825626"/>
            <a:ext cx="7886700" cy="372290"/>
          </a:xfrm>
        </p:spPr>
        <p:txBody>
          <a:bodyPr>
            <a:normAutofit/>
          </a:bodyPr>
          <a:lstStyle/>
          <a:p>
            <a:r>
              <a:rPr lang="es-CO" sz="1800" dirty="0">
                <a:latin typeface="Arial" panose="020B0604020202020204" pitchFamily="34" charset="0"/>
                <a:cs typeface="Arial" panose="020B0604020202020204" pitchFamily="34" charset="0"/>
              </a:rPr>
              <a:t>Algunos de los resultados que se dieron en este diseño fueron:</a:t>
            </a:r>
          </a:p>
        </p:txBody>
      </p:sp>
      <p:pic>
        <p:nvPicPr>
          <p:cNvPr id="12" name="Imagen 11">
            <a:extLst>
              <a:ext uri="{FF2B5EF4-FFF2-40B4-BE49-F238E27FC236}">
                <a16:creationId xmlns:a16="http://schemas.microsoft.com/office/drawing/2014/main" id="{207DBE15-3AA1-4575-BC42-8D90CE48E6EC}"/>
              </a:ext>
            </a:extLst>
          </p:cNvPr>
          <p:cNvPicPr>
            <a:picLocks noChangeAspect="1"/>
          </p:cNvPicPr>
          <p:nvPr/>
        </p:nvPicPr>
        <p:blipFill>
          <a:blip r:embed="rId3"/>
          <a:stretch>
            <a:fillRect/>
          </a:stretch>
        </p:blipFill>
        <p:spPr>
          <a:xfrm>
            <a:off x="847708" y="2588105"/>
            <a:ext cx="7272835" cy="3429311"/>
          </a:xfrm>
          <a:prstGeom prst="rect">
            <a:avLst/>
          </a:prstGeom>
          <a:ln>
            <a:solidFill>
              <a:schemeClr val="tx1"/>
            </a:solidFill>
          </a:ln>
        </p:spPr>
      </p:pic>
      <p:sp>
        <p:nvSpPr>
          <p:cNvPr id="5" name="CuadroTexto 4">
            <a:extLst>
              <a:ext uri="{FF2B5EF4-FFF2-40B4-BE49-F238E27FC236}">
                <a16:creationId xmlns:a16="http://schemas.microsoft.com/office/drawing/2014/main" id="{668DCA41-D3D5-4E79-8401-09D5FE8262AD}"/>
              </a:ext>
            </a:extLst>
          </p:cNvPr>
          <p:cNvSpPr txBox="1"/>
          <p:nvPr/>
        </p:nvSpPr>
        <p:spPr>
          <a:xfrm>
            <a:off x="847708" y="2311107"/>
            <a:ext cx="7272835"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Registro de estado de progreso</a:t>
            </a:r>
          </a:p>
        </p:txBody>
      </p:sp>
    </p:spTree>
    <p:extLst>
      <p:ext uri="{BB962C8B-B14F-4D97-AF65-F5344CB8AC3E}">
        <p14:creationId xmlns:p14="http://schemas.microsoft.com/office/powerpoint/2010/main" val="250225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DDD1DBB-2D52-4D22-ACF0-F952620A2084}"/>
              </a:ext>
            </a:extLst>
          </p:cNvPr>
          <p:cNvPicPr>
            <a:picLocks noChangeAspect="1"/>
          </p:cNvPicPr>
          <p:nvPr/>
        </p:nvPicPr>
        <p:blipFill>
          <a:blip r:embed="rId3"/>
          <a:stretch>
            <a:fillRect/>
          </a:stretch>
        </p:blipFill>
        <p:spPr>
          <a:xfrm>
            <a:off x="177041" y="2256731"/>
            <a:ext cx="5041732" cy="3306261"/>
          </a:xfrm>
          <a:prstGeom prst="rect">
            <a:avLst/>
          </a:prstGeom>
          <a:ln>
            <a:solidFill>
              <a:schemeClr val="tx1"/>
            </a:solidFill>
          </a:ln>
        </p:spPr>
      </p:pic>
      <p:pic>
        <p:nvPicPr>
          <p:cNvPr id="7" name="Marcador de contenido 12">
            <a:extLst>
              <a:ext uri="{FF2B5EF4-FFF2-40B4-BE49-F238E27FC236}">
                <a16:creationId xmlns:a16="http://schemas.microsoft.com/office/drawing/2014/main" id="{2D0E1776-6CB8-4537-AB06-865A760471B4}"/>
              </a:ext>
            </a:extLst>
          </p:cNvPr>
          <p:cNvPicPr>
            <a:picLocks noGrp="1" noChangeAspect="1"/>
          </p:cNvPicPr>
          <p:nvPr>
            <p:ph idx="1"/>
          </p:nvPr>
        </p:nvPicPr>
        <p:blipFill>
          <a:blip r:embed="rId4"/>
          <a:stretch>
            <a:fillRect/>
          </a:stretch>
        </p:blipFill>
        <p:spPr>
          <a:xfrm>
            <a:off x="5313499" y="1979732"/>
            <a:ext cx="3653460" cy="3583260"/>
          </a:xfrm>
          <a:ln w="6350">
            <a:noFill/>
          </a:ln>
        </p:spPr>
      </p:pic>
      <p:sp>
        <p:nvSpPr>
          <p:cNvPr id="9" name="CuadroTexto 8">
            <a:extLst>
              <a:ext uri="{FF2B5EF4-FFF2-40B4-BE49-F238E27FC236}">
                <a16:creationId xmlns:a16="http://schemas.microsoft.com/office/drawing/2014/main" id="{79D8F414-9DD2-4E1F-8522-B5413B3CB1F7}"/>
              </a:ext>
            </a:extLst>
          </p:cNvPr>
          <p:cNvSpPr txBox="1"/>
          <p:nvPr/>
        </p:nvSpPr>
        <p:spPr>
          <a:xfrm>
            <a:off x="177041" y="1979732"/>
            <a:ext cx="5041732" cy="276999"/>
          </a:xfrm>
          <a:prstGeom prst="rect">
            <a:avLst/>
          </a:prstGeom>
          <a:noFill/>
          <a:ln>
            <a:solidFill>
              <a:schemeClr val="tx1"/>
            </a:solidFill>
          </a:ln>
        </p:spPr>
        <p:txBody>
          <a:bodyPr wrap="square" rtlCol="0">
            <a:spAutoFit/>
          </a:bodyPr>
          <a:lstStyle/>
          <a:p>
            <a:pPr algn="ctr"/>
            <a:r>
              <a:rPr lang="es-CO" sz="1200" b="1" dirty="0">
                <a:latin typeface="Arial" panose="020B0604020202020204" pitchFamily="34" charset="0"/>
                <a:cs typeface="Arial" panose="020B0604020202020204" pitchFamily="34" charset="0"/>
              </a:rPr>
              <a:t>Repositorio del proyecto, visto desde la aplicación web de GitHub</a:t>
            </a:r>
          </a:p>
        </p:txBody>
      </p:sp>
      <p:sp>
        <p:nvSpPr>
          <p:cNvPr id="8" name="Título 5">
            <a:extLst>
              <a:ext uri="{FF2B5EF4-FFF2-40B4-BE49-F238E27FC236}">
                <a16:creationId xmlns:a16="http://schemas.microsoft.com/office/drawing/2014/main" id="{24E20B76-5489-4691-AAAB-982771810931}"/>
              </a:ext>
            </a:extLst>
          </p:cNvPr>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6. Resultados (2/2)</a:t>
            </a:r>
            <a:endParaRPr lang="es-ES" sz="25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30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7. 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fontScale="62500" lnSpcReduction="20000"/>
          </a:bodyPr>
          <a:lstStyle/>
          <a:p>
            <a:r>
              <a:rPr lang="es-CO" dirty="0">
                <a:latin typeface="Arial" panose="020B0604020202020204" pitchFamily="34" charset="0"/>
                <a:cs typeface="Arial" panose="020B0604020202020204" pitchFamily="34" charset="0"/>
              </a:rPr>
              <a:t>La ISO/IEC 29110 como base para la elaboración de este diseño fue de gran apoyo, puesto que proporcionó los pasos y artefactos necesarios para llevar a cabo el seguimiento y control adecuado de todos los recursos que intervinieron en el proyecto.</a:t>
            </a:r>
          </a:p>
          <a:p>
            <a:r>
              <a:rPr lang="es-CO" dirty="0">
                <a:latin typeface="Arial" panose="020B0604020202020204" pitchFamily="34" charset="0"/>
                <a:cs typeface="Arial" panose="020B0604020202020204" pitchFamily="34" charset="0"/>
              </a:rPr>
              <a:t>A lo largo del seguimiento y control del proyecto de la empresa Sanambiente, se han evidenciado algunos contratiempos en tema de entrega de tareas por parte de los equipos, ya sea porque carecían de conocimientos para realizarlas y tuvieron que apartar un tiempo para saber cómo se hacían, o dependían de otras tareas de otro equipo para poder ejecutar las suyas. En este caso se optó por tomar un plan de contingencia que consistía en adecuar las fechas de entrega de las tareas de cada equipo, de manera que no causaran contratiempo alguno a aquellos que estaban implicados en estas.</a:t>
            </a:r>
          </a:p>
          <a:p>
            <a:r>
              <a:rPr lang="es-CO" dirty="0">
                <a:latin typeface="Arial" panose="020B0604020202020204" pitchFamily="34" charset="0"/>
                <a:cs typeface="Arial" panose="020B0604020202020204" pitchFamily="34" charset="0"/>
              </a:rPr>
              <a:t>El estándar ISO/IEC 29110 ayuda a las VSE de software a mejorar la calidad de sus productos y/o servicios y el rendimiento de sus procesos, proporcionando los lineamientos idóneos para que estas los apliquen sin problemas sobre cualquier proyecto que posean.</a:t>
            </a: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951460"/>
            <a:ext cx="7886700" cy="4013112"/>
          </a:xfrm>
        </p:spPr>
        <p:txBody>
          <a:bodyPr>
            <a:noAutofit/>
          </a:bodyPr>
          <a:lstStyle/>
          <a:p>
            <a:r>
              <a:rPr lang="en-US" sz="1800" dirty="0">
                <a:latin typeface="Arial" panose="020B0604020202020204" pitchFamily="34" charset="0"/>
                <a:cs typeface="Arial" panose="020B0604020202020204" pitchFamily="34" charset="0"/>
              </a:rPr>
              <a:t>ISO/IEC. (2011). </a:t>
            </a:r>
            <a:r>
              <a:rPr lang="en-US" sz="18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1800" dirty="0">
                <a:latin typeface="Arial" panose="020B0604020202020204" pitchFamily="34" charset="0"/>
                <a:cs typeface="Arial" panose="020B0604020202020204" pitchFamily="34" charset="0"/>
              </a:rPr>
              <a:t>.</a:t>
            </a:r>
          </a:p>
          <a:p>
            <a:r>
              <a:rPr lang="es-CO" sz="1800" dirty="0">
                <a:latin typeface="Arial" panose="020B0604020202020204" pitchFamily="34" charset="0"/>
                <a:cs typeface="Arial" panose="020B0604020202020204" pitchFamily="34" charset="0"/>
              </a:rPr>
              <a:t>Sanambiente. (s. f.). </a:t>
            </a:r>
            <a:r>
              <a:rPr lang="es-CO" sz="1800" i="1" dirty="0">
                <a:latin typeface="Arial" panose="020B0604020202020204" pitchFamily="34" charset="0"/>
                <a:cs typeface="Arial" panose="020B0604020202020204" pitchFamily="34" charset="0"/>
              </a:rPr>
              <a:t>Sanambiente</a:t>
            </a:r>
            <a:r>
              <a:rPr lang="es-CO" sz="18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7"/>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6"/>
            <a:ext cx="8768866" cy="6145823"/>
          </a:xfrm>
        </p:spPr>
        <p:txBody>
          <a:bodyPr>
            <a:noAutofit/>
          </a:bodyPr>
          <a:lstStyle/>
          <a:p>
            <a:pPr algn="ctr"/>
            <a:r>
              <a:rPr lang="es-CO" sz="2500" dirty="0">
                <a:solidFill>
                  <a:schemeClr val="bg1"/>
                </a:solidFill>
                <a:latin typeface="Arial" panose="020B0604020202020204" pitchFamily="34" charset="0"/>
                <a:cs typeface="Arial" panose="020B0604020202020204" pitchFamily="34" charset="0"/>
              </a:rPr>
              <a:t>Diseño de un marco de trabajo siguiendo la ISO/IEC 29110 para el proyecto de la empresa Sanambiente </a:t>
            </a:r>
            <a:br>
              <a:rPr lang="es-MX" sz="2500" b="1" dirty="0">
                <a:solidFill>
                  <a:schemeClr val="bg1"/>
                </a:solidFill>
                <a:latin typeface="Arial" panose="020B0604020202020204" pitchFamily="34" charset="0"/>
                <a:cs typeface="Arial" panose="020B0604020202020204" pitchFamily="34" charset="0"/>
              </a:rPr>
            </a:br>
            <a:br>
              <a:rPr lang="es-MX" sz="2500" b="1"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2019</a:t>
            </a:r>
          </a:p>
        </p:txBody>
      </p:sp>
    </p:spTree>
    <p:extLst>
      <p:ext uri="{BB962C8B-B14F-4D97-AF65-F5344CB8AC3E}">
        <p14:creationId xmlns:p14="http://schemas.microsoft.com/office/powerpoint/2010/main" val="235463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462127" y="1889060"/>
            <a:ext cx="6848788"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Objetivos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6. Resultados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7.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0" action="ppaction://hlinksldjump"/>
              </a:rPr>
              <a:t>8.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275362"/>
          </a:xfrm>
        </p:spPr>
        <p:txBody>
          <a:bodyPr>
            <a:noAutofit/>
          </a:bodyPr>
          <a:lstStyle/>
          <a:p>
            <a:r>
              <a:rPr lang="es-CO" sz="1800" b="1" dirty="0">
                <a:latin typeface="Arial" panose="020B0604020202020204" pitchFamily="34" charset="0"/>
                <a:cs typeface="Arial" panose="020B0604020202020204" pitchFamily="34" charset="0"/>
              </a:rPr>
              <a:t>Sanambiente S.A.S</a:t>
            </a:r>
            <a:r>
              <a:rPr lang="es-CO" sz="1800" dirty="0">
                <a:latin typeface="Arial" panose="020B0604020202020204" pitchFamily="34" charset="0"/>
                <a:cs typeface="Arial" panose="020B0604020202020204" pitchFamily="34" charset="0"/>
              </a:rPr>
              <a:t> es una empresa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1. 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187818"/>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0" y="1878899"/>
            <a:ext cx="8599023" cy="1845813"/>
          </a:xfrm>
        </p:spPr>
        <p:txBody>
          <a:bodyPr>
            <a:normAutofit/>
          </a:bodyPr>
          <a:lstStyle/>
          <a:p>
            <a:r>
              <a:rPr lang="es-CO" sz="1800" dirty="0">
                <a:latin typeface="Arial" panose="020B0604020202020204" pitchFamily="34" charset="0"/>
                <a:cs typeface="Arial" panose="020B0604020202020204" pitchFamily="34" charset="0"/>
              </a:rPr>
              <a:t>En este momento, en la Facultad de Ingeniería de la Institución Universitaria Antonio José Camacho (UNIAJC) se desarrolla un producto con la empresa Sanambiente S.A.S que busca gestionar los datos ambientales de las estaciones que la empresa tiene a lo largo del país, para ello se han conformado varios equipos (calidad y desarrollo) que abordan el proyecto desde diferentes aspectos.</a:t>
            </a:r>
          </a:p>
        </p:txBody>
      </p:sp>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1. Introducción (2/2) </a:t>
            </a:r>
          </a:p>
        </p:txBody>
      </p:sp>
      <p:pic>
        <p:nvPicPr>
          <p:cNvPr id="8" name="Imagen 7">
            <a:extLst>
              <a:ext uri="{FF2B5EF4-FFF2-40B4-BE49-F238E27FC236}">
                <a16:creationId xmlns:a16="http://schemas.microsoft.com/office/drawing/2014/main" id="{D61D2FCE-D1E3-455D-A5B2-41902A50AAFD}"/>
              </a:ext>
            </a:extLst>
          </p:cNvPr>
          <p:cNvPicPr>
            <a:picLocks noChangeAspect="1"/>
          </p:cNvPicPr>
          <p:nvPr/>
        </p:nvPicPr>
        <p:blipFill>
          <a:blip r:embed="rId3"/>
          <a:stretch>
            <a:fillRect/>
          </a:stretch>
        </p:blipFill>
        <p:spPr>
          <a:xfrm>
            <a:off x="3057721" y="3610486"/>
            <a:ext cx="3028557" cy="1893075"/>
          </a:xfrm>
          <a:prstGeom prst="rect">
            <a:avLst/>
          </a:prstGeom>
          <a:ln>
            <a:noFill/>
          </a:ln>
          <a:effectLst>
            <a:softEdge rad="112500"/>
          </a:effectLst>
        </p:spPr>
      </p:pic>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0"/>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2. Planteamiento del problema</a:t>
            </a:r>
          </a:p>
        </p:txBody>
      </p:sp>
      <p:sp>
        <p:nvSpPr>
          <p:cNvPr id="3" name="Marcador de contenido 2"/>
          <p:cNvSpPr>
            <a:spLocks noGrp="1"/>
          </p:cNvSpPr>
          <p:nvPr>
            <p:ph idx="1"/>
          </p:nvPr>
        </p:nvSpPr>
        <p:spPr>
          <a:xfrm>
            <a:off x="360727" y="1911419"/>
            <a:ext cx="8544208" cy="682683"/>
          </a:xfrm>
        </p:spPr>
        <p:txBody>
          <a:bodyPr>
            <a:normAutofit/>
          </a:bodyPr>
          <a:lstStyle/>
          <a:p>
            <a:r>
              <a:rPr lang="es-CO" sz="1800" dirty="0">
                <a:latin typeface="Arial" panose="020B0604020202020204" pitchFamily="34" charset="0"/>
                <a:cs typeface="Arial" panose="020B0604020202020204" pitchFamily="34" charset="0"/>
              </a:rPr>
              <a:t>¿Cómo integrar los equipos del proyecto de gestión de datos de Sanambiente para que cumplan con criterios de calidad y robustez hacia el futuro?</a:t>
            </a:r>
          </a:p>
          <a:p>
            <a:endParaRPr lang="es-CO" sz="18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C406DE2F-5A5B-4B6C-B9E6-DE2352C71980}"/>
              </a:ext>
            </a:extLst>
          </p:cNvPr>
          <p:cNvPicPr>
            <a:picLocks noChangeAspect="1"/>
          </p:cNvPicPr>
          <p:nvPr/>
        </p:nvPicPr>
        <p:blipFill>
          <a:blip r:embed="rId3"/>
          <a:stretch>
            <a:fillRect/>
          </a:stretch>
        </p:blipFill>
        <p:spPr>
          <a:xfrm>
            <a:off x="3305002" y="3522969"/>
            <a:ext cx="2300080" cy="2300080"/>
          </a:xfrm>
          <a:prstGeom prst="rect">
            <a:avLst/>
          </a:prstGeom>
        </p:spPr>
      </p:pic>
    </p:spTree>
    <p:extLst>
      <p:ext uri="{BB962C8B-B14F-4D97-AF65-F5344CB8AC3E}">
        <p14:creationId xmlns:p14="http://schemas.microsoft.com/office/powerpoint/2010/main" val="90049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841669"/>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3. Objetivos</a:t>
            </a:r>
          </a:p>
        </p:txBody>
      </p:sp>
      <p:sp>
        <p:nvSpPr>
          <p:cNvPr id="5" name="Marcador de contenido 4"/>
          <p:cNvSpPr>
            <a:spLocks noGrp="1"/>
          </p:cNvSpPr>
          <p:nvPr>
            <p:ph idx="1"/>
          </p:nvPr>
        </p:nvSpPr>
        <p:spPr>
          <a:xfrm>
            <a:off x="3693212" y="528904"/>
            <a:ext cx="5178167" cy="5615634"/>
          </a:xfrm>
        </p:spPr>
        <p:txBody>
          <a:bodyPr>
            <a:noAutofit/>
          </a:bodyPr>
          <a:lstStyle/>
          <a:p>
            <a:pPr marL="0" indent="0">
              <a:buNone/>
            </a:pPr>
            <a:r>
              <a:rPr lang="es-CO" sz="1800" b="1" dirty="0">
                <a:latin typeface="Arial" panose="020B0604020202020204" pitchFamily="34" charset="0"/>
                <a:cs typeface="Arial" panose="020B0604020202020204" pitchFamily="34" charset="0"/>
              </a:rPr>
              <a:t>Objetivo general</a:t>
            </a:r>
          </a:p>
          <a:p>
            <a:r>
              <a:rPr lang="es-CO" sz="18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a:t>
            </a:r>
            <a:endParaRPr lang="es-CO" sz="1800" b="1" dirty="0">
              <a:latin typeface="Arial" panose="020B0604020202020204" pitchFamily="34" charset="0"/>
              <a:cs typeface="Arial" panose="020B0604020202020204" pitchFamily="34" charset="0"/>
            </a:endParaRPr>
          </a:p>
          <a:p>
            <a:pPr marL="0" indent="0">
              <a:buNone/>
            </a:pPr>
            <a:r>
              <a:rPr lang="es-CO" sz="1800" b="1" dirty="0">
                <a:latin typeface="Arial" panose="020B0604020202020204" pitchFamily="34" charset="0"/>
                <a:cs typeface="Arial" panose="020B0604020202020204" pitchFamily="34" charset="0"/>
              </a:rPr>
              <a:t>Objetivos específicos</a:t>
            </a:r>
          </a:p>
          <a:p>
            <a:pPr lvl="0"/>
            <a:r>
              <a:rPr lang="es-CO" sz="18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a:t>
            </a:r>
          </a:p>
          <a:p>
            <a:pPr lvl="0"/>
            <a:r>
              <a:rPr lang="es-CO" sz="1800" dirty="0">
                <a:latin typeface="Arial" panose="020B0604020202020204" pitchFamily="34" charset="0"/>
                <a:cs typeface="Arial" panose="020B0604020202020204" pitchFamily="34" charset="0"/>
              </a:rPr>
              <a:t>Establecer la ruta de procesos y herramientas que permitan la integración de los equipos del proyecto de Sanambiente de acuerdo a la ISO/IEC 29110.</a:t>
            </a:r>
          </a:p>
          <a:p>
            <a:pPr lvl="0"/>
            <a:r>
              <a:rPr lang="es-CO" sz="1800" dirty="0">
                <a:latin typeface="Arial" panose="020B0604020202020204" pitchFamily="34" charset="0"/>
                <a:cs typeface="Arial" panose="020B0604020202020204" pitchFamily="34" charset="0"/>
              </a:rPr>
              <a:t>Aplicar el marco de trabajo identificado en la ISO/IEC 29110 al proyecto Sanambiente.</a:t>
            </a:r>
          </a:p>
          <a:p>
            <a:r>
              <a:rPr lang="es-CO" sz="1800" dirty="0">
                <a:latin typeface="Arial" panose="020B0604020202020204" pitchFamily="34" charset="0"/>
                <a:cs typeface="Arial" panose="020B0604020202020204" pitchFamily="34" charset="0"/>
              </a:rPr>
              <a:t>Evaluar los resultados de la aplicación del marco de trabajo de acuerdo a la ISO/IEC 29110.</a:t>
            </a:r>
          </a:p>
        </p:txBody>
      </p:sp>
      <p:pic>
        <p:nvPicPr>
          <p:cNvPr id="7" name="Imagen 6" descr="Imagen relacionada">
            <a:extLst>
              <a:ext uri="{FF2B5EF4-FFF2-40B4-BE49-F238E27FC236}">
                <a16:creationId xmlns:a16="http://schemas.microsoft.com/office/drawing/2014/main" id="{D9229070-2645-4278-A5E5-28439C3938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79808" y="3429000"/>
            <a:ext cx="1405062" cy="1360004"/>
          </a:xfrm>
          <a:prstGeom prst="rect">
            <a:avLst/>
          </a:prstGeom>
          <a:noFill/>
          <a:ln>
            <a:noFill/>
          </a:ln>
        </p:spPr>
      </p:pic>
    </p:spTree>
    <p:extLst>
      <p:ext uri="{BB962C8B-B14F-4D97-AF65-F5344CB8AC3E}">
        <p14:creationId xmlns:p14="http://schemas.microsoft.com/office/powerpoint/2010/main" val="134420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4. Marco teórico (1/2)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5"/>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1800" dirty="0">
                <a:latin typeface="Arial" panose="020B0604020202020204" pitchFamily="34" charset="0"/>
                <a:cs typeface="Arial" panose="020B0604020202020204" pitchFamily="34" charset="0"/>
              </a:rPr>
              <a:t>Es una norma bajo el título “</a:t>
            </a:r>
            <a:r>
              <a:rPr lang="es-CO" sz="1800" i="1" dirty="0">
                <a:latin typeface="Arial" panose="020B0604020202020204" pitchFamily="34" charset="0"/>
                <a:cs typeface="Arial" panose="020B0604020202020204" pitchFamily="34" charset="0"/>
              </a:rPr>
              <a:t>Ingeniería de Software – Perfiles del ciclo de vida para entidades muy pequeñas</a:t>
            </a:r>
            <a:r>
              <a:rPr lang="es-CO" sz="1800" dirty="0">
                <a:latin typeface="Arial" panose="020B0604020202020204" pitchFamily="34" charset="0"/>
                <a:cs typeface="Arial" panose="020B0604020202020204" pitchFamily="34" charset="0"/>
              </a:rPr>
              <a:t> (</a:t>
            </a:r>
            <a:r>
              <a:rPr lang="es-CO" sz="1800" dirty="0" err="1">
                <a:latin typeface="Arial" panose="020B0604020202020204" pitchFamily="34" charset="0"/>
                <a:cs typeface="Arial" panose="020B0604020202020204" pitchFamily="34" charset="0"/>
              </a:rPr>
              <a:t>Very</a:t>
            </a:r>
            <a:r>
              <a:rPr lang="es-CO" sz="1800" dirty="0">
                <a:latin typeface="Arial" panose="020B0604020202020204" pitchFamily="34" charset="0"/>
                <a:cs typeface="Arial" panose="020B0604020202020204" pitchFamily="34" charset="0"/>
              </a:rPr>
              <a:t> Small </a:t>
            </a:r>
            <a:r>
              <a:rPr lang="es-CO" sz="1800" dirty="0" err="1">
                <a:latin typeface="Arial" panose="020B0604020202020204" pitchFamily="34" charset="0"/>
                <a:cs typeface="Arial" panose="020B0604020202020204" pitchFamily="34" charset="0"/>
              </a:rPr>
              <a:t>Enterprises</a:t>
            </a:r>
            <a:r>
              <a:rPr lang="es-CO" sz="1800" dirty="0">
                <a:latin typeface="Arial" panose="020B0604020202020204" pitchFamily="34" charset="0"/>
                <a:cs typeface="Arial" panose="020B0604020202020204" pitchFamily="34" charset="0"/>
              </a:rPr>
              <a:t> (</a:t>
            </a:r>
            <a:r>
              <a:rPr lang="es-CO" sz="1800" dirty="0" err="1">
                <a:latin typeface="Arial" panose="020B0604020202020204" pitchFamily="34" charset="0"/>
                <a:cs typeface="Arial" panose="020B0604020202020204" pitchFamily="34" charset="0"/>
              </a:rPr>
              <a:t>VSEs</a:t>
            </a:r>
            <a:r>
              <a:rPr lang="es-CO" sz="1800" dirty="0">
                <a:latin typeface="Arial" panose="020B0604020202020204" pitchFamily="34" charset="0"/>
                <a:cs typeface="Arial" panose="020B0604020202020204" pitchFamily="34" charset="0"/>
              </a:rPr>
              <a:t>))” y se basa en subconjuntos de elementos normativos apropiados, conocidos como perfiles VSE.</a:t>
            </a:r>
          </a:p>
          <a:p>
            <a:pPr algn="just"/>
            <a:r>
              <a:rPr lang="es-CO" sz="18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12009" y="4733087"/>
            <a:ext cx="3519982" cy="175999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0"/>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4. Marco teórico (2/2</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49" y="1825626"/>
            <a:ext cx="7995233" cy="906942"/>
          </a:xfrm>
        </p:spPr>
        <p:txBody>
          <a:bodyPr>
            <a:normAutofit/>
          </a:bodyPr>
          <a:lstStyle/>
          <a:p>
            <a:r>
              <a:rPr lang="es-CO" sz="18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1800" dirty="0">
              <a:latin typeface="Arial" panose="020B0604020202020204" pitchFamily="34" charset="0"/>
              <a:cs typeface="Arial" panose="020B0604020202020204" pitchFamily="34" charset="0"/>
            </a:endParaRPr>
          </a:p>
          <a:p>
            <a:endParaRPr lang="es-CO" sz="18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1"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a:t>
              </a:r>
              <a:r>
                <a:rPr lang="es-CO" sz="1000" dirty="0">
                  <a:effectLst/>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b="1" dirty="0">
                  <a:effectLst/>
                  <a:latin typeface="Arial" panose="020B0604020202020204" pitchFamily="34" charset="0"/>
                  <a:ea typeface="Arial" panose="020B0604020202020204" pitchFamily="34" charset="0"/>
                  <a:cs typeface="Arial" panose="020B0604020202020204" pitchFamily="34" charset="0"/>
                </a:rPr>
                <a:t>Proceso: </a:t>
              </a:r>
              <a:r>
                <a:rPr lang="es-CO" sz="1000" dirty="0">
                  <a:effectLst/>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spcAft>
                  <a:spcPts val="0"/>
                </a:spcAft>
              </a:pPr>
              <a:r>
                <a:rPr lang="es-CO" sz="1000" dirty="0">
                  <a:effectLst/>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49" y="6138598"/>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3"/>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2191</TotalTime>
  <Words>879</Words>
  <Application>Microsoft Office PowerPoint</Application>
  <PresentationFormat>Presentación en pantalla (4:3)</PresentationFormat>
  <Paragraphs>69</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Arial Narrow</vt:lpstr>
      <vt:lpstr>Calibri</vt:lpstr>
      <vt:lpstr>Times New Roman</vt:lpstr>
      <vt:lpstr>20170921 - FI - Plantilla</vt:lpstr>
      <vt:lpstr>Presentación de PowerPoint</vt:lpstr>
      <vt:lpstr>Diseño de un marco de trabajo siguiendo la ISO/IEC 29110 para el proyecto de la empresa Sanambiente    Integrantes: Aarón Levi Grajales Gómez  Cristhian Fernando Balanta Pazú   Semillero ITMedia - grupo de investigación GRINTIC Tutora: Beatriz E. Marín  Institución Universitaria Antonio José Camacho Facultad de Ingenierías Ingeniería de sistemas Santiago de Cali 2019</vt:lpstr>
      <vt:lpstr>Tabla de contenido</vt:lpstr>
      <vt:lpstr>1. Introducción (1/2)</vt:lpstr>
      <vt:lpstr>1. Introducción (2/2) </vt:lpstr>
      <vt:lpstr>2. Planteamiento del problema</vt:lpstr>
      <vt:lpstr>3. Objetivos</vt:lpstr>
      <vt:lpstr>4. Marco teórico (1/2)  </vt:lpstr>
      <vt:lpstr>4. Marco teórico (2/2)</vt:lpstr>
      <vt:lpstr>5. Desarrollo</vt:lpstr>
      <vt:lpstr>6. Resultados (1/2)</vt:lpstr>
      <vt:lpstr>6. Resultados (2/2)</vt:lpstr>
      <vt:lpstr>7. 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Gomez</cp:lastModifiedBy>
  <cp:revision>133</cp:revision>
  <dcterms:created xsi:type="dcterms:W3CDTF">2017-10-02T20:11:13Z</dcterms:created>
  <dcterms:modified xsi:type="dcterms:W3CDTF">2019-09-26T02:21:45Z</dcterms:modified>
</cp:coreProperties>
</file>