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96" r:id="rId3"/>
    <p:sldId id="312" r:id="rId4"/>
    <p:sldId id="324" r:id="rId5"/>
    <p:sldId id="325" r:id="rId6"/>
    <p:sldId id="328" r:id="rId7"/>
    <p:sldId id="310" r:id="rId8"/>
    <p:sldId id="331" r:id="rId9"/>
    <p:sldId id="330" r:id="rId10"/>
    <p:sldId id="333" r:id="rId11"/>
    <p:sldId id="334" r:id="rId12"/>
    <p:sldId id="335" r:id="rId13"/>
    <p:sldId id="332" r:id="rId14"/>
    <p:sldId id="317" r:id="rId15"/>
    <p:sldId id="318" r:id="rId16"/>
    <p:sldId id="297"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8" d="100"/>
          <a:sy n="88" d="100"/>
        </p:scale>
        <p:origin x="135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t>
        <a:bodyPr/>
        <a:lstStyle/>
        <a:p>
          <a:endParaRPr lang="es-ES"/>
        </a:p>
      </dgm:t>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t>
        <a:bodyPr/>
        <a:lstStyle/>
        <a:p>
          <a:endParaRPr lang="es-ES"/>
        </a:p>
      </dgm:t>
    </dgm:pt>
    <dgm:pt modelId="{5BB44648-10DE-43B4-B115-41EF1A186346}" type="pres">
      <dgm:prSet presAssocID="{D47754FE-3154-4F9F-9E2B-4221CEEAA210}" presName="parSh" presStyleLbl="node1" presStyleIdx="0" presStyleCnt="4"/>
      <dgm:spPr/>
      <dgm:t>
        <a:bodyPr/>
        <a:lstStyle/>
        <a:p>
          <a:endParaRPr lang="es-ES"/>
        </a:p>
      </dgm:t>
    </dgm:pt>
    <dgm:pt modelId="{D02E87F5-91E0-4C1F-A5B8-0BA8CF87E582}" type="pres">
      <dgm:prSet presAssocID="{D47754FE-3154-4F9F-9E2B-4221CEEAA210}" presName="desTx" presStyleLbl="fgAcc1" presStyleIdx="0" presStyleCnt="4" custScaleX="110838">
        <dgm:presLayoutVars>
          <dgm:bulletEnabled val="1"/>
        </dgm:presLayoutVars>
      </dgm:prSet>
      <dgm:spPr/>
      <dgm:t>
        <a:bodyPr/>
        <a:lstStyle/>
        <a:p>
          <a:endParaRPr lang="es-ES"/>
        </a:p>
      </dgm:t>
    </dgm:pt>
    <dgm:pt modelId="{88E2B1E4-04B5-41FA-A12F-BE67D51B6C5F}" type="pres">
      <dgm:prSet presAssocID="{123588F0-CE72-4B1F-8B84-5553302DB827}" presName="sibTrans" presStyleLbl="sibTrans2D1" presStyleIdx="0" presStyleCnt="3"/>
      <dgm:spPr/>
      <dgm:t>
        <a:bodyPr/>
        <a:lstStyle/>
        <a:p>
          <a:endParaRPr lang="es-ES"/>
        </a:p>
      </dgm:t>
    </dgm:pt>
    <dgm:pt modelId="{62DBB75B-493D-4ED1-8514-A72E66E97119}" type="pres">
      <dgm:prSet presAssocID="{123588F0-CE72-4B1F-8B84-5553302DB827}" presName="connTx" presStyleLbl="sibTrans2D1" presStyleIdx="0" presStyleCnt="3"/>
      <dgm:spPr/>
      <dgm:t>
        <a:bodyPr/>
        <a:lstStyle/>
        <a:p>
          <a:endParaRPr lang="es-ES"/>
        </a:p>
      </dgm:t>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t>
        <a:bodyPr/>
        <a:lstStyle/>
        <a:p>
          <a:endParaRPr lang="es-ES"/>
        </a:p>
      </dgm:t>
    </dgm:pt>
    <dgm:pt modelId="{6E69A30B-E30E-4A4A-903F-9C45B8148E8A}" type="pres">
      <dgm:prSet presAssocID="{8E9E8EAE-C51B-43BB-AB85-A07B7A42250B}" presName="parSh" presStyleLbl="node1" presStyleIdx="1" presStyleCnt="4" custScaleX="106569"/>
      <dgm:spPr/>
      <dgm:t>
        <a:bodyPr/>
        <a:lstStyle/>
        <a:p>
          <a:endParaRPr lang="es-ES"/>
        </a:p>
      </dgm:t>
    </dgm:pt>
    <dgm:pt modelId="{C6761EF3-66FA-4B14-92BF-D2A06FE81CE9}" type="pres">
      <dgm:prSet presAssocID="{8E9E8EAE-C51B-43BB-AB85-A07B7A42250B}" presName="desTx" presStyleLbl="fgAcc1" presStyleIdx="1" presStyleCnt="4">
        <dgm:presLayoutVars>
          <dgm:bulletEnabled val="1"/>
        </dgm:presLayoutVars>
      </dgm:prSet>
      <dgm:spPr/>
      <dgm:t>
        <a:bodyPr/>
        <a:lstStyle/>
        <a:p>
          <a:endParaRPr lang="es-ES"/>
        </a:p>
      </dgm:t>
    </dgm:pt>
    <dgm:pt modelId="{ADF8F87A-B442-4640-849F-83C75E8EF929}" type="pres">
      <dgm:prSet presAssocID="{CDB6FA27-D583-4260-AA26-84D379DFA717}" presName="sibTrans" presStyleLbl="sibTrans2D1" presStyleIdx="1" presStyleCnt="3"/>
      <dgm:spPr/>
      <dgm:t>
        <a:bodyPr/>
        <a:lstStyle/>
        <a:p>
          <a:endParaRPr lang="es-ES"/>
        </a:p>
      </dgm:t>
    </dgm:pt>
    <dgm:pt modelId="{9AF69F07-8AE2-40C2-A400-56FDAB4ACE6A}" type="pres">
      <dgm:prSet presAssocID="{CDB6FA27-D583-4260-AA26-84D379DFA717}" presName="connTx" presStyleLbl="sibTrans2D1" presStyleIdx="1" presStyleCnt="3"/>
      <dgm:spPr/>
      <dgm:t>
        <a:bodyPr/>
        <a:lstStyle/>
        <a:p>
          <a:endParaRPr lang="es-ES"/>
        </a:p>
      </dgm:t>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t>
        <a:bodyPr/>
        <a:lstStyle/>
        <a:p>
          <a:endParaRPr lang="es-ES"/>
        </a:p>
      </dgm:t>
    </dgm:pt>
    <dgm:pt modelId="{3CF5C418-0088-45CB-8BB7-5481218A1D3C}" type="pres">
      <dgm:prSet presAssocID="{B4DF41A4-27CF-4137-A10B-EE6AFE441123}" presName="parSh" presStyleLbl="node1" presStyleIdx="2" presStyleCnt="4" custScaleX="127161"/>
      <dgm:spPr/>
      <dgm:t>
        <a:bodyPr/>
        <a:lstStyle/>
        <a:p>
          <a:endParaRPr lang="es-ES"/>
        </a:p>
      </dgm:t>
    </dgm:pt>
    <dgm:pt modelId="{D805C2BA-0FFD-4B93-8248-DC0ABFFA4568}" type="pres">
      <dgm:prSet presAssocID="{B4DF41A4-27CF-4137-A10B-EE6AFE441123}" presName="desTx" presStyleLbl="fgAcc1" presStyleIdx="2" presStyleCnt="4">
        <dgm:presLayoutVars>
          <dgm:bulletEnabled val="1"/>
        </dgm:presLayoutVars>
      </dgm:prSet>
      <dgm:spPr/>
      <dgm:t>
        <a:bodyPr/>
        <a:lstStyle/>
        <a:p>
          <a:endParaRPr lang="es-ES"/>
        </a:p>
      </dgm:t>
    </dgm:pt>
    <dgm:pt modelId="{5CC8F97A-34DC-4ABC-8F5F-5E69D5A87645}" type="pres">
      <dgm:prSet presAssocID="{80924495-4125-489F-9479-57BC0BD91A44}" presName="sibTrans" presStyleLbl="sibTrans2D1" presStyleIdx="2" presStyleCnt="3"/>
      <dgm:spPr/>
      <dgm:t>
        <a:bodyPr/>
        <a:lstStyle/>
        <a:p>
          <a:endParaRPr lang="es-ES"/>
        </a:p>
      </dgm:t>
    </dgm:pt>
    <dgm:pt modelId="{653C4DF2-2C54-4BA2-AA14-C9D0DACFD5B8}" type="pres">
      <dgm:prSet presAssocID="{80924495-4125-489F-9479-57BC0BD91A44}" presName="connTx" presStyleLbl="sibTrans2D1" presStyleIdx="2" presStyleCnt="3"/>
      <dgm:spPr/>
      <dgm:t>
        <a:bodyPr/>
        <a:lstStyle/>
        <a:p>
          <a:endParaRPr lang="es-ES"/>
        </a:p>
      </dgm:t>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t>
        <a:bodyPr/>
        <a:lstStyle/>
        <a:p>
          <a:endParaRPr lang="es-ES"/>
        </a:p>
      </dgm:t>
    </dgm:pt>
    <dgm:pt modelId="{B6CF3BF9-9286-4E4B-B82B-657382B6C901}" type="pres">
      <dgm:prSet presAssocID="{62A2A740-02AA-44BA-B14C-8EA0290C9406}" presName="parSh" presStyleLbl="node1" presStyleIdx="3" presStyleCnt="4"/>
      <dgm:spPr/>
      <dgm:t>
        <a:bodyPr/>
        <a:lstStyle/>
        <a:p>
          <a:endParaRPr lang="es-ES"/>
        </a:p>
      </dgm:t>
    </dgm:pt>
    <dgm:pt modelId="{ECA19675-F8FF-45FC-ABCA-FD5D8E8A6026}" type="pres">
      <dgm:prSet presAssocID="{62A2A740-02AA-44BA-B14C-8EA0290C9406}" presName="desTx" presStyleLbl="fgAcc1" presStyleIdx="3" presStyleCnt="4">
        <dgm:presLayoutVars>
          <dgm:bulletEnabled val="1"/>
        </dgm:presLayoutVars>
      </dgm:prSet>
      <dgm:spPr/>
      <dgm:t>
        <a:bodyPr/>
        <a:lstStyle/>
        <a:p>
          <a:endParaRPr lang="es-ES"/>
        </a:p>
      </dgm:t>
    </dgm:pt>
  </dgm:ptLst>
  <dgm:cxnLst>
    <dgm:cxn modelId="{EF8851D3-B525-461F-B803-4A7933630737}" srcId="{8E9E8EAE-C51B-43BB-AB85-A07B7A42250B}" destId="{0E5B48D1-195C-42AE-8560-A8F090D2D731}" srcOrd="0" destOrd="0" parTransId="{E9925DEE-1E5A-438D-BEB9-E7A707E6E533}" sibTransId="{BCD9CC88-A22A-4BE4-B805-373A32706650}"/>
    <dgm:cxn modelId="{2099223B-BDBC-48FC-8D08-CD7568636C2D}" type="presOf" srcId="{C96FDFC3-2252-4341-BAA9-6A2E0295E737}" destId="{C6761EF3-66FA-4B14-92BF-D2A06FE81CE9}" srcOrd="0" destOrd="2" presId="urn:microsoft.com/office/officeart/2005/8/layout/process3"/>
    <dgm:cxn modelId="{62DBC681-DCE7-486D-82BC-7D9B3B73566F}" srcId="{8E9E8EAE-C51B-43BB-AB85-A07B7A42250B}" destId="{BEB4FEF3-C155-43D6-AD17-13110221F3BC}" srcOrd="1" destOrd="0" parTransId="{B08D8101-D53F-460A-9074-186CB914EB7D}" sibTransId="{494C5A1F-EF5D-4663-A4FF-CB634D5F81DC}"/>
    <dgm:cxn modelId="{A4E547AD-E759-4FA2-88BE-937B5AEEF6C9}" type="presOf" srcId="{CDB6FA27-D583-4260-AA26-84D379DFA717}" destId="{ADF8F87A-B442-4640-849F-83C75E8EF929}"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7854B4FB-3D9C-4033-8FD3-C1D72FFA2E2B}" type="presOf" srcId="{80924495-4125-489F-9479-57BC0BD91A44}" destId="{5CC8F97A-34DC-4ABC-8F5F-5E69D5A87645}" srcOrd="0" destOrd="0" presId="urn:microsoft.com/office/officeart/2005/8/layout/process3"/>
    <dgm:cxn modelId="{1494C5E8-F79A-4FA1-BABF-50F926DB07A2}" type="presOf" srcId="{BEB4FEF3-C155-43D6-AD17-13110221F3BC}" destId="{C6761EF3-66FA-4B14-92BF-D2A06FE81CE9}" srcOrd="0" destOrd="1" presId="urn:microsoft.com/office/officeart/2005/8/layout/process3"/>
    <dgm:cxn modelId="{FDF58601-5085-4BAF-ACAD-FC051A68EF6C}" srcId="{D47754FE-3154-4F9F-9E2B-4221CEEAA210}" destId="{69CA003F-6B59-401F-B758-288631CADEBC}" srcOrd="0" destOrd="0" parTransId="{BBF737C2-B615-460E-BE03-AD3A51FE79CF}" sibTransId="{6A3F8AC1-E9BF-4E71-B2EF-DFF2AC28FF88}"/>
    <dgm:cxn modelId="{C9F4A961-2F1E-4515-B264-21192EB9D9AE}" type="presOf" srcId="{B4DF41A4-27CF-4137-A10B-EE6AFE441123}" destId="{360F57FC-C640-481B-A017-4D2B929CC74E}"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5C543995-4A95-4834-943E-4355BCBE113F}" type="presOf" srcId="{8E9E8EAE-C51B-43BB-AB85-A07B7A42250B}" destId="{97979297-E9CB-4815-8E97-63384DB01CAD}" srcOrd="0"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7DAD02C2-C926-42E6-87AA-F71FBA89B5F2}" srcId="{B4DF41A4-27CF-4137-A10B-EE6AFE441123}" destId="{54F1FFCF-D2CF-400C-8A54-1CD2AD4B846B}" srcOrd="0" destOrd="0" parTransId="{331E3A34-7AE9-49EF-91CD-2221AD729316}" sibTransId="{A7040E73-FA28-425C-90CA-890311AEB3D7}"/>
    <dgm:cxn modelId="{ED5B0A85-B536-4275-BE58-5C4ECA183844}" srcId="{EB6EB4FA-5A72-403F-BE71-7EDB5249E1DA}" destId="{62A2A740-02AA-44BA-B14C-8EA0290C9406}" srcOrd="3" destOrd="0" parTransId="{2365BB5F-A8D3-46C1-93FA-713B69089859}" sibTransId="{7CB4EC55-F000-461B-899B-A761971704EA}"/>
    <dgm:cxn modelId="{EE13D012-A8D8-408D-94AE-361D784F01AB}" srcId="{EB6EB4FA-5A72-403F-BE71-7EDB5249E1DA}" destId="{D47754FE-3154-4F9F-9E2B-4221CEEAA210}" srcOrd="0" destOrd="0" parTransId="{8423D843-01DF-408B-9D5D-D22E6A1060A6}" sibTransId="{123588F0-CE72-4B1F-8B84-5553302DB827}"/>
    <dgm:cxn modelId="{97E89B1E-08B1-4CD1-A927-F0413B7D74C3}" type="presOf" srcId="{8E9E8EAE-C51B-43BB-AB85-A07B7A42250B}" destId="{6E69A30B-E30E-4A4A-903F-9C45B8148E8A}" srcOrd="1" destOrd="0" presId="urn:microsoft.com/office/officeart/2005/8/layout/process3"/>
    <dgm:cxn modelId="{B2AEF29E-38A8-4926-9B6F-151498CB7592}" type="presOf" srcId="{80924495-4125-489F-9479-57BC0BD91A44}" destId="{653C4DF2-2C54-4BA2-AA14-C9D0DACFD5B8}" srcOrd="1" destOrd="0" presId="urn:microsoft.com/office/officeart/2005/8/layout/process3"/>
    <dgm:cxn modelId="{70613614-3A16-4471-9057-1D2CCC1A5D40}" type="presOf" srcId="{A7517125-A20F-412D-988A-3F599C50B404}" destId="{ECA19675-F8FF-45FC-ABCA-FD5D8E8A6026}"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C12B1FAA-12B9-49BF-BC32-784FA6E2AC79}" srcId="{D47754FE-3154-4F9F-9E2B-4221CEEAA210}" destId="{B72F0616-DF75-40C1-968D-D75C81F010B3}" srcOrd="1" destOrd="0" parTransId="{55E406A9-5BC5-4BE5-9DE7-4FEF29E3C903}" sibTransId="{28021ADB-8108-484A-88CC-0D219F7C67E0}"/>
    <dgm:cxn modelId="{423BF34D-D4AB-485C-8789-13D82B5EC072}" type="presOf" srcId="{EB6EB4FA-5A72-403F-BE71-7EDB5249E1DA}" destId="{5B67E884-2419-45CE-A7D2-821B89DAFA50}" srcOrd="0" destOrd="0" presId="urn:microsoft.com/office/officeart/2005/8/layout/process3"/>
    <dgm:cxn modelId="{967B478A-F489-4070-972D-80D00C6D3F3F}" type="presOf" srcId="{62A2A740-02AA-44BA-B14C-8EA0290C9406}" destId="{06BC847A-176B-4C4C-A3DD-A3B57EB9E1F3}" srcOrd="0" destOrd="0" presId="urn:microsoft.com/office/officeart/2005/8/layout/process3"/>
    <dgm:cxn modelId="{9ECE3AC6-3C76-414B-80A3-32C3C6FE3257}" type="presOf" srcId="{D47754FE-3154-4F9F-9E2B-4221CEEAA210}" destId="{1C18F407-5922-4EDC-B315-460C310DA38A}" srcOrd="0"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CF99661B-A677-475A-B760-60E7DA30078A}" type="presOf" srcId="{54F1FFCF-D2CF-400C-8A54-1CD2AD4B846B}" destId="{D805C2BA-0FFD-4B93-8248-DC0ABFFA4568}" srcOrd="0"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4CCA75A7-1236-4E98-9C3B-5DCCBB4E61CE}" type="presOf" srcId="{0E5B48D1-195C-42AE-8560-A8F090D2D731}" destId="{C6761EF3-66FA-4B14-92BF-D2A06FE81CE9}"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1A93E9A8-CB80-447C-B874-6015CC21ACAB}" srcId="{8E9E8EAE-C51B-43BB-AB85-A07B7A42250B}" destId="{C96FDFC3-2252-4341-BAA9-6A2E0295E737}" srcOrd="2" destOrd="0" parTransId="{5F3E278E-2307-4799-A275-D36D7908844E}" sibTransId="{575DEABC-D156-4840-89B3-E9B3B98D700E}"/>
    <dgm:cxn modelId="{3C6047CD-0662-4C53-A08C-23931375F78E}" type="presOf" srcId="{69CA003F-6B59-401F-B758-288631CADEBC}" destId="{D02E87F5-91E0-4C1F-A5B8-0BA8CF87E582}" srcOrd="0"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575B5AFC-8FD9-4718-8AAC-719D93888372}" type="presOf" srcId="{B4DF41A4-27CF-4137-A10B-EE6AFE441123}" destId="{3CF5C418-0088-45CB-8BB7-5481218A1D3C}" srcOrd="1" destOrd="0" presId="urn:microsoft.com/office/officeart/2005/8/layout/process3"/>
    <dgm:cxn modelId="{3C04B9C4-947C-46EF-809E-AABCD6AA7DF4}" type="presOf" srcId="{B72F0616-DF75-40C1-968D-D75C81F010B3}" destId="{D02E87F5-91E0-4C1F-A5B8-0BA8CF87E582}" srcOrd="0" destOrd="1"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1:</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2:</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3:</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Fase 4:</a:t>
          </a:r>
        </a:p>
        <a:p>
          <a:pPr lvl="0" algn="l" defTabSz="533400">
            <a:lnSpc>
              <a:spcPct val="90000"/>
            </a:lnSpc>
            <a:spcBef>
              <a:spcPct val="0"/>
            </a:spcBef>
            <a:spcAft>
              <a:spcPct val="35000"/>
            </a:spcAft>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29/02/2020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29/02/2020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29/02/2020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29/02/2020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29/02/2020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29/02/2020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29/02/2020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29/02/2020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29/02/2020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29/02/2020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29/02/2020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29/02/2020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29/02/2020</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smtClean="0">
                <a:solidFill>
                  <a:schemeClr val="bg1"/>
                </a:solidFill>
                <a:latin typeface="Arial" panose="020B0604020202020204" pitchFamily="34" charset="0"/>
                <a:cs typeface="Arial" panose="020B0604020202020204" pitchFamily="34" charset="0"/>
              </a:rPr>
              <a:t>Recomendaciones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pPr marL="0" indent="0">
              <a:buNone/>
            </a:pPr>
            <a:r>
              <a:rPr lang="es-CO" sz="1800" dirty="0" smtClean="0">
                <a:latin typeface="Arial" panose="020B0604020202020204" pitchFamily="34" charset="0"/>
                <a:cs typeface="Arial" panose="020B0604020202020204" pitchFamily="34" charset="0"/>
              </a:rPr>
              <a:t>A partir de lo que decía la ISO/IEC 20:</a:t>
            </a:r>
          </a:p>
          <a:p>
            <a:pPr marL="0" lvl="0" indent="0">
              <a:buNone/>
            </a:pPr>
            <a:r>
              <a:rPr lang="es-ES" sz="1800" b="1" dirty="0">
                <a:latin typeface="Arial" panose="020B0604020202020204" pitchFamily="34" charset="0"/>
                <a:cs typeface="Arial" panose="020B0604020202020204" pitchFamily="34" charset="0"/>
              </a:rPr>
              <a:t>Fase </a:t>
            </a:r>
            <a:r>
              <a:rPr lang="es-ES" sz="1800" b="1" dirty="0" smtClean="0">
                <a:latin typeface="Arial" panose="020B0604020202020204" pitchFamily="34" charset="0"/>
                <a:cs typeface="Arial" panose="020B0604020202020204" pitchFamily="34" charset="0"/>
              </a:rPr>
              <a:t>2(Ejecución):</a:t>
            </a:r>
            <a:r>
              <a:rPr lang="es-CO" sz="1800" dirty="0" smtClean="0">
                <a:latin typeface="Arial" panose="020B0604020202020204" pitchFamily="34" charset="0"/>
                <a:cs typeface="Arial" panose="020B0604020202020204" pitchFamily="34" charset="0"/>
              </a:rPr>
              <a:t>Se identifico que en esta fase 2 tenia ciertos artefactos, en la cual fueron necesarios para el seguimiento del proyecto: </a:t>
            </a:r>
          </a:p>
          <a:p>
            <a:r>
              <a:rPr lang="es-CO" sz="1800" b="1" dirty="0">
                <a:latin typeface="Arial" panose="020B0604020202020204" pitchFamily="34" charset="0"/>
                <a:cs typeface="Arial" panose="020B0604020202020204" pitchFamily="34" charset="0"/>
              </a:rPr>
              <a:t>Acta de la </a:t>
            </a:r>
            <a:r>
              <a:rPr lang="es-CO" sz="1800" b="1" dirty="0" smtClean="0">
                <a:latin typeface="Arial" panose="020B0604020202020204" pitchFamily="34" charset="0"/>
                <a:cs typeface="Arial" panose="020B0604020202020204" pitchFamily="34" charset="0"/>
              </a:rPr>
              <a:t>reunión</a:t>
            </a:r>
            <a:r>
              <a:rPr lang="es-CO" sz="1800" dirty="0" smtClean="0">
                <a:latin typeface="Arial" panose="020B0604020202020204" pitchFamily="34" charset="0"/>
                <a:cs typeface="Arial" panose="020B0604020202020204" pitchFamily="34" charset="0"/>
              </a:rPr>
              <a:t>: este artefacto lo consideramos crucial ya que se constataba sobre las reuniones que se realizaron para dialogar con los equipos sobre las tareas que tienen pendiente y sus avances que ha logrado. </a:t>
            </a:r>
          </a:p>
          <a:p>
            <a:r>
              <a:rPr lang="es-CO" sz="1800" b="1" dirty="0">
                <a:latin typeface="Arial" panose="020B0604020202020204" pitchFamily="34" charset="0"/>
                <a:cs typeface="Arial" panose="020B0604020202020204" pitchFamily="34" charset="0"/>
              </a:rPr>
              <a:t>Registro de estado de </a:t>
            </a:r>
            <a:r>
              <a:rPr lang="es-CO" sz="1800" b="1" dirty="0" smtClean="0">
                <a:latin typeface="Arial" panose="020B0604020202020204" pitchFamily="34" charset="0"/>
                <a:cs typeface="Arial" panose="020B0604020202020204" pitchFamily="34" charset="0"/>
              </a:rPr>
              <a:t>progreso: </a:t>
            </a:r>
            <a:r>
              <a:rPr lang="es-CO" sz="1800" dirty="0" smtClean="0">
                <a:latin typeface="Arial" panose="020B0604020202020204" pitchFamily="34" charset="0"/>
                <a:cs typeface="Arial" panose="020B0604020202020204" pitchFamily="34" charset="0"/>
              </a:rPr>
              <a:t>este artefacto fue muy crucial ya que permitió tener un seguimiento a los equipos(Desarrollo y </a:t>
            </a:r>
            <a:r>
              <a:rPr lang="es-CO" sz="1800" dirty="0">
                <a:latin typeface="Arial" panose="020B0604020202020204" pitchFamily="34" charset="0"/>
                <a:cs typeface="Arial" panose="020B0604020202020204" pitchFamily="34" charset="0"/>
              </a:rPr>
              <a:t>C</a:t>
            </a:r>
            <a:r>
              <a:rPr lang="es-CO" sz="1800" dirty="0" smtClean="0">
                <a:latin typeface="Arial" panose="020B0604020202020204" pitchFamily="34" charset="0"/>
                <a:cs typeface="Arial" panose="020B0604020202020204" pitchFamily="34" charset="0"/>
              </a:rPr>
              <a:t>alidad), sobre sus entregas de las tareas que tenían asignados y así poder llevar un control y poder dialogar con el equipo atrasado para ponerse al día con sus tarea pendientes</a:t>
            </a:r>
          </a:p>
          <a:p>
            <a:r>
              <a:rPr lang="es-CO" sz="1800" b="1" dirty="0">
                <a:latin typeface="Arial" panose="020B0604020202020204" pitchFamily="34" charset="0"/>
                <a:cs typeface="Arial" panose="020B0604020202020204" pitchFamily="34" charset="0"/>
              </a:rPr>
              <a:t>Solicitud de </a:t>
            </a:r>
            <a:r>
              <a:rPr lang="es-CO" sz="1800" b="1" dirty="0" smtClean="0">
                <a:latin typeface="Arial" panose="020B0604020202020204" pitchFamily="34" charset="0"/>
                <a:cs typeface="Arial" panose="020B0604020202020204" pitchFamily="34" charset="0"/>
              </a:rPr>
              <a:t>cambio: </a:t>
            </a:r>
            <a:r>
              <a:rPr lang="es-CO" sz="1800" dirty="0" smtClean="0">
                <a:latin typeface="Arial" panose="020B0604020202020204" pitchFamily="34" charset="0"/>
                <a:cs typeface="Arial" panose="020B0604020202020204" pitchFamily="34" charset="0"/>
              </a:rPr>
              <a:t>este artefacto también fue muy crucial ya que atreves de como iba avanzando el proyecto, los equipo se pedía cambios para poder ejecutar unos cambios que afectaban el desarrollo de las actividades.</a:t>
            </a:r>
            <a:endParaRPr lang="es-CO" sz="1800" dirty="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a:p>
            <a:pPr marL="0" indent="0">
              <a:buNone/>
            </a:pPr>
            <a:endParaRPr lang="es-CO" sz="1800" dirty="0" smtClean="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80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smtClean="0">
                <a:solidFill>
                  <a:schemeClr val="bg1"/>
                </a:solidFill>
                <a:latin typeface="Arial" panose="020B0604020202020204" pitchFamily="34" charset="0"/>
                <a:cs typeface="Arial" panose="020B0604020202020204" pitchFamily="34" charset="0"/>
              </a:rPr>
              <a:t>Recomendaciones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a:bodyPr>
          <a:lstStyle/>
          <a:p>
            <a:pPr marL="0" indent="0">
              <a:buNone/>
            </a:pPr>
            <a:r>
              <a:rPr lang="es-CO" sz="1800" dirty="0" smtClean="0">
                <a:latin typeface="Arial" panose="020B0604020202020204" pitchFamily="34" charset="0"/>
                <a:cs typeface="Arial" panose="020B0604020202020204" pitchFamily="34" charset="0"/>
              </a:rPr>
              <a:t>A partir de lo que decía la ISO/IEC 20:</a:t>
            </a:r>
          </a:p>
          <a:p>
            <a:pPr marL="0" indent="0">
              <a:buNone/>
            </a:pPr>
            <a:r>
              <a:rPr lang="es-ES" sz="1800" b="1" dirty="0" smtClean="0">
                <a:latin typeface="Arial" panose="020B0604020202020204" pitchFamily="34" charset="0"/>
                <a:cs typeface="Arial" panose="020B0604020202020204" pitchFamily="34" charset="0"/>
              </a:rPr>
              <a:t>Fase 3(Evaluación </a:t>
            </a:r>
            <a:r>
              <a:rPr lang="es-ES" sz="1800" b="1" dirty="0">
                <a:latin typeface="Arial" panose="020B0604020202020204" pitchFamily="34" charset="0"/>
                <a:cs typeface="Arial" panose="020B0604020202020204" pitchFamily="34" charset="0"/>
              </a:rPr>
              <a:t>y </a:t>
            </a:r>
            <a:r>
              <a:rPr lang="es-ES" sz="1800" b="1" dirty="0" smtClean="0">
                <a:latin typeface="Arial" panose="020B0604020202020204" pitchFamily="34" charset="0"/>
                <a:cs typeface="Arial" panose="020B0604020202020204" pitchFamily="34" charset="0"/>
              </a:rPr>
              <a:t>control):</a:t>
            </a:r>
            <a:r>
              <a:rPr lang="es-CO" sz="1800" dirty="0" smtClean="0">
                <a:latin typeface="Arial" panose="020B0604020202020204" pitchFamily="34" charset="0"/>
                <a:cs typeface="Arial" panose="020B0604020202020204" pitchFamily="34" charset="0"/>
              </a:rPr>
              <a:t>Se identifico que en esta fase 3 tenia un solo  artefactos, en la cual fueron necesarios para el seguimiento del proyecto: </a:t>
            </a:r>
          </a:p>
          <a:p>
            <a:r>
              <a:rPr lang="es-CO" sz="1800" b="1" dirty="0">
                <a:latin typeface="Arial" panose="020B0604020202020204" pitchFamily="34" charset="0"/>
                <a:cs typeface="Arial" panose="020B0604020202020204" pitchFamily="34" charset="0"/>
              </a:rPr>
              <a:t>Registro de </a:t>
            </a:r>
            <a:r>
              <a:rPr lang="es-CO" sz="1800" b="1" dirty="0" smtClean="0">
                <a:latin typeface="Arial" panose="020B0604020202020204" pitchFamily="34" charset="0"/>
                <a:cs typeface="Arial" panose="020B0604020202020204" pitchFamily="34" charset="0"/>
              </a:rPr>
              <a:t>corrección</a:t>
            </a:r>
            <a:r>
              <a:rPr lang="es-CO" sz="1800" dirty="0" smtClean="0">
                <a:latin typeface="Arial" panose="020B0604020202020204" pitchFamily="34" charset="0"/>
                <a:cs typeface="Arial" panose="020B0604020202020204" pitchFamily="34" charset="0"/>
              </a:rPr>
              <a:t>: </a:t>
            </a:r>
            <a:r>
              <a:rPr lang="es-CO" sz="1800" dirty="0" smtClean="0">
                <a:latin typeface="Arial" panose="020B0604020202020204" pitchFamily="34" charset="0"/>
                <a:cs typeface="Arial" panose="020B0604020202020204" pitchFamily="34" charset="0"/>
              </a:rPr>
              <a:t>Este formato fue uno de los mas importantes y usados en el desarrollo del proyecto, ya que permitió evidenciar en cada formato que subían los equipos de trabajo, los problemas qu</a:t>
            </a:r>
            <a:r>
              <a:rPr lang="es-CO" sz="1800" dirty="0" smtClean="0">
                <a:latin typeface="Arial" panose="020B0604020202020204" pitchFamily="34" charset="0"/>
                <a:cs typeface="Arial" panose="020B0604020202020204" pitchFamily="34" charset="0"/>
              </a:rPr>
              <a:t>e se les presento durante la ejecución de sus actividades a entregar. Ejemplo:</a:t>
            </a:r>
          </a:p>
          <a:p>
            <a:pPr lvl="1">
              <a:buFont typeface="Courier New" panose="02070309020205020404" pitchFamily="49" charset="0"/>
              <a:buChar char="o"/>
            </a:pPr>
            <a:r>
              <a:rPr lang="es-CO" sz="1800" dirty="0" smtClean="0">
                <a:latin typeface="Arial" panose="020B0604020202020204" pitchFamily="34" charset="0"/>
                <a:cs typeface="Arial" panose="020B0604020202020204" pitchFamily="34" charset="0"/>
              </a:rPr>
              <a:t>Atrasos en las entregas de las actividades por falta de compromiso a la hora de cumplir con las fechas estipuladas.</a:t>
            </a:r>
            <a:endParaRPr lang="es-CO" sz="1800" dirty="0">
              <a:latin typeface="Arial" panose="020B0604020202020204" pitchFamily="34" charset="0"/>
              <a:cs typeface="Arial" panose="020B0604020202020204" pitchFamily="34" charset="0"/>
            </a:endParaRPr>
          </a:p>
          <a:p>
            <a:pPr marL="0" indent="0">
              <a:buNone/>
            </a:pPr>
            <a:endParaRPr lang="es-CO" sz="1800" dirty="0" smtClean="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14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smtClean="0">
                <a:solidFill>
                  <a:schemeClr val="bg1"/>
                </a:solidFill>
                <a:latin typeface="Arial" panose="020B0604020202020204" pitchFamily="34" charset="0"/>
                <a:cs typeface="Arial" panose="020B0604020202020204" pitchFamily="34" charset="0"/>
              </a:rPr>
              <a:t>Recomendaciones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a:bodyPr>
          <a:lstStyle/>
          <a:p>
            <a:pPr marL="0" indent="0">
              <a:buNone/>
            </a:pPr>
            <a:r>
              <a:rPr lang="es-CO" sz="1800" dirty="0" smtClean="0">
                <a:latin typeface="Arial" panose="020B0604020202020204" pitchFamily="34" charset="0"/>
                <a:cs typeface="Arial" panose="020B0604020202020204" pitchFamily="34" charset="0"/>
              </a:rPr>
              <a:t>A partir de lo que decía la ISO/IEC 20:</a:t>
            </a:r>
          </a:p>
          <a:p>
            <a:pPr marL="0" lvl="0" indent="0">
              <a:buNone/>
            </a:pPr>
            <a:r>
              <a:rPr lang="es-ES" sz="1800" b="1" dirty="0">
                <a:latin typeface="Arial" panose="020B0604020202020204" pitchFamily="34" charset="0"/>
                <a:cs typeface="Arial" panose="020B0604020202020204" pitchFamily="34" charset="0"/>
              </a:rPr>
              <a:t>Fase </a:t>
            </a:r>
            <a:r>
              <a:rPr lang="es-ES" sz="1800" b="1" dirty="0" smtClean="0">
                <a:latin typeface="Arial" panose="020B0604020202020204" pitchFamily="34" charset="0"/>
                <a:cs typeface="Arial" panose="020B0604020202020204" pitchFamily="34" charset="0"/>
              </a:rPr>
              <a:t>4(cierre):</a:t>
            </a:r>
            <a:r>
              <a:rPr lang="es-CO" sz="1800" dirty="0" smtClean="0">
                <a:latin typeface="Arial" panose="020B0604020202020204" pitchFamily="34" charset="0"/>
                <a:cs typeface="Arial" panose="020B0604020202020204" pitchFamily="34" charset="0"/>
              </a:rPr>
              <a:t>Se identifico que en esta fase 4 tenia un solo  artefactos, </a:t>
            </a:r>
            <a:endParaRPr lang="es-CO" sz="1800" dirty="0" smtClean="0">
              <a:latin typeface="Arial" panose="020B0604020202020204" pitchFamily="34" charset="0"/>
              <a:cs typeface="Arial" panose="020B0604020202020204" pitchFamily="34" charset="0"/>
            </a:endParaRPr>
          </a:p>
          <a:p>
            <a:pPr lvl="0"/>
            <a:r>
              <a:rPr lang="es-CO" sz="1800" b="1" dirty="0" smtClean="0">
                <a:latin typeface="Arial" panose="020B0604020202020204" pitchFamily="34" charset="0"/>
                <a:cs typeface="Arial" panose="020B0604020202020204" pitchFamily="34" charset="0"/>
              </a:rPr>
              <a:t>Registro </a:t>
            </a:r>
            <a:r>
              <a:rPr lang="es-CO" sz="1800" b="1" dirty="0">
                <a:latin typeface="Arial" panose="020B0604020202020204" pitchFamily="34" charset="0"/>
                <a:cs typeface="Arial" panose="020B0604020202020204" pitchFamily="34" charset="0"/>
              </a:rPr>
              <a:t>de </a:t>
            </a:r>
            <a:r>
              <a:rPr lang="es-CO" sz="1800" b="1" dirty="0" smtClean="0">
                <a:latin typeface="Arial" panose="020B0604020202020204" pitchFamily="34" charset="0"/>
                <a:cs typeface="Arial" panose="020B0604020202020204" pitchFamily="34" charset="0"/>
              </a:rPr>
              <a:t>aceptación: </a:t>
            </a:r>
            <a:r>
              <a:rPr lang="es-CO" sz="1800" dirty="0" smtClean="0">
                <a:latin typeface="Arial" panose="020B0604020202020204" pitchFamily="34" charset="0"/>
                <a:cs typeface="Arial" panose="020B0604020202020204" pitchFamily="34" charset="0"/>
              </a:rPr>
              <a:t>Este artefacto no se ha ejecutado ya que todavía no se ha terminado con todas la tareas</a:t>
            </a:r>
            <a:endParaRPr lang="es-ES" sz="1800" dirty="0">
              <a:latin typeface="Arial" panose="020B0604020202020204" pitchFamily="34" charset="0"/>
              <a:cs typeface="Arial" panose="020B0604020202020204" pitchFamily="34" charset="0"/>
            </a:endParaRPr>
          </a:p>
          <a:p>
            <a:pPr marL="0" indent="0">
              <a:buNone/>
            </a:pPr>
            <a:endParaRPr lang="es-CO" sz="1800" dirty="0" smtClean="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99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fontScale="62500" lnSpcReduction="20000"/>
          </a:bodyPr>
          <a:lstStyle/>
          <a:p>
            <a:r>
              <a:rPr lang="es-CO" dirty="0">
                <a:latin typeface="Arial" panose="020B0604020202020204" pitchFamily="34" charset="0"/>
                <a:cs typeface="Arial" panose="020B0604020202020204" pitchFamily="34" charset="0"/>
              </a:rPr>
              <a:t>La ISO/IEC 29110 como base para la elaboración de este diseño fue de gran apoyo, puesto que proporcionó los pasos y artefactos necesarios para llevar a cabo el seguimiento y control adecuado de todos los recursos que intervinieron en el proyecto.</a:t>
            </a:r>
          </a:p>
          <a:p>
            <a:r>
              <a:rPr lang="es-CO" dirty="0">
                <a:latin typeface="Arial" panose="020B0604020202020204" pitchFamily="34" charset="0"/>
                <a:cs typeface="Arial" panose="020B0604020202020204" pitchFamily="34" charset="0"/>
              </a:rPr>
              <a:t>A lo largo del seguimiento y control del proyecto de la empresa Sanambiente, se han evidenciado algunos contratiempos en tema de entrega de tareas por parte de los equipos, ya sea porque carecían de conocimientos para realizarlas y tuvieron que apartar un tiempo para saber cómo se hacían, o dependían de otras tareas de otro equipo para poder ejecutar las suyas. En este caso se optó por tomar un plan de contingencia que consistía en adecuar las fechas de entrega de las tareas de cada equipo, de manera que no causaran contratiempo alguno a aquellos que estaban implicados en estas.</a:t>
            </a:r>
          </a:p>
          <a:p>
            <a:r>
              <a:rPr lang="es-CO" dirty="0">
                <a:latin typeface="Arial" panose="020B0604020202020204" pitchFamily="34" charset="0"/>
                <a:cs typeface="Arial" panose="020B0604020202020204" pitchFamily="34" charset="0"/>
              </a:rPr>
              <a:t>El estándar ISO/IEC 29110 ayuda a las VSE de software a mejorar la calidad de sus productos y/o servicios y el rendimiento de sus procesos, proporcionando los lineamientos idóneos para que estas los apliquen sin problemas sobre cualquier proyecto que posean.</a:t>
            </a: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978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951460"/>
            <a:ext cx="7886700" cy="4013112"/>
          </a:xfrm>
        </p:spPr>
        <p:txBody>
          <a:bodyPr>
            <a:noAutofit/>
          </a:bodyPr>
          <a:lstStyle/>
          <a:p>
            <a:r>
              <a:rPr lang="en-US" sz="1800" dirty="0">
                <a:latin typeface="Arial" panose="020B0604020202020204" pitchFamily="34" charset="0"/>
                <a:cs typeface="Arial" panose="020B0604020202020204" pitchFamily="34" charset="0"/>
              </a:rPr>
              <a:t>ISO/IEC. (2011). </a:t>
            </a:r>
            <a:r>
              <a:rPr lang="en-US" sz="18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1800" dirty="0">
                <a:latin typeface="Arial" panose="020B0604020202020204" pitchFamily="34" charset="0"/>
                <a:cs typeface="Arial" panose="020B0604020202020204" pitchFamily="34" charset="0"/>
              </a:rPr>
              <a:t>.</a:t>
            </a:r>
          </a:p>
          <a:p>
            <a:r>
              <a:rPr lang="es-CO" sz="1800" dirty="0">
                <a:latin typeface="Arial" panose="020B0604020202020204" pitchFamily="34" charset="0"/>
                <a:cs typeface="Arial" panose="020B0604020202020204" pitchFamily="34" charset="0"/>
              </a:rPr>
              <a:t>Sanambiente. (s. f.). </a:t>
            </a:r>
            <a:r>
              <a:rPr lang="es-CO" sz="1800" i="1" dirty="0">
                <a:latin typeface="Arial" panose="020B0604020202020204" pitchFamily="34" charset="0"/>
                <a:cs typeface="Arial" panose="020B0604020202020204" pitchFamily="34" charset="0"/>
              </a:rPr>
              <a:t>Sanambiente</a:t>
            </a:r>
            <a:r>
              <a:rPr lang="es-CO" sz="18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7"/>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6"/>
            <a:ext cx="8768866" cy="6145823"/>
          </a:xfrm>
        </p:spPr>
        <p:txBody>
          <a:bodyPr>
            <a:noAutofit/>
          </a:bodyPr>
          <a:lstStyle/>
          <a:p>
            <a:pPr algn="ctr"/>
            <a:r>
              <a:rPr lang="es-CO" sz="2500" dirty="0">
                <a:solidFill>
                  <a:schemeClr val="bg1"/>
                </a:solidFill>
                <a:latin typeface="Arial" panose="020B0604020202020204" pitchFamily="34" charset="0"/>
                <a:cs typeface="Arial" panose="020B0604020202020204" pitchFamily="34" charset="0"/>
              </a:rPr>
              <a:t>Diseño de un marco de trabajo siguiendo la ISO/IEC 29110 para el proyecto de la empresa Sanambiente </a:t>
            </a:r>
            <a:r>
              <a:rPr lang="es-MX" sz="2500" b="1" dirty="0">
                <a:solidFill>
                  <a:schemeClr val="bg1"/>
                </a:solidFill>
                <a:latin typeface="Arial" panose="020B0604020202020204" pitchFamily="34" charset="0"/>
                <a:cs typeface="Arial" panose="020B0604020202020204" pitchFamily="34" charset="0"/>
              </a:rPr>
              <a:t/>
            </a:r>
            <a:br>
              <a:rPr lang="es-MX" sz="2500" b="1" dirty="0">
                <a:solidFill>
                  <a:schemeClr val="bg1"/>
                </a:solidFill>
                <a:latin typeface="Arial" panose="020B0604020202020204" pitchFamily="34" charset="0"/>
                <a:cs typeface="Arial" panose="020B0604020202020204" pitchFamily="34" charset="0"/>
              </a:rPr>
            </a:br>
            <a:r>
              <a:rPr lang="es-MX" sz="2500" b="1" dirty="0">
                <a:solidFill>
                  <a:schemeClr val="bg1"/>
                </a:solidFill>
                <a:latin typeface="Arial" panose="020B0604020202020204" pitchFamily="34" charset="0"/>
                <a:cs typeface="Arial" panose="020B0604020202020204" pitchFamily="34" charset="0"/>
              </a:rPr>
              <a:t/>
            </a:r>
            <a:br>
              <a:rPr lang="es-MX"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
            </a: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r>
              <a:rPr lang="es-CO" sz="2500" b="1" dirty="0">
                <a:solidFill>
                  <a:schemeClr val="bg1"/>
                </a:solidFill>
                <a:latin typeface="Arial" panose="020B0604020202020204" pitchFamily="34" charset="0"/>
                <a:cs typeface="Arial" panose="020B0604020202020204" pitchFamily="34" charset="0"/>
              </a:rPr>
              <a:t/>
            </a:r>
            <a:br>
              <a:rPr lang="es-CO" sz="2500" b="1"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
            </a:r>
            <a:br>
              <a:rPr lang="es-ES" sz="2500" dirty="0">
                <a:solidFill>
                  <a:schemeClr val="bg1"/>
                </a:solidFill>
                <a:latin typeface="Arial" panose="020B0604020202020204" pitchFamily="34" charset="0"/>
                <a:cs typeface="Arial" panose="020B0604020202020204" pitchFamily="34" charset="0"/>
              </a:rPr>
            </a:br>
            <a:endParaRPr lang="es-ES" sz="2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463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838034" y="581221"/>
            <a:ext cx="6848788" cy="768477"/>
          </a:xfrm>
        </p:spPr>
        <p:txBody>
          <a:bodyPr>
            <a:normAutofit fontScale="90000"/>
          </a:bodyPr>
          <a:lstStyle/>
          <a:p>
            <a:r>
              <a:rPr lang="es-CO" sz="2800" b="1" dirty="0">
                <a:solidFill>
                  <a:schemeClr val="bg1"/>
                </a:solidFill>
                <a:latin typeface="Arial" panose="020B0604020202020204" pitchFamily="34" charset="0"/>
                <a:cs typeface="Arial" panose="020B0604020202020204" pitchFamily="34" charset="0"/>
              </a:rPr>
              <a:t>¿De qué trata el estándar ISO/IEC 29110?</a:t>
            </a:r>
            <a:endParaRPr lang="es-CO" sz="2800"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825625"/>
            <a:ext cx="7886700" cy="3081935"/>
          </a:xfrm>
        </p:spPr>
        <p:txBody>
          <a:bodyPr>
            <a:normAutofit/>
          </a:bodyPr>
          <a:lstStyle/>
          <a:p>
            <a:r>
              <a:rPr lang="es-CO" sz="1800" dirty="0">
                <a:latin typeface="Arial" panose="020B0604020202020204" pitchFamily="34" charset="0"/>
                <a:cs typeface="Arial" panose="020B0604020202020204" pitchFamily="34" charset="0"/>
              </a:rPr>
              <a:t>Es una norma bajo el título “</a:t>
            </a:r>
            <a:r>
              <a:rPr lang="es-CO" sz="1800" i="1" dirty="0">
                <a:latin typeface="Arial" panose="020B0604020202020204" pitchFamily="34" charset="0"/>
                <a:cs typeface="Arial" panose="020B0604020202020204" pitchFamily="34" charset="0"/>
              </a:rPr>
              <a:t>Ingeniería de Software – Perfiles del ciclo de vida para entidades muy pequeñas</a:t>
            </a:r>
            <a:r>
              <a:rPr lang="es-CO" sz="1800" dirty="0">
                <a:latin typeface="Arial" panose="020B0604020202020204" pitchFamily="34" charset="0"/>
                <a:cs typeface="Arial" panose="020B0604020202020204" pitchFamily="34" charset="0"/>
              </a:rPr>
              <a:t> (Very Small Enterprises (VSEs))” y se basa en subconjuntos de elementos normativos apropiados, conocidos como perfiles VSE.</a:t>
            </a:r>
          </a:p>
          <a:p>
            <a:pPr algn="just"/>
            <a:r>
              <a:rPr lang="es-CO" sz="18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12009" y="4733087"/>
            <a:ext cx="3519982" cy="175999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Procesos del estándar ISO/IEC 29110</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49" y="1825626"/>
            <a:ext cx="7995233" cy="906942"/>
          </a:xfrm>
        </p:spPr>
        <p:txBody>
          <a:bodyPr>
            <a:normAutofit/>
          </a:bodyPr>
          <a:lstStyle/>
          <a:p>
            <a:r>
              <a:rPr lang="es-CO" sz="18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1800" dirty="0">
              <a:latin typeface="Arial" panose="020B0604020202020204" pitchFamily="34" charset="0"/>
              <a:cs typeface="Arial" panose="020B0604020202020204" pitchFamily="34" charset="0"/>
            </a:endParaRPr>
          </a:p>
          <a:p>
            <a:endParaRPr lang="es-CO" sz="18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1"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a:t>
              </a:r>
              <a:r>
                <a:rPr lang="es-CO" sz="1000" dirty="0">
                  <a:effectLst/>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 </a:t>
              </a:r>
              <a:r>
                <a:rPr lang="es-CO" sz="1000" dirty="0">
                  <a:effectLst/>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49" y="6138598"/>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3"/>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624833"/>
            <a:ext cx="7121409" cy="695357"/>
          </a:xfrm>
        </p:spPr>
        <p:txBody>
          <a:bodyPr>
            <a:normAutofit fontScale="90000"/>
          </a:bodyPr>
          <a:lstStyle/>
          <a:p>
            <a:r>
              <a:rPr lang="es-CO" sz="2800" b="1" dirty="0">
                <a:solidFill>
                  <a:schemeClr val="bg1"/>
                </a:solidFill>
                <a:latin typeface="Arial" panose="020B0604020202020204" pitchFamily="34" charset="0"/>
                <a:cs typeface="Arial" panose="020B0604020202020204" pitchFamily="34" charset="0"/>
              </a:rPr>
              <a:t>Proceso de gestión del proyecto</a:t>
            </a:r>
            <a:br>
              <a:rPr lang="es-CO" sz="2800" b="1" dirty="0">
                <a:solidFill>
                  <a:schemeClr val="bg1"/>
                </a:solidFill>
                <a:latin typeface="Arial" panose="020B0604020202020204" pitchFamily="34" charset="0"/>
                <a:cs typeface="Arial" panose="020B0604020202020204" pitchFamily="34" charset="0"/>
              </a:rPr>
            </a:br>
            <a:r>
              <a:rPr lang="es-CO" sz="2800" b="1" dirty="0">
                <a:solidFill>
                  <a:schemeClr val="bg1"/>
                </a:solidFill>
                <a:latin typeface="Arial" panose="020B0604020202020204" pitchFamily="34" charset="0"/>
                <a:cs typeface="Arial" panose="020B0604020202020204" pitchFamily="34" charset="0"/>
              </a:rPr>
              <a:t>(fases y artefactos)</a:t>
            </a:r>
            <a:endParaRPr lang="es-ES" sz="2500" b="1" dirty="0">
              <a:solidFill>
                <a:schemeClr val="bg1"/>
              </a:solidFill>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extLst>
              <p:ext uri="{D42A27DB-BD31-4B8C-83A1-F6EECF244321}">
                <p14:modId xmlns:p14="http://schemas.microsoft.com/office/powerpoint/2010/main" val="3349320443"/>
              </p:ext>
            </p:extLst>
          </p:nvPr>
        </p:nvGraphicFramePr>
        <p:xfrm>
          <a:off x="434008" y="2392432"/>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a:extLst>
              <a:ext uri="{FF2B5EF4-FFF2-40B4-BE49-F238E27FC236}">
                <a16:creationId xmlns:a16="http://schemas.microsoft.com/office/drawing/2014/main" id="{F481C94E-CA34-4AD5-88AA-FAB05B766128}"/>
              </a:ext>
            </a:extLst>
          </p:cNvPr>
          <p:cNvSpPr txBox="1"/>
          <p:nvPr/>
        </p:nvSpPr>
        <p:spPr>
          <a:xfrm>
            <a:off x="3841671" y="4732501"/>
            <a:ext cx="1503938"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Elaboración propia.</a:t>
            </a:r>
          </a:p>
        </p:txBody>
      </p:sp>
    </p:spTree>
    <p:extLst>
      <p:ext uri="{BB962C8B-B14F-4D97-AF65-F5344CB8AC3E}">
        <p14:creationId xmlns:p14="http://schemas.microsoft.com/office/powerpoint/2010/main" val="18130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Artefactos (1/3)</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11872" y="1775150"/>
            <a:ext cx="8129456" cy="535957"/>
          </a:xfrm>
        </p:spPr>
        <p:txBody>
          <a:bodyPr>
            <a:normAutofit lnSpcReduction="10000"/>
          </a:bodyPr>
          <a:lstStyle/>
          <a:p>
            <a:r>
              <a:rPr lang="es-CO" sz="1800" dirty="0">
                <a:latin typeface="Arial" panose="020B0604020202020204" pitchFamily="34" charset="0"/>
                <a:cs typeface="Arial" panose="020B0604020202020204" pitchFamily="34" charset="0"/>
              </a:rPr>
              <a:t>Algunos de los artefactos que define el estándar ISO/IEC 29110 y que se implementaron en este proyecto fueron:</a:t>
            </a:r>
          </a:p>
        </p:txBody>
      </p:sp>
      <p:sp>
        <p:nvSpPr>
          <p:cNvPr id="5" name="CuadroTexto 4">
            <a:extLst>
              <a:ext uri="{FF2B5EF4-FFF2-40B4-BE49-F238E27FC236}">
                <a16:creationId xmlns:a16="http://schemas.microsoft.com/office/drawing/2014/main" id="{668DCA41-D3D5-4E79-8401-09D5FE8262AD}"/>
              </a:ext>
            </a:extLst>
          </p:cNvPr>
          <p:cNvSpPr txBox="1"/>
          <p:nvPr/>
        </p:nvSpPr>
        <p:spPr>
          <a:xfrm>
            <a:off x="856097" y="2378219"/>
            <a:ext cx="7272835"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Registro de estado de progreso</a:t>
            </a:r>
          </a:p>
        </p:txBody>
      </p:sp>
      <p:pic>
        <p:nvPicPr>
          <p:cNvPr id="4" name="Imagen 3">
            <a:extLst>
              <a:ext uri="{FF2B5EF4-FFF2-40B4-BE49-F238E27FC236}">
                <a16:creationId xmlns:a16="http://schemas.microsoft.com/office/drawing/2014/main" id="{D03BA6F7-B07B-409B-8D58-28BEC4F6C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96" y="2655218"/>
            <a:ext cx="7272835" cy="3421020"/>
          </a:xfrm>
          <a:prstGeom prst="rect">
            <a:avLst/>
          </a:prstGeom>
        </p:spPr>
      </p:pic>
    </p:spTree>
    <p:extLst>
      <p:ext uri="{BB962C8B-B14F-4D97-AF65-F5344CB8AC3E}">
        <p14:creationId xmlns:p14="http://schemas.microsoft.com/office/powerpoint/2010/main" val="25022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DDD1DBB-2D52-4D22-ACF0-F952620A2084}"/>
              </a:ext>
            </a:extLst>
          </p:cNvPr>
          <p:cNvPicPr>
            <a:picLocks noChangeAspect="1"/>
          </p:cNvPicPr>
          <p:nvPr/>
        </p:nvPicPr>
        <p:blipFill>
          <a:blip r:embed="rId3"/>
          <a:stretch>
            <a:fillRect/>
          </a:stretch>
        </p:blipFill>
        <p:spPr>
          <a:xfrm>
            <a:off x="177041" y="2256731"/>
            <a:ext cx="5041732" cy="3338726"/>
          </a:xfrm>
          <a:prstGeom prst="rect">
            <a:avLst/>
          </a:prstGeom>
          <a:ln>
            <a:solidFill>
              <a:schemeClr val="tx1"/>
            </a:solidFill>
          </a:ln>
        </p:spPr>
      </p:pic>
      <p:pic>
        <p:nvPicPr>
          <p:cNvPr id="7" name="Marcador de contenido 12">
            <a:extLst>
              <a:ext uri="{FF2B5EF4-FFF2-40B4-BE49-F238E27FC236}">
                <a16:creationId xmlns:a16="http://schemas.microsoft.com/office/drawing/2014/main" id="{2D0E1776-6CB8-4537-AB06-865A760471B4}"/>
              </a:ext>
            </a:extLst>
          </p:cNvPr>
          <p:cNvPicPr>
            <a:picLocks noGrp="1" noChangeAspect="1"/>
          </p:cNvPicPr>
          <p:nvPr>
            <p:ph idx="1"/>
          </p:nvPr>
        </p:nvPicPr>
        <p:blipFill>
          <a:blip r:embed="rId4"/>
          <a:stretch>
            <a:fillRect/>
          </a:stretch>
        </p:blipFill>
        <p:spPr>
          <a:xfrm>
            <a:off x="5313499" y="1979732"/>
            <a:ext cx="3653460" cy="3649281"/>
          </a:xfrm>
          <a:ln w="6350">
            <a:noFill/>
          </a:ln>
        </p:spPr>
      </p:pic>
      <p:sp>
        <p:nvSpPr>
          <p:cNvPr id="9" name="CuadroTexto 8">
            <a:extLst>
              <a:ext uri="{FF2B5EF4-FFF2-40B4-BE49-F238E27FC236}">
                <a16:creationId xmlns:a16="http://schemas.microsoft.com/office/drawing/2014/main" id="{79D8F414-9DD2-4E1F-8522-B5413B3CB1F7}"/>
              </a:ext>
            </a:extLst>
          </p:cNvPr>
          <p:cNvSpPr txBox="1"/>
          <p:nvPr/>
        </p:nvSpPr>
        <p:spPr>
          <a:xfrm>
            <a:off x="177041" y="1979732"/>
            <a:ext cx="5041732"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Repositorio del proyecto, visto desde la aplicación web de GitHub</a:t>
            </a:r>
          </a:p>
        </p:txBody>
      </p:sp>
      <p:sp>
        <p:nvSpPr>
          <p:cNvPr id="8" name="Título 5">
            <a:extLst>
              <a:ext uri="{FF2B5EF4-FFF2-40B4-BE49-F238E27FC236}">
                <a16:creationId xmlns:a16="http://schemas.microsoft.com/office/drawing/2014/main" id="{24E20B76-5489-4691-AAAB-982771810931}"/>
              </a:ext>
            </a:extLst>
          </p:cNvPr>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Artefactos (2/3)</a:t>
            </a:r>
            <a:endParaRPr lang="es-ES" sz="25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30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ítulo 5">
            <a:extLst>
              <a:ext uri="{FF2B5EF4-FFF2-40B4-BE49-F238E27FC236}">
                <a16:creationId xmlns:a16="http://schemas.microsoft.com/office/drawing/2014/main" id="{24E20B76-5489-4691-AAAB-982771810931}"/>
              </a:ext>
            </a:extLst>
          </p:cNvPr>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Artefactos (3/3)</a:t>
            </a:r>
            <a:endParaRPr lang="es-ES" sz="2500" b="1" dirty="0">
              <a:solidFill>
                <a:schemeClr val="bg1"/>
              </a:solidFill>
              <a:latin typeface="Arial" panose="020B0604020202020204" pitchFamily="34" charset="0"/>
              <a:cs typeface="Arial" panose="020B0604020202020204" pitchFamily="34" charset="0"/>
            </a:endParaRPr>
          </a:p>
        </p:txBody>
      </p:sp>
      <p:pic>
        <p:nvPicPr>
          <p:cNvPr id="15" name="Imagen 14">
            <a:extLst>
              <a:ext uri="{FF2B5EF4-FFF2-40B4-BE49-F238E27FC236}">
                <a16:creationId xmlns:a16="http://schemas.microsoft.com/office/drawing/2014/main" id="{89E5E233-A2A6-4D12-A6E8-C12A3CD34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442" y="1512638"/>
            <a:ext cx="4155116" cy="4972052"/>
          </a:xfrm>
          <a:prstGeom prst="rect">
            <a:avLst/>
          </a:prstGeom>
        </p:spPr>
      </p:pic>
    </p:spTree>
    <p:extLst>
      <p:ext uri="{BB962C8B-B14F-4D97-AF65-F5344CB8AC3E}">
        <p14:creationId xmlns:p14="http://schemas.microsoft.com/office/powerpoint/2010/main" val="402867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smtClean="0">
                <a:solidFill>
                  <a:schemeClr val="bg1"/>
                </a:solidFill>
                <a:latin typeface="Arial" panose="020B0604020202020204" pitchFamily="34" charset="0"/>
                <a:cs typeface="Arial" panose="020B0604020202020204" pitchFamily="34" charset="0"/>
              </a:rPr>
              <a:t>Recomendaciones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pPr marL="0" indent="0">
              <a:buNone/>
            </a:pPr>
            <a:r>
              <a:rPr lang="es-CO" sz="1800" dirty="0" smtClean="0">
                <a:latin typeface="Arial" panose="020B0604020202020204" pitchFamily="34" charset="0"/>
                <a:cs typeface="Arial" panose="020B0604020202020204" pitchFamily="34" charset="0"/>
              </a:rPr>
              <a:t>A partir de lo que decía la ISO/IEC 20:</a:t>
            </a:r>
          </a:p>
          <a:p>
            <a:pPr marL="0" indent="0">
              <a:buNone/>
            </a:pPr>
            <a:r>
              <a:rPr lang="es-CO" sz="1800" b="1" dirty="0" smtClean="0">
                <a:latin typeface="Arial" panose="020B0604020202020204" pitchFamily="34" charset="0"/>
                <a:cs typeface="Arial" panose="020B0604020202020204" pitchFamily="34" charset="0"/>
              </a:rPr>
              <a:t>FASE</a:t>
            </a:r>
            <a:r>
              <a:rPr lang="es-CO" sz="1800" dirty="0" smtClean="0">
                <a:latin typeface="Arial" panose="020B0604020202020204" pitchFamily="34" charset="0"/>
                <a:cs typeface="Arial" panose="020B0604020202020204" pitchFamily="34" charset="0"/>
              </a:rPr>
              <a:t> </a:t>
            </a:r>
            <a:r>
              <a:rPr lang="es-CO" sz="1800" b="1" dirty="0" smtClean="0">
                <a:latin typeface="Arial" panose="020B0604020202020204" pitchFamily="34" charset="0"/>
                <a:cs typeface="Arial" panose="020B0604020202020204" pitchFamily="34" charset="0"/>
              </a:rPr>
              <a:t>1(planificación): </a:t>
            </a:r>
            <a:r>
              <a:rPr lang="es-CO" sz="1800" dirty="0" smtClean="0">
                <a:latin typeface="Arial" panose="020B0604020202020204" pitchFamily="34" charset="0"/>
                <a:cs typeface="Arial" panose="020B0604020202020204" pitchFamily="34" charset="0"/>
              </a:rPr>
              <a:t>Se identifico que en esta fase 1 tenia ciertos artefactos, en la cual fueron necesarios para el seguimiento del </a:t>
            </a:r>
            <a:r>
              <a:rPr lang="es-CO" sz="1800" dirty="0" smtClean="0">
                <a:latin typeface="Arial" panose="020B0604020202020204" pitchFamily="34" charset="0"/>
                <a:cs typeface="Arial" panose="020B0604020202020204" pitchFamily="34" charset="0"/>
              </a:rPr>
              <a:t>proyecto:</a:t>
            </a:r>
          </a:p>
          <a:p>
            <a:r>
              <a:rPr lang="es-CO" sz="1800" b="1" dirty="0" smtClean="0">
                <a:latin typeface="Arial" panose="020B0604020202020204" pitchFamily="34" charset="0"/>
                <a:cs typeface="Arial" panose="020B0604020202020204" pitchFamily="34" charset="0"/>
              </a:rPr>
              <a:t>P</a:t>
            </a:r>
            <a:r>
              <a:rPr lang="es-CO" sz="1800" b="1" dirty="0" smtClean="0">
                <a:latin typeface="Arial" panose="020B0604020202020204" pitchFamily="34" charset="0"/>
                <a:cs typeface="Arial" panose="020B0604020202020204" pitchFamily="34" charset="0"/>
              </a:rPr>
              <a:t>lan </a:t>
            </a:r>
            <a:r>
              <a:rPr lang="es-CO" sz="1800" b="1" dirty="0" smtClean="0">
                <a:latin typeface="Arial" panose="020B0604020202020204" pitchFamily="34" charset="0"/>
                <a:cs typeface="Arial" panose="020B0604020202020204" pitchFamily="34" charset="0"/>
              </a:rPr>
              <a:t>del proyecto</a:t>
            </a:r>
            <a:r>
              <a:rPr lang="es-CO" sz="1800" dirty="0" smtClean="0">
                <a:latin typeface="Arial" panose="020B0604020202020204" pitchFamily="34" charset="0"/>
                <a:cs typeface="Arial" panose="020B0604020202020204" pitchFamily="34" charset="0"/>
              </a:rPr>
              <a:t>: nos permitió tener un acción para ser ejecutado sobre el proyecto de la empresa San ambiente y adicional, no permitió tener documentado como será ejecutado el proyecto macro y cuales son las fases y pasoso que se debe llevar a cabo para desarrollar de forma secuencia y ordenadas las actividades para dar como resultado final, el producto requerido por la empresa</a:t>
            </a:r>
          </a:p>
          <a:p>
            <a:r>
              <a:rPr lang="es-CO" sz="1800" b="1" dirty="0">
                <a:latin typeface="Arial" panose="020B0604020202020204" pitchFamily="34" charset="0"/>
                <a:cs typeface="Arial" panose="020B0604020202020204" pitchFamily="34" charset="0"/>
              </a:rPr>
              <a:t>Repositorio del </a:t>
            </a:r>
            <a:r>
              <a:rPr lang="es-CO" sz="1800" b="1" dirty="0" smtClean="0">
                <a:latin typeface="Arial" panose="020B0604020202020204" pitchFamily="34" charset="0"/>
                <a:cs typeface="Arial" panose="020B0604020202020204" pitchFamily="34" charset="0"/>
              </a:rPr>
              <a:t>proyecto: </a:t>
            </a:r>
            <a:r>
              <a:rPr lang="es-CO" sz="1800" dirty="0" smtClean="0">
                <a:latin typeface="Arial" panose="020B0604020202020204" pitchFamily="34" charset="0"/>
                <a:cs typeface="Arial" panose="020B0604020202020204" pitchFamily="34" charset="0"/>
              </a:rPr>
              <a:t>este artefacto fue muy crucial ya que en este se subía sus avances del proyecto, para darle dicha revisión y aprobación.</a:t>
            </a:r>
          </a:p>
          <a:p>
            <a:r>
              <a:rPr lang="es-CO" sz="1800" b="1" dirty="0">
                <a:latin typeface="Arial" panose="020B0604020202020204" pitchFamily="34" charset="0"/>
                <a:cs typeface="Arial" panose="020B0604020202020204" pitchFamily="34" charset="0"/>
              </a:rPr>
              <a:t>Resultados de la </a:t>
            </a:r>
            <a:r>
              <a:rPr lang="es-CO" sz="1800" b="1" dirty="0" smtClean="0">
                <a:latin typeface="Arial" panose="020B0604020202020204" pitchFamily="34" charset="0"/>
                <a:cs typeface="Arial" panose="020B0604020202020204" pitchFamily="34" charset="0"/>
              </a:rPr>
              <a:t>verificación: </a:t>
            </a:r>
            <a:r>
              <a:rPr lang="es-CO" sz="1800" dirty="0" smtClean="0">
                <a:latin typeface="Arial" panose="020B0604020202020204" pitchFamily="34" charset="0"/>
                <a:cs typeface="Arial" panose="020B0604020202020204" pitchFamily="34" charset="0"/>
              </a:rPr>
              <a:t>en este formato no tuvo como tal impacto,  alto en el desarrollo del proyecto macro, pero se utilizo como una opción de registro de los cambios necesarios que se acordaban junto con el equipo de trabajo</a:t>
            </a:r>
            <a:endParaRPr lang="es-CO" sz="1800" dirty="0">
              <a:latin typeface="Arial" panose="020B0604020202020204" pitchFamily="34" charset="0"/>
              <a:cs typeface="Arial" panose="020B0604020202020204" pitchFamily="34" charset="0"/>
            </a:endParaRPr>
          </a:p>
          <a:p>
            <a:pPr marL="0" indent="0">
              <a:buNone/>
            </a:pPr>
            <a:endParaRPr lang="es-CO" sz="1800" dirty="0" smtClean="0">
              <a:latin typeface="Arial" panose="020B0604020202020204" pitchFamily="34" charset="0"/>
              <a:cs typeface="Arial" panose="020B0604020202020204" pitchFamily="34" charset="0"/>
            </a:endParaRPr>
          </a:p>
          <a:p>
            <a:pPr marL="0" indent="0">
              <a:buNone/>
            </a:pP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2340</TotalTime>
  <Words>1069</Words>
  <Application>Microsoft Office PowerPoint</Application>
  <PresentationFormat>Presentación en pantalla (4:3)</PresentationFormat>
  <Paragraphs>68</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Arial Narrow</vt:lpstr>
      <vt:lpstr>Calibri</vt:lpstr>
      <vt:lpstr>Courier New</vt:lpstr>
      <vt:lpstr>Times New Roman</vt:lpstr>
      <vt:lpstr>20170921 - FI - Plantilla</vt:lpstr>
      <vt:lpstr>Presentación de PowerPoint</vt:lpstr>
      <vt:lpstr>Diseño de un marco de trabajo siguiendo la ISO/IEC 29110 para el proyecto de la empresa Sanambiente    Integrantes: Aarón Levi Grajales Gómez  Cristhian Fernando Balanta Pazú   Semillero ITMedia - grupo de investigación GRINTIC Tutora: Beatriz E. Marín  </vt:lpstr>
      <vt:lpstr>¿De qué trata el estándar ISO/IEC 29110?</vt:lpstr>
      <vt:lpstr>Procesos del estándar ISO/IEC 29110</vt:lpstr>
      <vt:lpstr>Proceso de gestión del proyecto (fases y artefactos)</vt:lpstr>
      <vt:lpstr>Artefactos (1/3)</vt:lpstr>
      <vt:lpstr>Artefactos (2/3)</vt:lpstr>
      <vt:lpstr>Artefactos (3/3)</vt:lpstr>
      <vt:lpstr>Recomendaciones</vt:lpstr>
      <vt:lpstr>Recomendaciones</vt:lpstr>
      <vt:lpstr>Recomendaciones</vt:lpstr>
      <vt:lpstr>Recomendaciones</vt:lpstr>
      <vt:lpstr>7. 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Asus</cp:lastModifiedBy>
  <cp:revision>149</cp:revision>
  <dcterms:created xsi:type="dcterms:W3CDTF">2017-10-02T20:11:13Z</dcterms:created>
  <dcterms:modified xsi:type="dcterms:W3CDTF">2020-02-29T16:27:42Z</dcterms:modified>
</cp:coreProperties>
</file>