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97" r:id="rId2"/>
    <p:sldId id="298" r:id="rId3"/>
    <p:sldId id="304" r:id="rId4"/>
    <p:sldId id="354" r:id="rId5"/>
    <p:sldId id="356" r:id="rId6"/>
    <p:sldId id="357" r:id="rId7"/>
    <p:sldId id="300" r:id="rId8"/>
    <p:sldId id="358" r:id="rId9"/>
    <p:sldId id="305" r:id="rId10"/>
    <p:sldId id="359" r:id="rId11"/>
    <p:sldId id="360" r:id="rId12"/>
    <p:sldId id="361" r:id="rId13"/>
    <p:sldId id="348" r:id="rId14"/>
    <p:sldId id="363" r:id="rId15"/>
    <p:sldId id="364" r:id="rId16"/>
    <p:sldId id="349" r:id="rId17"/>
    <p:sldId id="352" r:id="rId18"/>
    <p:sldId id="362" r:id="rId19"/>
    <p:sldId id="355" r:id="rId20"/>
    <p:sldId id="350" r:id="rId21"/>
    <p:sldId id="301" r:id="rId22"/>
    <p:sldId id="365" r:id="rId23"/>
    <p:sldId id="366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Baloo 2 ExtraBold" panose="020B0604020202020204" charset="0"/>
      <p:bold r:id="rId28"/>
    </p:embeddedFon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17B96099-0BA3-4693-85ED-A1ED57D90DAE}">
          <p14:sldIdLst>
            <p14:sldId id="297"/>
            <p14:sldId id="298"/>
            <p14:sldId id="304"/>
            <p14:sldId id="354"/>
            <p14:sldId id="356"/>
            <p14:sldId id="357"/>
            <p14:sldId id="300"/>
            <p14:sldId id="358"/>
            <p14:sldId id="305"/>
            <p14:sldId id="359"/>
            <p14:sldId id="360"/>
            <p14:sldId id="361"/>
            <p14:sldId id="348"/>
            <p14:sldId id="363"/>
            <p14:sldId id="364"/>
            <p14:sldId id="349"/>
            <p14:sldId id="352"/>
            <p14:sldId id="362"/>
            <p14:sldId id="355"/>
            <p14:sldId id="350"/>
            <p14:sldId id="301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B6C06-F983-7A46-C345-EC95099A641C}" v="3522" dt="2025-01-27T22:33:35.973"/>
    <p1510:client id="{9CA25601-D1B2-0880-2941-50A6A51E12A8}" v="50" dt="2025-01-28T19:13:17.217"/>
    <p1510:client id="{DF34C55C-3EA0-C557-C5A1-26911BBA75AD}" v="1347" dt="2025-01-27T13:25:08.477"/>
  </p1510:revLst>
</p1510:revInfo>
</file>

<file path=ppt/tableStyles.xml><?xml version="1.0" encoding="utf-8"?>
<a:tblStyleLst xmlns:a="http://schemas.openxmlformats.org/drawingml/2006/main" def="{4388B632-2EF6-4A1D-AEFD-1B767048D29D}">
  <a:tblStyle styleId="{4388B632-2EF6-4A1D-AEFD-1B767048D2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A7CAB-3D86-4653-BE99-6F0802BCBB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0" autoAdjust="0"/>
  </p:normalViewPr>
  <p:slideViewPr>
    <p:cSldViewPr snapToGrid="0">
      <p:cViewPr varScale="1">
        <p:scale>
          <a:sx n="129" d="100"/>
          <a:sy n="129" d="100"/>
        </p:scale>
        <p:origin x="11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820867f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820867f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11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9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95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820867f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820867f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RM3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expands queries by selecting terms from top-ranked documents using a probabilistic relevance model</a:t>
            </a:r>
          </a:p>
          <a:p>
            <a:r>
              <a:rPr lang="en-US" dirty="0"/>
              <a:t>Bo1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selects expansion terms based on their statistical deviation from the overall collection</a:t>
            </a:r>
          </a:p>
          <a:p>
            <a:r>
              <a:rPr lang="en-US" dirty="0"/>
              <a:t>KL </a:t>
            </a:r>
            <a:r>
              <a:rPr lang="en-US" dirty="0">
                <a:sym typeface="Wingdings" panose="05000000000000000000" pitchFamily="2" charset="2"/>
              </a:rPr>
              <a:t> m</a:t>
            </a:r>
            <a:r>
              <a:rPr lang="en-US" dirty="0"/>
              <a:t>easures how different one probability distribution is from another.</a:t>
            </a:r>
          </a:p>
        </p:txBody>
      </p:sp>
    </p:spTree>
    <p:extLst>
      <p:ext uri="{BB962C8B-B14F-4D97-AF65-F5344CB8AC3E}">
        <p14:creationId xmlns:p14="http://schemas.microsoft.com/office/powerpoint/2010/main" val="291543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76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820867f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820867f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24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Query </a:t>
            </a:r>
            <a:r>
              <a:rPr lang="it-IT" dirty="0" err="1"/>
              <a:t>expansion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use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on terms after cut-off.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78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61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 err="1"/>
              <a:t>Rprec</a:t>
            </a:r>
            <a:r>
              <a:rPr lang="en-US" sz="2000" b="0" i="0" dirty="0"/>
              <a:t> evaluates precision at R, where R is the total number of relevant documents for that query (which varies per query).</a:t>
            </a:r>
            <a:endParaRPr sz="1200" b="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this slide </a:t>
            </a:r>
            <a:r>
              <a:rPr lang="it-IT" dirty="0" err="1"/>
              <a:t>we</a:t>
            </a:r>
            <a:r>
              <a:rPr lang="it-IT" dirty="0"/>
              <a:t> present the mean among all the queries.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54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820867f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820867f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5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dirty="0" err="1"/>
              <a:t>Normalization</a:t>
            </a:r>
            <a:r>
              <a:rPr lang="it-IT" dirty="0"/>
              <a:t> = </a:t>
            </a:r>
            <a:r>
              <a:rPr lang="it-IT" dirty="0" err="1"/>
              <a:t>lower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206743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4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820867f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820867f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8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BM25 </a:t>
            </a:r>
            <a:r>
              <a:rPr lang="it-IT" dirty="0">
                <a:sym typeface="Wingdings" panose="05000000000000000000" pitchFamily="2" charset="2"/>
              </a:rPr>
              <a:t> doc length </a:t>
            </a:r>
            <a:r>
              <a:rPr lang="it-IT" dirty="0" err="1">
                <a:sym typeface="Wingdings" panose="05000000000000000000" pitchFamily="2" charset="2"/>
              </a:rPr>
              <a:t>normalization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07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6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1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rot="6417430" flipH="1">
              <a:off x="7465596" y="3990147"/>
              <a:ext cx="2966740" cy="2433045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53" extrusionOk="0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67" extrusionOk="0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22" extrusionOk="0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>
            <a:spLocks noGrp="1"/>
          </p:cNvSpPr>
          <p:nvPr>
            <p:ph type="pic" idx="2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/>
          <p:nvPr/>
        </p:nvSpPr>
        <p:spPr>
          <a:xfrm rot="12112239">
            <a:off x="6891365" y="-968938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48"/>
          <p:cNvSpPr/>
          <p:nvPr/>
        </p:nvSpPr>
        <p:spPr>
          <a:xfrm rot="11719705" flipH="1">
            <a:off x="-377077" y="3206661"/>
            <a:ext cx="3006328" cy="2416200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EBEBEB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5;p27">
            <a:extLst>
              <a:ext uri="{FF2B5EF4-FFF2-40B4-BE49-F238E27FC236}">
                <a16:creationId xmlns:a16="http://schemas.microsoft.com/office/drawing/2014/main" id="{BB36746D-DFC6-BF0F-FA2F-8E7296B5DAD9}"/>
              </a:ext>
            </a:extLst>
          </p:cNvPr>
          <p:cNvSpPr/>
          <p:nvPr/>
        </p:nvSpPr>
        <p:spPr>
          <a:xfrm>
            <a:off x="1469644" y="1196435"/>
            <a:ext cx="6139902" cy="1513451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666;p27">
            <a:extLst>
              <a:ext uri="{FF2B5EF4-FFF2-40B4-BE49-F238E27FC236}">
                <a16:creationId xmlns:a16="http://schemas.microsoft.com/office/drawing/2014/main" id="{442D95B5-2521-A2F3-B887-51E7BBB73439}"/>
              </a:ext>
            </a:extLst>
          </p:cNvPr>
          <p:cNvSpPr txBox="1">
            <a:spLocks/>
          </p:cNvSpPr>
          <p:nvPr/>
        </p:nvSpPr>
        <p:spPr>
          <a:xfrm>
            <a:off x="1630633" y="609536"/>
            <a:ext cx="6855355" cy="16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4400"/>
              <a:t>Medical Search Engine</a:t>
            </a:r>
          </a:p>
        </p:txBody>
      </p:sp>
      <p:sp>
        <p:nvSpPr>
          <p:cNvPr id="11" name="Google Shape;667;p27">
            <a:extLst>
              <a:ext uri="{FF2B5EF4-FFF2-40B4-BE49-F238E27FC236}">
                <a16:creationId xmlns:a16="http://schemas.microsoft.com/office/drawing/2014/main" id="{5C552009-F50E-26B1-F758-688DF99FB82A}"/>
              </a:ext>
            </a:extLst>
          </p:cNvPr>
          <p:cNvSpPr txBox="1">
            <a:spLocks/>
          </p:cNvSpPr>
          <p:nvPr/>
        </p:nvSpPr>
        <p:spPr>
          <a:xfrm>
            <a:off x="1941449" y="2015667"/>
            <a:ext cx="5667236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sz="1800" b="1"/>
              <a:t>Information Retrieval Project – January 2025</a:t>
            </a:r>
            <a:endParaRPr lang="it-IT" sz="1800" b="1"/>
          </a:p>
        </p:txBody>
      </p:sp>
      <p:pic>
        <p:nvPicPr>
          <p:cNvPr id="13" name="Immagine 12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2959143D-27F7-C8CD-4F7C-B55DF28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7018"/>
            <a:ext cx="928437" cy="938463"/>
          </a:xfrm>
          <a:prstGeom prst="rect">
            <a:avLst/>
          </a:prstGeom>
        </p:spPr>
      </p:pic>
      <p:sp>
        <p:nvSpPr>
          <p:cNvPr id="15" name="Google Shape;667;p27">
            <a:extLst>
              <a:ext uri="{FF2B5EF4-FFF2-40B4-BE49-F238E27FC236}">
                <a16:creationId xmlns:a16="http://schemas.microsoft.com/office/drawing/2014/main" id="{ECF01F18-B0E6-A3C9-46AD-D83CCECC9B08}"/>
              </a:ext>
            </a:extLst>
          </p:cNvPr>
          <p:cNvSpPr txBox="1">
            <a:spLocks/>
          </p:cNvSpPr>
          <p:nvPr/>
        </p:nvSpPr>
        <p:spPr>
          <a:xfrm>
            <a:off x="933803" y="379"/>
            <a:ext cx="2188105" cy="87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sz="1600" b="1">
                <a:solidFill>
                  <a:schemeClr val="tx1">
                    <a:lumMod val="40000"/>
                    <a:lumOff val="60000"/>
                  </a:schemeClr>
                </a:solidFill>
                <a:latin typeface="Baloo 2 ExtraBold"/>
              </a:rPr>
              <a:t>A.Y. 2024/2025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 b="1">
                <a:solidFill>
                  <a:schemeClr val="tx1">
                    <a:lumMod val="40000"/>
                    <a:lumOff val="60000"/>
                  </a:schemeClr>
                </a:solidFill>
                <a:latin typeface="Baloo 2 ExtraBold"/>
              </a:rPr>
              <a:t>Master's Degree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 b="1">
                <a:solidFill>
                  <a:schemeClr val="tx1">
                    <a:lumMod val="40000"/>
                    <a:lumOff val="60000"/>
                  </a:schemeClr>
                </a:solidFill>
                <a:latin typeface="Baloo 2 ExtraBold"/>
              </a:rPr>
              <a:t>Informatica</a:t>
            </a:r>
          </a:p>
        </p:txBody>
      </p:sp>
      <p:sp>
        <p:nvSpPr>
          <p:cNvPr id="16" name="Google Shape;667;p27">
            <a:extLst>
              <a:ext uri="{FF2B5EF4-FFF2-40B4-BE49-F238E27FC236}">
                <a16:creationId xmlns:a16="http://schemas.microsoft.com/office/drawing/2014/main" id="{663E8D95-2D2F-51E5-ED48-8217F22C1BCE}"/>
              </a:ext>
            </a:extLst>
          </p:cNvPr>
          <p:cNvSpPr txBox="1">
            <a:spLocks/>
          </p:cNvSpPr>
          <p:nvPr/>
        </p:nvSpPr>
        <p:spPr>
          <a:xfrm>
            <a:off x="1735910" y="2712497"/>
            <a:ext cx="5667236" cy="228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lnSpc>
                <a:spcPct val="114999"/>
              </a:lnSpc>
              <a:buNone/>
            </a:pPr>
            <a:r>
              <a:rPr lang="en" sz="2800" b="1"/>
              <a:t>Group </a:t>
            </a:r>
            <a:r>
              <a:rPr lang="en" sz="2800" b="1" err="1"/>
              <a:t>Partecipants</a:t>
            </a:r>
            <a:r>
              <a:rPr lang="en" sz="2800" b="1"/>
              <a:t>:</a:t>
            </a:r>
            <a:endParaRPr lang="it-IT"/>
          </a:p>
          <a:p>
            <a:pPr marL="0" indent="0" algn="ctr">
              <a:lnSpc>
                <a:spcPct val="114999"/>
              </a:lnSpc>
              <a:buNone/>
            </a:pPr>
            <a:r>
              <a:rPr lang="en" sz="2000"/>
              <a:t>Gargiulo Elio - 869184</a:t>
            </a:r>
            <a:endParaRPr lang="en"/>
          </a:p>
          <a:p>
            <a:pPr marL="139700" indent="0" algn="ctr">
              <a:lnSpc>
                <a:spcPct val="114999"/>
              </a:lnSpc>
              <a:buNone/>
            </a:pPr>
            <a:r>
              <a:rPr lang="en" sz="2000"/>
              <a:t>Piacente Cristian - 866020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221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Pipelines and </a:t>
            </a:r>
            <a:r>
              <a:rPr lang="it-IT" dirty="0" err="1"/>
              <a:t>Experiments</a:t>
            </a:r>
            <a:r>
              <a:rPr lang="it-IT" dirty="0"/>
              <a:t> - </a:t>
            </a:r>
            <a:r>
              <a:rPr lang="it-IT" dirty="0" err="1"/>
              <a:t>Summary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1179578"/>
            <a:ext cx="4044403" cy="3413728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Retrieval</a:t>
            </a:r>
            <a:r>
              <a:rPr lang="it-IT" dirty="0"/>
              <a:t> Pipelines and </a:t>
            </a:r>
            <a:r>
              <a:rPr lang="it-IT" dirty="0" err="1"/>
              <a:t>Experiments</a:t>
            </a:r>
            <a:r>
              <a:rPr lang="it-IT" dirty="0"/>
              <a:t> follows </a:t>
            </a:r>
            <a:r>
              <a:rPr lang="it-IT" dirty="0" err="1"/>
              <a:t>these</a:t>
            </a:r>
            <a:r>
              <a:rPr lang="it-IT" dirty="0"/>
              <a:t> steps 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Indexing</a:t>
            </a:r>
            <a:endParaRPr lang="it-IT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Building the Pipeline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Evaluation</a:t>
            </a:r>
            <a:endParaRPr lang="it-IT" dirty="0" err="1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In-Depth Analysis of Queries</a:t>
            </a:r>
          </a:p>
          <a:p>
            <a:pPr lvl="1" algn="l">
              <a:lnSpc>
                <a:spcPct val="114999"/>
              </a:lnSpc>
            </a:pPr>
            <a:r>
              <a:rPr lang="it-IT" dirty="0"/>
              <a:t>Top 10 Queries in Precision@10</a:t>
            </a:r>
          </a:p>
          <a:p>
            <a:pPr lvl="1" algn="l">
              <a:lnSpc>
                <a:spcPct val="114999"/>
              </a:lnSpc>
            </a:pPr>
            <a:r>
              <a:rPr lang="it-IT" dirty="0" err="1"/>
              <a:t>Inconsistencies</a:t>
            </a:r>
            <a:r>
              <a:rPr lang="it-IT" dirty="0"/>
              <a:t> in </a:t>
            </a:r>
            <a:r>
              <a:rPr lang="it-IT" dirty="0" err="1"/>
              <a:t>QRels</a:t>
            </a:r>
            <a:r>
              <a:rPr lang="it-IT" dirty="0"/>
              <a:t> and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(Not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)</a:t>
            </a:r>
          </a:p>
          <a:p>
            <a:pPr marL="0" indent="0">
              <a:lnSpc>
                <a:spcPct val="114999"/>
              </a:lnSpc>
              <a:buClr>
                <a:srgbClr val="6389EB"/>
              </a:buClr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6" name="Immagine 5" descr="Immagine che contiene vestiti, calzature, eretto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D553E9F-03E0-24B7-F367-09BEF19C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0" y="1420253"/>
            <a:ext cx="294649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Pipelines and </a:t>
            </a:r>
            <a:r>
              <a:rPr lang="it-IT" dirty="0" err="1"/>
              <a:t>Experiments</a:t>
            </a:r>
            <a:r>
              <a:rPr lang="it-IT" dirty="0"/>
              <a:t> - </a:t>
            </a:r>
            <a:r>
              <a:rPr lang="it-IT" dirty="0" err="1"/>
              <a:t>Indexing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1179578"/>
            <a:ext cx="7358100" cy="3413728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/>
              <a:t>The </a:t>
            </a:r>
            <a:r>
              <a:rPr lang="it-IT" dirty="0" err="1"/>
              <a:t>indexing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Stemmers</a:t>
            </a:r>
            <a:r>
              <a:rPr lang="it-IT" dirty="0"/>
              <a:t>:</a:t>
            </a:r>
          </a:p>
          <a:p>
            <a:pPr marL="285750" indent="-285750">
              <a:lnSpc>
                <a:spcPct val="114999"/>
              </a:lnSpc>
            </a:pPr>
            <a:r>
              <a:rPr lang="it-IT" b="1" err="1"/>
              <a:t>PorterStemmer</a:t>
            </a:r>
            <a:endParaRPr lang="it-IT" b="1"/>
          </a:p>
          <a:p>
            <a:pPr marL="285750" indent="-285750">
              <a:lnSpc>
                <a:spcPct val="114999"/>
              </a:lnSpc>
            </a:pPr>
            <a:r>
              <a:rPr lang="it-IT" b="1" dirty="0" err="1"/>
              <a:t>SnowballStemmer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improved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</a:t>
            </a:r>
            <a:r>
              <a:rPr lang="it-IT" dirty="0" err="1"/>
              <a:t>PorterStemmer</a:t>
            </a:r>
            <a:r>
              <a:rPr lang="it-IT" dirty="0"/>
              <a:t> with multiple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.</a:t>
            </a:r>
          </a:p>
          <a:p>
            <a:pPr marL="285750" indent="-28575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r>
              <a:rPr lang="it-IT" dirty="0"/>
              <a:t>And </a:t>
            </a:r>
            <a:r>
              <a:rPr lang="it-IT" dirty="0" err="1"/>
              <a:t>specifically</a:t>
            </a:r>
            <a:r>
              <a:rPr lang="it-IT" dirty="0"/>
              <a:t> on:</a:t>
            </a:r>
          </a:p>
          <a:p>
            <a:pPr marL="285750" indent="-285750">
              <a:lnSpc>
                <a:spcPct val="114999"/>
              </a:lnSpc>
            </a:pPr>
            <a:r>
              <a:rPr lang="it-IT" b="1" dirty="0" err="1"/>
              <a:t>Only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r>
              <a:rPr lang="it-IT" b="1" dirty="0"/>
              <a:t> Text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b="1" dirty="0" err="1"/>
              <a:t>Only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r>
              <a:rPr lang="it-IT" b="1" dirty="0"/>
              <a:t> </a:t>
            </a:r>
            <a:r>
              <a:rPr lang="it-IT" b="1" dirty="0" err="1"/>
              <a:t>Titles</a:t>
            </a:r>
            <a:endParaRPr lang="it-IT" b="1"/>
          </a:p>
          <a:p>
            <a:pPr marL="285750" indent="-285750">
              <a:lnSpc>
                <a:spcPct val="114999"/>
              </a:lnSpc>
            </a:pP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r>
              <a:rPr lang="it-IT" b="1" dirty="0"/>
              <a:t> </a:t>
            </a:r>
            <a:r>
              <a:rPr lang="it-IT" b="1" dirty="0" err="1"/>
              <a:t>Titles</a:t>
            </a:r>
            <a:r>
              <a:rPr lang="it-IT" b="1" dirty="0"/>
              <a:t> and Text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5" name="Immagine 4" descr="Immagine che contiene testo, Carattere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39E8334-B65A-8E6E-62EC-01D99A3F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06" y="2355934"/>
            <a:ext cx="2051385" cy="1218699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A8A99CE-85F5-56BD-CD7A-5682AD77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42" y="2357187"/>
            <a:ext cx="2051385" cy="1241258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AF7EF290-179E-3BB1-BF54-31F721D7ED5D}"/>
              </a:ext>
            </a:extLst>
          </p:cNvPr>
          <p:cNvSpPr txBox="1">
            <a:spLocks/>
          </p:cNvSpPr>
          <p:nvPr/>
        </p:nvSpPr>
        <p:spPr>
          <a:xfrm>
            <a:off x="4508644" y="3600934"/>
            <a:ext cx="1608009" cy="35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Font typeface="DM Sans"/>
              <a:buNone/>
            </a:pPr>
            <a:r>
              <a:rPr lang="it-IT" b="1" err="1"/>
              <a:t>PorterStemmer</a:t>
            </a:r>
            <a:endParaRPr lang="it-IT" b="1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EA62009-05D3-282C-E377-FB0A2066F52C}"/>
              </a:ext>
            </a:extLst>
          </p:cNvPr>
          <p:cNvSpPr txBox="1">
            <a:spLocks/>
          </p:cNvSpPr>
          <p:nvPr/>
        </p:nvSpPr>
        <p:spPr>
          <a:xfrm>
            <a:off x="6804669" y="3575868"/>
            <a:ext cx="1778456" cy="3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Font typeface="DM Sans"/>
              <a:buNone/>
            </a:pPr>
            <a:r>
              <a:rPr lang="it-IT" b="1" err="1"/>
              <a:t>SnowballStemmer</a:t>
            </a:r>
            <a:endParaRPr lang="it-IT" b="1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95BA00DD-5103-0C39-DE43-932964447CA0}"/>
              </a:ext>
            </a:extLst>
          </p:cNvPr>
          <p:cNvSpPr txBox="1">
            <a:spLocks/>
          </p:cNvSpPr>
          <p:nvPr/>
        </p:nvSpPr>
        <p:spPr>
          <a:xfrm>
            <a:off x="4507942" y="4015121"/>
            <a:ext cx="4159706" cy="82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lnSpc>
                <a:spcPct val="114999"/>
              </a:lnSpc>
            </a:pPr>
            <a:r>
              <a:rPr lang="it-IT" dirty="0"/>
              <a:t>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Stemmers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,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dataset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specifical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for </a:t>
            </a:r>
            <a:r>
              <a:rPr lang="it-IT" dirty="0" err="1"/>
              <a:t>medical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.</a:t>
            </a:r>
            <a:endParaRPr lang="it-IT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Font typeface="DM Sans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88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Pipelines and </a:t>
            </a:r>
            <a:r>
              <a:rPr lang="it-IT" dirty="0" err="1"/>
              <a:t>Experiments</a:t>
            </a:r>
            <a:r>
              <a:rPr lang="it-IT" dirty="0"/>
              <a:t> - 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127" y="1288163"/>
            <a:ext cx="4044403" cy="1219168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Retrieval</a:t>
            </a:r>
            <a:r>
              <a:rPr lang="it-IT" dirty="0"/>
              <a:t> Pipelines and Evaluation: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b="1" dirty="0"/>
              <a:t>BM25</a:t>
            </a:r>
          </a:p>
          <a:p>
            <a:pPr marL="285750" indent="-285750">
              <a:lnSpc>
                <a:spcPct val="114999"/>
              </a:lnSpc>
            </a:pPr>
            <a:r>
              <a:rPr lang="it-IT" b="1" dirty="0"/>
              <a:t>TF-IDF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002DEDA-34AB-4E55-2EFD-0B3C1EA1294E}"/>
              </a:ext>
            </a:extLst>
          </p:cNvPr>
          <p:cNvSpPr txBox="1">
            <a:spLocks/>
          </p:cNvSpPr>
          <p:nvPr/>
        </p:nvSpPr>
        <p:spPr>
          <a:xfrm>
            <a:off x="4520074" y="2806549"/>
            <a:ext cx="4545519" cy="18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it-IT" dirty="0"/>
              <a:t>The </a:t>
            </a:r>
            <a:r>
              <a:rPr lang="it-IT" err="1"/>
              <a:t>metrics</a:t>
            </a:r>
            <a:r>
              <a:rPr lang="it-IT" dirty="0"/>
              <a:t> </a:t>
            </a:r>
            <a:r>
              <a:rPr lang="it-IT" err="1"/>
              <a:t>considered</a:t>
            </a:r>
            <a:r>
              <a:rPr lang="it-IT" dirty="0"/>
              <a:t> for </a:t>
            </a:r>
            <a:r>
              <a:rPr lang="it-IT" err="1"/>
              <a:t>evaluation</a:t>
            </a:r>
            <a:r>
              <a:rPr lang="it-IT" dirty="0"/>
              <a:t> </a:t>
            </a:r>
            <a:r>
              <a:rPr lang="it-IT" err="1"/>
              <a:t>purposes</a:t>
            </a:r>
            <a:r>
              <a:rPr lang="it-IT" dirty="0"/>
              <a:t> are:</a:t>
            </a:r>
            <a:endParaRPr lang="it-IT"/>
          </a:p>
          <a:p>
            <a:pPr marL="285750" indent="-285750">
              <a:lnSpc>
                <a:spcPct val="114999"/>
              </a:lnSpc>
            </a:pPr>
            <a:r>
              <a:rPr lang="it-IT" b="1"/>
              <a:t>Precision@10</a:t>
            </a:r>
            <a:endParaRPr lang="it-IT" b="1" dirty="0"/>
          </a:p>
          <a:p>
            <a:pPr marL="285750" indent="-285750">
              <a:lnSpc>
                <a:spcPct val="114999"/>
              </a:lnSpc>
              <a:buFont typeface="DM Sans"/>
              <a:buChar char="●"/>
            </a:pPr>
            <a:r>
              <a:rPr lang="it-IT" b="1" dirty="0"/>
              <a:t>Recall@10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b="1" dirty="0"/>
              <a:t>Mean </a:t>
            </a:r>
            <a:r>
              <a:rPr lang="it-IT" b="1" err="1"/>
              <a:t>Average</a:t>
            </a:r>
            <a:r>
              <a:rPr lang="it-IT" b="1" dirty="0"/>
              <a:t> Precision</a:t>
            </a:r>
          </a:p>
          <a:p>
            <a:pPr marL="285750" indent="-285750">
              <a:lnSpc>
                <a:spcPct val="114999"/>
              </a:lnSpc>
            </a:pPr>
            <a:r>
              <a:rPr lang="it-IT" b="1" err="1"/>
              <a:t>Normalized</a:t>
            </a:r>
            <a:r>
              <a:rPr lang="it-IT" b="1" dirty="0"/>
              <a:t> </a:t>
            </a:r>
            <a:r>
              <a:rPr lang="it-IT" b="1" err="1"/>
              <a:t>Discounted</a:t>
            </a:r>
            <a:r>
              <a:rPr lang="it-IT" b="1" dirty="0"/>
              <a:t> Cumulative Gain</a:t>
            </a:r>
          </a:p>
          <a:p>
            <a:pPr marL="285750" indent="-285750">
              <a:lnSpc>
                <a:spcPct val="114999"/>
              </a:lnSpc>
            </a:pPr>
            <a:endParaRPr lang="it-IT" b="1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pic>
        <p:nvPicPr>
          <p:cNvPr id="9" name="Immagine 8" descr="Immagine che contiene vestiti, uomo, eretto, calzatu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865603B-7DAF-84DD-C01F-0809CDF9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67" y="2804400"/>
            <a:ext cx="2520315" cy="1600673"/>
          </a:xfrm>
          <a:prstGeom prst="rect">
            <a:avLst/>
          </a:prstGeom>
        </p:spPr>
      </p:pic>
      <p:pic>
        <p:nvPicPr>
          <p:cNvPr id="10" name="Immagine 9" descr="TF-IDF Defined - KDnuggets">
            <a:extLst>
              <a:ext uri="{FF2B5EF4-FFF2-40B4-BE49-F238E27FC236}">
                <a16:creationId xmlns:a16="http://schemas.microsoft.com/office/drawing/2014/main" id="{31F7E5D0-B78C-38C4-1C2B-3391761B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45" y="1175162"/>
            <a:ext cx="2743199" cy="15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292412" y="785441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0A03BC6-9AD7-47B2-D692-49BF8634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2881"/>
              </p:ext>
            </p:extLst>
          </p:nvPr>
        </p:nvGraphicFramePr>
        <p:xfrm>
          <a:off x="290762" y="1012657"/>
          <a:ext cx="8220798" cy="2707847"/>
        </p:xfrm>
        <a:graphic>
          <a:graphicData uri="http://schemas.openxmlformats.org/drawingml/2006/table">
            <a:tbl>
              <a:tblPr firstRow="1" bandRow="1">
                <a:tableStyleId>{4388B632-2EF6-4A1D-AEFD-1B767048D29D}</a:tableStyleId>
              </a:tblPr>
              <a:tblGrid>
                <a:gridCol w="2657154">
                  <a:extLst>
                    <a:ext uri="{9D8B030D-6E8A-4147-A177-3AD203B41FA5}">
                      <a16:colId xmlns:a16="http://schemas.microsoft.com/office/drawing/2014/main" val="422588481"/>
                    </a:ext>
                  </a:extLst>
                </a:gridCol>
                <a:gridCol w="848359">
                  <a:extLst>
                    <a:ext uri="{9D8B030D-6E8A-4147-A177-3AD203B41FA5}">
                      <a16:colId xmlns:a16="http://schemas.microsoft.com/office/drawing/2014/main" val="3075338955"/>
                    </a:ext>
                  </a:extLst>
                </a:gridCol>
                <a:gridCol w="949898">
                  <a:extLst>
                    <a:ext uri="{9D8B030D-6E8A-4147-A177-3AD203B41FA5}">
                      <a16:colId xmlns:a16="http://schemas.microsoft.com/office/drawing/2014/main" val="1082975809"/>
                    </a:ext>
                  </a:extLst>
                </a:gridCol>
                <a:gridCol w="1064415">
                  <a:extLst>
                    <a:ext uri="{9D8B030D-6E8A-4147-A177-3AD203B41FA5}">
                      <a16:colId xmlns:a16="http://schemas.microsoft.com/office/drawing/2014/main" val="3835968795"/>
                    </a:ext>
                  </a:extLst>
                </a:gridCol>
                <a:gridCol w="1335878">
                  <a:extLst>
                    <a:ext uri="{9D8B030D-6E8A-4147-A177-3AD203B41FA5}">
                      <a16:colId xmlns:a16="http://schemas.microsoft.com/office/drawing/2014/main" val="999068149"/>
                    </a:ext>
                  </a:extLst>
                </a:gridCol>
                <a:gridCol w="1365094">
                  <a:extLst>
                    <a:ext uri="{9D8B030D-6E8A-4147-A177-3AD203B41FA5}">
                      <a16:colId xmlns:a16="http://schemas.microsoft.com/office/drawing/2014/main" val="3820594188"/>
                    </a:ext>
                  </a:extLst>
                </a:gridCol>
              </a:tblGrid>
              <a:tr h="283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 err="1">
                          <a:solidFill>
                            <a:schemeClr val="bg2"/>
                          </a:solidFill>
                          <a:latin typeface="Baloo 2 ExtraBold"/>
                        </a:rPr>
                        <a:t>Indexing</a:t>
                      </a: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 </a:t>
                      </a:r>
                      <a:r>
                        <a:rPr lang="it-IT" sz="1100" b="1" i="0" u="none" strike="noStrike" noProof="0" dirty="0" err="1">
                          <a:solidFill>
                            <a:schemeClr val="bg2"/>
                          </a:solidFill>
                          <a:latin typeface="Baloo 2 ExtraBold"/>
                        </a:rPr>
                        <a:t>Type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Model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P@10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R@10 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MAP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dirty="0">
                          <a:solidFill>
                            <a:schemeClr val="bg2"/>
                          </a:solidFill>
                          <a:latin typeface="Baloo 2 ExtraBold"/>
                        </a:rPr>
                        <a:t>NDCG</a:t>
                      </a:r>
                      <a:endParaRPr lang="it-IT" sz="1100" b="1" dirty="0" err="1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872588"/>
                  </a:ext>
                </a:extLst>
              </a:tr>
              <a:tr h="28330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Only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Documents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Titles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0.169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0.109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0.099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0.203</a:t>
                      </a:r>
                      <a:endParaRPr lang="it-IT" sz="1100">
                        <a:solidFill>
                          <a:schemeClr val="tx1">
                            <a:lumMod val="76000"/>
                          </a:schemeClr>
                        </a:solidFill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446139"/>
                  </a:ext>
                </a:extLst>
              </a:tr>
              <a:tr h="28330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0.109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0.098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0.203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70441"/>
                  </a:ext>
                </a:extLst>
              </a:tr>
              <a:tr h="28330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Only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Documents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Text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0.226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0.145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0.146 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0.295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888170"/>
                  </a:ext>
                </a:extLst>
              </a:tr>
              <a:tr h="28330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0.227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0.146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0.146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0.295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03188"/>
                  </a:ext>
                </a:extLst>
              </a:tr>
              <a:tr h="28330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Both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Documents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Titles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and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 sz="1100">
                        <a:solidFill>
                          <a:schemeClr val="tx1">
                            <a:lumMod val="76000"/>
                          </a:schemeClr>
                        </a:solidFill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0.232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0.150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0.149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644267"/>
                  </a:ext>
                </a:extLst>
              </a:tr>
              <a:tr h="28330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0.231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0.298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2908"/>
                  </a:ext>
                </a:extLst>
              </a:tr>
              <a:tr h="724726"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The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results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shown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consider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only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the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SnowballStemmer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as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the performances are the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same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as</a:t>
                      </a:r>
                      <a:r>
                        <a:rPr lang="it-IT" sz="1200" b="1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200" b="1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PorterStemmer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078223"/>
                  </a:ext>
                </a:extLst>
              </a:tr>
            </a:tbl>
          </a:graphicData>
        </a:graphic>
      </p:graphicFrame>
      <p:sp>
        <p:nvSpPr>
          <p:cNvPr id="9" name="Google Shape;763;p29">
            <a:extLst>
              <a:ext uri="{FF2B5EF4-FFF2-40B4-BE49-F238E27FC236}">
                <a16:creationId xmlns:a16="http://schemas.microsoft.com/office/drawing/2014/main" id="{F2659B77-B55F-9C44-B264-20277108F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597" y="267067"/>
            <a:ext cx="8070622" cy="551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Pipelines and </a:t>
            </a:r>
            <a:r>
              <a:rPr lang="it-IT" dirty="0" err="1"/>
              <a:t>Experiments</a:t>
            </a:r>
            <a:r>
              <a:rPr lang="it-IT" dirty="0"/>
              <a:t> - </a:t>
            </a:r>
            <a:r>
              <a:rPr lang="it-IT" dirty="0" err="1"/>
              <a:t>Results</a:t>
            </a:r>
            <a:endParaRPr lang="en" dirty="0" err="1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4564B16-4E0E-38B5-824A-69C95F04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517" y="3922778"/>
            <a:ext cx="6981913" cy="121916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dirty="0"/>
              <a:t>The performances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high, </a:t>
            </a:r>
            <a:r>
              <a:rPr lang="it-IT" dirty="0" err="1"/>
              <a:t>but</a:t>
            </a:r>
            <a:r>
              <a:rPr lang="it-IT" dirty="0"/>
              <a:t> 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/>
              <a:t>Query Expansion</a:t>
            </a:r>
            <a:r>
              <a:rPr lang="it-IT" dirty="0"/>
              <a:t>.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1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372422" y="745436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3;p29">
            <a:extLst>
              <a:ext uri="{FF2B5EF4-FFF2-40B4-BE49-F238E27FC236}">
                <a16:creationId xmlns:a16="http://schemas.microsoft.com/office/drawing/2014/main" id="{F2659B77-B55F-9C44-B264-20277108F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92" y="261352"/>
            <a:ext cx="8756422" cy="556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/>
              <a:t>Pipelines and </a:t>
            </a:r>
            <a:r>
              <a:rPr lang="it-IT" sz="2800" dirty="0" err="1"/>
              <a:t>Experiments</a:t>
            </a:r>
            <a:r>
              <a:rPr lang="it-IT" sz="2800" dirty="0"/>
              <a:t> – Top 10 Queries</a:t>
            </a:r>
            <a:endParaRPr lang="en" sz="280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2F00A0F7-D483-E963-A55C-8B200154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77" y="865253"/>
            <a:ext cx="8616403" cy="121916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indexer</a:t>
            </a:r>
            <a:r>
              <a:rPr lang="it-IT" dirty="0"/>
              <a:t> and </a:t>
            </a:r>
            <a:r>
              <a:rPr lang="it-IT" dirty="0" err="1"/>
              <a:t>stemmer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the top 10 queries for </a:t>
            </a:r>
            <a:r>
              <a:rPr lang="it-IT" b="1" dirty="0"/>
              <a:t>Precision@10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b="1" dirty="0" err="1"/>
              <a:t>SnowballStemmer</a:t>
            </a:r>
            <a:r>
              <a:rPr lang="it-IT" b="1" dirty="0"/>
              <a:t> and </a:t>
            </a:r>
            <a:r>
              <a:rPr lang="it-IT" b="1" dirty="0" err="1"/>
              <a:t>Indexing</a:t>
            </a:r>
            <a:r>
              <a:rPr lang="it-IT" b="1" dirty="0"/>
              <a:t> on </a:t>
            </a:r>
            <a:r>
              <a:rPr lang="it-IT" b="1" dirty="0" err="1"/>
              <a:t>both</a:t>
            </a:r>
            <a:r>
              <a:rPr lang="it-IT" b="1" dirty="0"/>
              <a:t> Text and </a:t>
            </a:r>
            <a:r>
              <a:rPr lang="it-IT" b="1" dirty="0" err="1"/>
              <a:t>Titles</a:t>
            </a:r>
            <a:r>
              <a:rPr lang="it-IT" b="1" dirty="0"/>
              <a:t>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pic>
        <p:nvPicPr>
          <p:cNvPr id="12" name="Immagine 11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A43641C-63B5-32BF-FD56-66BA0502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3" y="1715453"/>
            <a:ext cx="3257550" cy="2375535"/>
          </a:xfrm>
          <a:prstGeom prst="rect">
            <a:avLst/>
          </a:prstGeom>
        </p:spPr>
      </p:pic>
      <p:pic>
        <p:nvPicPr>
          <p:cNvPr id="13" name="Immagine 12" descr="Immagine che contiene testo, schermata, Carattere, softwa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9731F08-1C76-2777-7DF6-652A44CC2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723073"/>
            <a:ext cx="3343275" cy="2371725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C2960C26-9818-517E-9F7C-20F2F6466453}"/>
              </a:ext>
            </a:extLst>
          </p:cNvPr>
          <p:cNvSpPr txBox="1">
            <a:spLocks/>
          </p:cNvSpPr>
          <p:nvPr/>
        </p:nvSpPr>
        <p:spPr>
          <a:xfrm>
            <a:off x="1821792" y="4092323"/>
            <a:ext cx="8616403" cy="121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it-IT" b="1" dirty="0"/>
              <a:t>BM25 Model                                                       TF-IDF Model</a:t>
            </a:r>
          </a:p>
          <a:p>
            <a:pPr marL="0" indent="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23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372422" y="745436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3;p29">
            <a:extLst>
              <a:ext uri="{FF2B5EF4-FFF2-40B4-BE49-F238E27FC236}">
                <a16:creationId xmlns:a16="http://schemas.microsoft.com/office/drawing/2014/main" id="{F2659B77-B55F-9C44-B264-20277108F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92" y="261352"/>
            <a:ext cx="8756422" cy="556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/>
              <a:t>Pipelines and Experiments – Worst 10 Queries</a:t>
            </a:r>
            <a:endParaRPr lang="en" sz="2800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2F00A0F7-D483-E963-A55C-8B200154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77" y="865253"/>
            <a:ext cx="8616403" cy="121916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dirty="0"/>
              <a:t>For every </a:t>
            </a:r>
            <a:r>
              <a:rPr lang="it-IT" dirty="0" err="1"/>
              <a:t>indexer</a:t>
            </a:r>
            <a:r>
              <a:rPr lang="it-IT" dirty="0"/>
              <a:t> and </a:t>
            </a:r>
            <a:r>
              <a:rPr lang="it-IT" dirty="0" err="1"/>
              <a:t>stemmer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have also </a:t>
            </a:r>
            <a:r>
              <a:rPr lang="it-IT" dirty="0" err="1"/>
              <a:t>shown</a:t>
            </a:r>
            <a:r>
              <a:rPr lang="it-IT" dirty="0"/>
              <a:t> the worst 10 queries for </a:t>
            </a:r>
            <a:r>
              <a:rPr lang="it-IT" b="1" dirty="0"/>
              <a:t>Precision@10</a:t>
            </a:r>
            <a:r>
              <a:rPr lang="it-IT" dirty="0"/>
              <a:t>, for example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b="1" dirty="0"/>
              <a:t>SnowballStemmer and </a:t>
            </a:r>
            <a:r>
              <a:rPr lang="it-IT" b="1" dirty="0" err="1"/>
              <a:t>Indexing</a:t>
            </a:r>
            <a:r>
              <a:rPr lang="it-IT" b="1" dirty="0"/>
              <a:t> on both Text and Titles: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C2960C26-9818-517E-9F7C-20F2F6466453}"/>
              </a:ext>
            </a:extLst>
          </p:cNvPr>
          <p:cNvSpPr txBox="1">
            <a:spLocks/>
          </p:cNvSpPr>
          <p:nvPr/>
        </p:nvSpPr>
        <p:spPr>
          <a:xfrm>
            <a:off x="1821792" y="4092323"/>
            <a:ext cx="8616403" cy="121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it-IT" b="1" dirty="0"/>
              <a:t>BM25 Model                                                       TF-IDF Model</a:t>
            </a:r>
          </a:p>
          <a:p>
            <a:pPr marL="0" indent="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  <p:pic>
        <p:nvPicPr>
          <p:cNvPr id="2" name="Immagine 1" descr="Immagine che contiene testo, schermata, Carattere, softwa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85C6735-3DCA-3A5F-E22F-441C3E6F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3" y="1723073"/>
            <a:ext cx="3347085" cy="2205990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C01B1E-ABC6-D862-758F-61671A669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398" y="1696403"/>
            <a:ext cx="2642235" cy="22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0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/>
          <p:nvPr/>
        </p:nvSpPr>
        <p:spPr>
          <a:xfrm rot="12112239">
            <a:off x="6891365" y="-968938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48"/>
          <p:cNvSpPr/>
          <p:nvPr/>
        </p:nvSpPr>
        <p:spPr>
          <a:xfrm rot="11719705" flipH="1">
            <a:off x="-497092" y="3578136"/>
            <a:ext cx="3006328" cy="2416200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5;p27">
            <a:extLst>
              <a:ext uri="{FF2B5EF4-FFF2-40B4-BE49-F238E27FC236}">
                <a16:creationId xmlns:a16="http://schemas.microsoft.com/office/drawing/2014/main" id="{BB36746D-DFC6-BF0F-FA2F-8E7296B5DAD9}"/>
              </a:ext>
            </a:extLst>
          </p:cNvPr>
          <p:cNvSpPr/>
          <p:nvPr/>
        </p:nvSpPr>
        <p:spPr>
          <a:xfrm>
            <a:off x="1903482" y="1710785"/>
            <a:ext cx="5570809" cy="1513451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666;p27">
            <a:extLst>
              <a:ext uri="{FF2B5EF4-FFF2-40B4-BE49-F238E27FC236}">
                <a16:creationId xmlns:a16="http://schemas.microsoft.com/office/drawing/2014/main" id="{442D95B5-2521-A2F3-B887-51E7BBB73439}"/>
              </a:ext>
            </a:extLst>
          </p:cNvPr>
          <p:cNvSpPr txBox="1">
            <a:spLocks/>
          </p:cNvSpPr>
          <p:nvPr/>
        </p:nvSpPr>
        <p:spPr>
          <a:xfrm>
            <a:off x="2204439" y="1334037"/>
            <a:ext cx="8341857" cy="16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4800" dirty="0"/>
              <a:t>Query Expansion</a:t>
            </a:r>
          </a:p>
        </p:txBody>
      </p:sp>
      <p:pic>
        <p:nvPicPr>
          <p:cNvPr id="13" name="Immagine 12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2959143D-27F7-C8CD-4F7C-B55DF28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7018"/>
            <a:ext cx="928437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Query Expansion -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1028481"/>
            <a:ext cx="5233123" cy="2537128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b="1" dirty="0" err="1"/>
              <a:t>PyTerrier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following techniques: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RM3 </a:t>
            </a:r>
            <a:r>
              <a:rPr lang="it-IT" dirty="0" err="1"/>
              <a:t>Relevance</a:t>
            </a:r>
            <a:r>
              <a:rPr lang="it-IT" dirty="0"/>
              <a:t> Model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Bo1 </a:t>
            </a:r>
            <a:r>
              <a:rPr lang="it-IT" dirty="0" err="1"/>
              <a:t>Divergence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Kullback</a:t>
            </a:r>
            <a:r>
              <a:rPr lang="it-IT" dirty="0"/>
              <a:t> </a:t>
            </a:r>
            <a:r>
              <a:rPr lang="it-IT" dirty="0" err="1"/>
              <a:t>Leibler</a:t>
            </a:r>
            <a:r>
              <a:rPr lang="it-IT" dirty="0"/>
              <a:t> </a:t>
            </a:r>
            <a:r>
              <a:rPr lang="it-IT" dirty="0" err="1"/>
              <a:t>Divergence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r>
              <a:rPr lang="it-IT" dirty="0"/>
              <a:t>As an extra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have also tried the </a:t>
            </a:r>
            <a:r>
              <a:rPr lang="it-IT" b="1" dirty="0" err="1"/>
              <a:t>spaCy</a:t>
            </a:r>
            <a:r>
              <a:rPr lang="it-IT" b="1" dirty="0"/>
              <a:t> </a:t>
            </a:r>
            <a:r>
              <a:rPr lang="it-IT" dirty="0"/>
              <a:t>Library.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b="1" dirty="0"/>
              <a:t>Word </a:t>
            </a:r>
            <a:r>
              <a:rPr lang="it-IT" b="1" dirty="0" err="1"/>
              <a:t>Embeddings</a:t>
            </a:r>
            <a:r>
              <a:rPr lang="it-IT" dirty="0"/>
              <a:t> for Query Expansion.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r>
              <a:rPr lang="it-IT" dirty="0"/>
              <a:t>The baseline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comparation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one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part.</a:t>
            </a:r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magine 9" descr="Immagine che contiene vestiti, eretto, calzature, Pantaloni&#10;&#10;Descrizione generata automaticamente">
            <a:extLst>
              <a:ext uri="{FF2B5EF4-FFF2-40B4-BE49-F238E27FC236}">
                <a16:creationId xmlns:a16="http://schemas.microsoft.com/office/drawing/2014/main" id="{6D299935-4D7F-6D51-70D0-D921D9766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35" y="1691144"/>
            <a:ext cx="3301365" cy="2120406"/>
          </a:xfrm>
          <a:prstGeom prst="rect">
            <a:avLst/>
          </a:prstGeom>
        </p:spPr>
      </p:pic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4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292412" y="785441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0A03BC6-9AD7-47B2-D692-49BF86343877}"/>
              </a:ext>
            </a:extLst>
          </p:cNvPr>
          <p:cNvGraphicFramePr>
            <a:graphicFrameLocks noGrp="1"/>
          </p:cNvGraphicFramePr>
          <p:nvPr/>
        </p:nvGraphicFramePr>
        <p:xfrm>
          <a:off x="290762" y="1012657"/>
          <a:ext cx="8190549" cy="3093984"/>
        </p:xfrm>
        <a:graphic>
          <a:graphicData uri="http://schemas.openxmlformats.org/drawingml/2006/table">
            <a:tbl>
              <a:tblPr firstRow="1" bandRow="1">
                <a:tableStyleId>{4388B632-2EF6-4A1D-AEFD-1B767048D29D}</a:tableStyleId>
              </a:tblPr>
              <a:tblGrid>
                <a:gridCol w="2629387">
                  <a:extLst>
                    <a:ext uri="{9D8B030D-6E8A-4147-A177-3AD203B41FA5}">
                      <a16:colId xmlns:a16="http://schemas.microsoft.com/office/drawing/2014/main" val="422588481"/>
                    </a:ext>
                  </a:extLst>
                </a:gridCol>
                <a:gridCol w="842589">
                  <a:extLst>
                    <a:ext uri="{9D8B030D-6E8A-4147-A177-3AD203B41FA5}">
                      <a16:colId xmlns:a16="http://schemas.microsoft.com/office/drawing/2014/main" val="3075338955"/>
                    </a:ext>
                  </a:extLst>
                </a:gridCol>
                <a:gridCol w="949899">
                  <a:extLst>
                    <a:ext uri="{9D8B030D-6E8A-4147-A177-3AD203B41FA5}">
                      <a16:colId xmlns:a16="http://schemas.microsoft.com/office/drawing/2014/main" val="1082975809"/>
                    </a:ext>
                  </a:extLst>
                </a:gridCol>
                <a:gridCol w="1066074">
                  <a:extLst>
                    <a:ext uri="{9D8B030D-6E8A-4147-A177-3AD203B41FA5}">
                      <a16:colId xmlns:a16="http://schemas.microsoft.com/office/drawing/2014/main" val="3835968795"/>
                    </a:ext>
                  </a:extLst>
                </a:gridCol>
                <a:gridCol w="1337506">
                  <a:extLst>
                    <a:ext uri="{9D8B030D-6E8A-4147-A177-3AD203B41FA5}">
                      <a16:colId xmlns:a16="http://schemas.microsoft.com/office/drawing/2014/main" val="999068149"/>
                    </a:ext>
                  </a:extLst>
                </a:gridCol>
                <a:gridCol w="1365094">
                  <a:extLst>
                    <a:ext uri="{9D8B030D-6E8A-4147-A177-3AD203B41FA5}">
                      <a16:colId xmlns:a16="http://schemas.microsoft.com/office/drawing/2014/main" val="3820594188"/>
                    </a:ext>
                  </a:extLst>
                </a:gridCol>
              </a:tblGrid>
              <a:tr h="3196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Query Expansion Technique 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Model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P@10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R@10 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MAP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dirty="0">
                          <a:solidFill>
                            <a:schemeClr val="bg2"/>
                          </a:solidFill>
                          <a:latin typeface="Baloo 2 ExtraBold"/>
                        </a:rPr>
                        <a:t>NDCG</a:t>
                      </a:r>
                      <a:endParaRPr lang="it-IT" sz="1100" b="1" dirty="0" err="1">
                        <a:solidFill>
                          <a:schemeClr val="bg2"/>
                        </a:solidFill>
                        <a:latin typeface="Baloo 2 ExtraBold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872588"/>
                  </a:ext>
                </a:extLst>
              </a:tr>
              <a:tr h="271462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Original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Queries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0.232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0.150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0.148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446139"/>
                  </a:ext>
                </a:extLst>
              </a:tr>
              <a:tr h="27603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0.231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0.148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0.148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0.298</a:t>
                      </a:r>
                      <a:endParaRPr lang="it-IT" sz="1100" b="0" i="0" u="none" strike="noStrike" noProof="0" dirty="0">
                        <a:solidFill>
                          <a:srgbClr val="000000"/>
                        </a:solidFill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70441"/>
                  </a:ext>
                </a:extLst>
              </a:tr>
              <a:tr h="2760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RM3 Expansion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0.253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0.169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0.173 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0.375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888170"/>
                  </a:ext>
                </a:extLst>
              </a:tr>
              <a:tr h="27603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0.168 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0.173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0.376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03188"/>
                  </a:ext>
                </a:extLst>
              </a:tr>
              <a:tr h="27603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Bo1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Divergence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Expansion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 sz="1100" dirty="0">
                        <a:solidFill>
                          <a:schemeClr val="tx1">
                            <a:lumMod val="76000"/>
                          </a:schemeClr>
                        </a:solidFill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0.165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0.373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644267"/>
                  </a:ext>
                </a:extLst>
              </a:tr>
              <a:tr h="19288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0.165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0.173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0.373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2908"/>
                  </a:ext>
                </a:extLst>
              </a:tr>
              <a:tr h="257175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KL </a:t>
                      </a: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Divergence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Expansion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 sz="1100" dirty="0">
                        <a:solidFill>
                          <a:schemeClr val="tx1">
                            <a:lumMod val="76000"/>
                          </a:schemeClr>
                        </a:solidFill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0.250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0.373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07822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0.250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0.165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0.173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0.374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95952"/>
                  </a:ext>
                </a:extLst>
              </a:tr>
              <a:tr h="27860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spaCy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Query Expansion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BM25 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0.201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0.134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0.130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876779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TF-IDF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0.200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0.140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0.129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0.294</a:t>
                      </a:r>
                      <a:endParaRPr lang="it-IT" dirty="0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588105"/>
                  </a:ext>
                </a:extLst>
              </a:tr>
            </a:tbl>
          </a:graphicData>
        </a:graphic>
      </p:graphicFrame>
      <p:sp>
        <p:nvSpPr>
          <p:cNvPr id="9" name="Google Shape;763;p29">
            <a:extLst>
              <a:ext uri="{FF2B5EF4-FFF2-40B4-BE49-F238E27FC236}">
                <a16:creationId xmlns:a16="http://schemas.microsoft.com/office/drawing/2014/main" id="{F2659B77-B55F-9C44-B264-20277108F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597" y="267067"/>
            <a:ext cx="8070622" cy="551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Query Expansion - Results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51731129-9571-D2E7-6AB4-954D6FAD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427" y="3876451"/>
            <a:ext cx="5945735" cy="1051471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endParaRPr lang="it-IT" b="1" dirty="0"/>
          </a:p>
          <a:p>
            <a:pPr marL="139700" indent="0">
              <a:lnSpc>
                <a:spcPct val="114999"/>
              </a:lnSpc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b="1" dirty="0" err="1"/>
              <a:t>spaCy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some </a:t>
            </a:r>
            <a:r>
              <a:rPr lang="it-IT" dirty="0" err="1"/>
              <a:t>improvements</a:t>
            </a:r>
            <a:r>
              <a:rPr lang="it-IT" dirty="0"/>
              <a:t> in the overall performance, with the </a:t>
            </a:r>
            <a:r>
              <a:rPr lang="it-IT" dirty="0" err="1"/>
              <a:t>three</a:t>
            </a:r>
            <a:r>
              <a:rPr lang="it-IT" dirty="0"/>
              <a:t> techniques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PyTerrier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2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Query Expansion - </a:t>
            </a:r>
            <a:r>
              <a:rPr lang="it-IT" dirty="0" err="1"/>
              <a:t>SpaCy</a:t>
            </a:r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8DC2440-1F95-1D29-AD72-D879E2D03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301"/>
              </p:ext>
            </p:extLst>
          </p:nvPr>
        </p:nvGraphicFramePr>
        <p:xfrm>
          <a:off x="777240" y="1177290"/>
          <a:ext cx="7683338" cy="2623604"/>
        </p:xfrm>
        <a:graphic>
          <a:graphicData uri="http://schemas.openxmlformats.org/drawingml/2006/table">
            <a:tbl>
              <a:tblPr firstRow="1" bandRow="1">
                <a:tableStyleId>{4388B632-2EF6-4A1D-AEFD-1B767048D29D}</a:tableStyleId>
              </a:tblPr>
              <a:tblGrid>
                <a:gridCol w="1836173">
                  <a:extLst>
                    <a:ext uri="{9D8B030D-6E8A-4147-A177-3AD203B41FA5}">
                      <a16:colId xmlns:a16="http://schemas.microsoft.com/office/drawing/2014/main" val="422588481"/>
                    </a:ext>
                  </a:extLst>
                </a:gridCol>
                <a:gridCol w="5847165">
                  <a:extLst>
                    <a:ext uri="{9D8B030D-6E8A-4147-A177-3AD203B41FA5}">
                      <a16:colId xmlns:a16="http://schemas.microsoft.com/office/drawing/2014/main" val="3075338955"/>
                    </a:ext>
                  </a:extLst>
                </a:gridCol>
              </a:tblGrid>
              <a:tr h="3847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Query Id</a:t>
                      </a:r>
                      <a:endParaRPr lang="it-IT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1" i="0" u="none" strike="noStrike" noProof="0" dirty="0">
                          <a:solidFill>
                            <a:schemeClr val="bg2"/>
                          </a:solidFill>
                          <a:latin typeface="Baloo 2 ExtraBold"/>
                        </a:rPr>
                        <a:t>Query</a:t>
                      </a:r>
                      <a:endParaRPr lang="it-IT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87258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PLAIN-2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Do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Cholesterol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Statin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Drugs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Cause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Breast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Cancer co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nothin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somethin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and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that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cause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space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sha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havin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nuff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where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446139"/>
                  </a:ext>
                </a:extLst>
              </a:tr>
              <a:tr h="4214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PLAIN-12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Exploiting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Autophagy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to Live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Longer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co and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that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cause vs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havin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there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pm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not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888170"/>
                  </a:ext>
                </a:extLst>
              </a:tr>
              <a:tr h="3500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PLAIN-23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How to Reduce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Exposure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to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Alkylphenols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Through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Your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Diet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dare and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that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cause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havin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these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nt s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644267"/>
                  </a:ext>
                </a:extLst>
              </a:tr>
              <a:tr h="4040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PLAIN-3432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Healthy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Chocolate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Milkshakes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cinnamon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diet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raspberries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sweeteners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health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dietary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078223"/>
                  </a:ext>
                </a:extLst>
              </a:tr>
              <a:tr h="5579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PLAIN-44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Who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Should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be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Careful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About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Curcumin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should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somethin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that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cause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need</a:t>
                      </a:r>
                      <a:r>
                        <a:rPr lang="it-IT" sz="1100" b="0" i="0" u="none" strike="noStrike" noProof="0" dirty="0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 </a:t>
                      </a:r>
                      <a:r>
                        <a:rPr lang="it-IT" sz="1100" b="0" i="0" u="none" strike="noStrike" noProof="0" dirty="0" err="1">
                          <a:solidFill>
                            <a:schemeClr val="tx1">
                              <a:lumMod val="76000"/>
                            </a:schemeClr>
                          </a:solidFill>
                          <a:latin typeface="DM Sans"/>
                        </a:rPr>
                        <a:t>you</a:t>
                      </a:r>
                      <a:endParaRPr lang="it-IT">
                        <a:latin typeface="DM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876779"/>
                  </a:ext>
                </a:extLst>
              </a:tr>
            </a:tbl>
          </a:graphicData>
        </a:graphic>
      </p:graphicFrame>
      <p:sp>
        <p:nvSpPr>
          <p:cNvPr id="17" name="Sottotitolo 2">
            <a:extLst>
              <a:ext uri="{FF2B5EF4-FFF2-40B4-BE49-F238E27FC236}">
                <a16:creationId xmlns:a16="http://schemas.microsoft.com/office/drawing/2014/main" id="{DCA08A78-4320-C7E2-42CE-F6F77A08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217" y="3567841"/>
            <a:ext cx="5945735" cy="1051471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Calibri"/>
              <a:buChar char="-"/>
            </a:pPr>
            <a:endParaRPr lang="it-IT" b="1" dirty="0"/>
          </a:p>
          <a:p>
            <a:pPr marL="139700" indent="0">
              <a:lnSpc>
                <a:spcPct val="114999"/>
              </a:lnSpc>
              <a:buNone/>
            </a:pP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 err="1"/>
              <a:t>spaCy</a:t>
            </a:r>
            <a:r>
              <a:rPr lang="it-IT" b="1" dirty="0"/>
              <a:t> </a:t>
            </a:r>
            <a:r>
              <a:rPr lang="it-IT" dirty="0" err="1"/>
              <a:t>doesn't</a:t>
            </a:r>
            <a:r>
              <a:rPr lang="it-IT" dirty="0"/>
              <a:t> put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coherent</a:t>
            </a:r>
            <a:r>
              <a:rPr lang="it-IT" dirty="0"/>
              <a:t> words,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highly</a:t>
            </a:r>
            <a:r>
              <a:rPr lang="it-IT" dirty="0"/>
              <a:t> technical </a:t>
            </a:r>
            <a:r>
              <a:rPr lang="it-IT" dirty="0" err="1"/>
              <a:t>language</a:t>
            </a:r>
            <a:r>
              <a:rPr lang="it-IT" dirty="0"/>
              <a:t>.</a:t>
            </a:r>
            <a:endParaRPr lang="it-IT" b="1" dirty="0"/>
          </a:p>
          <a:p>
            <a:pPr marL="139700" indent="0">
              <a:lnSpc>
                <a:spcPct val="114999"/>
              </a:lnSpc>
              <a:buNone/>
            </a:pPr>
            <a:r>
              <a:rPr lang="it-IT" dirty="0"/>
              <a:t>-&gt; A </a:t>
            </a:r>
            <a:r>
              <a:rPr lang="it-IT" err="1"/>
              <a:t>possible</a:t>
            </a:r>
            <a:r>
              <a:rPr lang="it-IT" dirty="0"/>
              <a:t> </a:t>
            </a:r>
            <a:r>
              <a:rPr lang="it-IT" err="1"/>
              <a:t>solution</a:t>
            </a:r>
            <a:r>
              <a:rPr lang="it-IT" dirty="0"/>
              <a:t>: </a:t>
            </a:r>
            <a:r>
              <a:rPr lang="it-IT" b="1" err="1"/>
              <a:t>SciSpaCy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4318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 err="1"/>
              <a:t>Introduction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1074300"/>
            <a:ext cx="5087140" cy="2491309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/>
              <a:t>The project focus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 </a:t>
            </a:r>
            <a:r>
              <a:rPr lang="it-IT" dirty="0" err="1"/>
              <a:t>Search</a:t>
            </a:r>
            <a:r>
              <a:rPr lang="it-IT" dirty="0"/>
              <a:t> Engine for </a:t>
            </a:r>
            <a:r>
              <a:rPr lang="it-IT" dirty="0" err="1"/>
              <a:t>Medical</a:t>
            </a:r>
            <a:r>
              <a:rPr lang="it-IT" dirty="0"/>
              <a:t> Information </a:t>
            </a:r>
            <a:r>
              <a:rPr lang="it-IT" dirty="0" err="1"/>
              <a:t>Retrieval</a:t>
            </a:r>
            <a:r>
              <a:rPr lang="it-IT" dirty="0"/>
              <a:t>. 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it-IT" dirty="0"/>
              <a:t>Given the dataset and the </a:t>
            </a:r>
            <a:r>
              <a:rPr lang="it-IT" dirty="0" err="1"/>
              <a:t>initial</a:t>
            </a:r>
            <a:r>
              <a:rPr lang="it-IT" dirty="0"/>
              <a:t> code </a:t>
            </a:r>
            <a:r>
              <a:rPr lang="it-IT" dirty="0" err="1"/>
              <a:t>found</a:t>
            </a:r>
            <a:r>
              <a:rPr lang="it-IT" dirty="0"/>
              <a:t> on the </a:t>
            </a:r>
            <a:r>
              <a:rPr lang="it-IT" dirty="0" err="1"/>
              <a:t>course</a:t>
            </a:r>
            <a:r>
              <a:rPr lang="it-IT" dirty="0"/>
              <a:t> page, the project </a:t>
            </a:r>
            <a:r>
              <a:rPr lang="it-IT" dirty="0" err="1"/>
              <a:t>structure</a:t>
            </a:r>
            <a:r>
              <a:rPr lang="it-IT" dirty="0"/>
              <a:t> follows </a:t>
            </a:r>
            <a:r>
              <a:rPr lang="it-IT" dirty="0" err="1"/>
              <a:t>these</a:t>
            </a:r>
            <a:r>
              <a:rPr lang="it-IT" dirty="0"/>
              <a:t> parts: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Analysis of the Dataset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Retrieval</a:t>
            </a:r>
            <a:r>
              <a:rPr lang="it-IT" dirty="0"/>
              <a:t> Pipelines and </a:t>
            </a:r>
            <a:r>
              <a:rPr lang="it-IT" dirty="0" err="1"/>
              <a:t>Experiments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Improvements</a:t>
            </a:r>
            <a:r>
              <a:rPr lang="it-IT" dirty="0"/>
              <a:t> to the baseline </a:t>
            </a:r>
            <a:r>
              <a:rPr lang="it-IT" dirty="0" err="1"/>
              <a:t>using</a:t>
            </a:r>
            <a:r>
              <a:rPr lang="it-IT" dirty="0"/>
              <a:t> Query Expansion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 and Future Works</a:t>
            </a:r>
          </a:p>
          <a:p>
            <a:pPr>
              <a:lnSpc>
                <a:spcPct val="114999"/>
              </a:lnSpc>
              <a:buNone/>
            </a:pPr>
            <a:endParaRPr lang="it-IT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magine 9" descr="Immagine che contiene vestiti, eretto, calzature, Pantaloni&#10;&#10;Descrizione generata automaticamente">
            <a:extLst>
              <a:ext uri="{FF2B5EF4-FFF2-40B4-BE49-F238E27FC236}">
                <a16:creationId xmlns:a16="http://schemas.microsoft.com/office/drawing/2014/main" id="{6D299935-4D7F-6D51-70D0-D921D976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5" y="1656052"/>
            <a:ext cx="3491865" cy="2245734"/>
          </a:xfrm>
          <a:prstGeom prst="rect">
            <a:avLst/>
          </a:prstGeom>
        </p:spPr>
      </p:pic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/>
          <p:nvPr/>
        </p:nvSpPr>
        <p:spPr>
          <a:xfrm rot="12112239">
            <a:off x="6891365" y="-968938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48"/>
          <p:cNvSpPr/>
          <p:nvPr/>
        </p:nvSpPr>
        <p:spPr>
          <a:xfrm rot="11719705" flipH="1">
            <a:off x="-497092" y="3578136"/>
            <a:ext cx="3006328" cy="2416200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5;p27">
            <a:extLst>
              <a:ext uri="{FF2B5EF4-FFF2-40B4-BE49-F238E27FC236}">
                <a16:creationId xmlns:a16="http://schemas.microsoft.com/office/drawing/2014/main" id="{BB36746D-DFC6-BF0F-FA2F-8E7296B5DAD9}"/>
              </a:ext>
            </a:extLst>
          </p:cNvPr>
          <p:cNvSpPr/>
          <p:nvPr/>
        </p:nvSpPr>
        <p:spPr>
          <a:xfrm>
            <a:off x="1211666" y="1655640"/>
            <a:ext cx="6964467" cy="1513451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666;p27">
            <a:extLst>
              <a:ext uri="{FF2B5EF4-FFF2-40B4-BE49-F238E27FC236}">
                <a16:creationId xmlns:a16="http://schemas.microsoft.com/office/drawing/2014/main" id="{442D95B5-2521-A2F3-B887-51E7BBB73439}"/>
              </a:ext>
            </a:extLst>
          </p:cNvPr>
          <p:cNvSpPr txBox="1">
            <a:spLocks/>
          </p:cNvSpPr>
          <p:nvPr/>
        </p:nvSpPr>
        <p:spPr>
          <a:xfrm>
            <a:off x="1758268" y="1283905"/>
            <a:ext cx="8341857" cy="16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4800" dirty="0"/>
              <a:t>Final Considerations</a:t>
            </a:r>
          </a:p>
        </p:txBody>
      </p:sp>
      <p:pic>
        <p:nvPicPr>
          <p:cNvPr id="13" name="Immagine 12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2959143D-27F7-C8CD-4F7C-B55DF28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7018"/>
            <a:ext cx="928437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4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Final Considerations and Future Works</a:t>
            </a:r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7531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79E5C38C-F049-6078-E70F-0020E26E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269" y="888609"/>
            <a:ext cx="5945735" cy="3668339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endParaRPr lang="it-IT" b="1" dirty="0"/>
          </a:p>
          <a:p>
            <a:pPr marL="139700" indent="0">
              <a:lnSpc>
                <a:spcPct val="114999"/>
              </a:lnSpc>
            </a:pPr>
            <a:r>
              <a:rPr lang="it-IT" dirty="0"/>
              <a:t>In </a:t>
            </a:r>
            <a:r>
              <a:rPr lang="it-IT" b="1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show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r>
              <a:rPr lang="it-IT" dirty="0"/>
              <a:t>. The </a:t>
            </a:r>
            <a:r>
              <a:rPr lang="it-IT" b="1" dirty="0" err="1"/>
              <a:t>average</a:t>
            </a:r>
            <a:r>
              <a:rPr lang="it-IT" b="1" dirty="0"/>
              <a:t> </a:t>
            </a:r>
            <a:r>
              <a:rPr lang="it-IT" b="1" dirty="0" err="1"/>
              <a:t>metrics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high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room for </a:t>
            </a:r>
            <a:r>
              <a:rPr lang="it-IT" dirty="0" err="1"/>
              <a:t>improvements</a:t>
            </a:r>
            <a:r>
              <a:rPr lang="it-IT" dirty="0"/>
              <a:t> in </a:t>
            </a:r>
            <a:r>
              <a:rPr lang="it-IT" dirty="0" err="1"/>
              <a:t>possible</a:t>
            </a:r>
            <a:r>
              <a:rPr lang="it-IT" dirty="0"/>
              <a:t> future works:</a:t>
            </a:r>
          </a:p>
          <a:p>
            <a:pPr>
              <a:lnSpc>
                <a:spcPct val="114999"/>
              </a:lnSpc>
            </a:pPr>
            <a:endParaRPr lang="it-IT" dirty="0"/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it-IT" b="1" dirty="0"/>
              <a:t>Neural Re-ranking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BERT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/>
              <a:t>Pseudo </a:t>
            </a:r>
            <a:r>
              <a:rPr lang="it-IT" b="1" dirty="0" err="1"/>
              <a:t>Relevance</a:t>
            </a:r>
            <a:r>
              <a:rPr lang="it-IT" b="1" dirty="0"/>
              <a:t> Feedback</a:t>
            </a:r>
            <a:r>
              <a:rPr lang="it-IT" dirty="0"/>
              <a:t>.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it-IT" b="1" dirty="0"/>
              <a:t>Query </a:t>
            </a:r>
            <a:r>
              <a:rPr lang="it-IT" b="1" dirty="0" err="1"/>
              <a:t>expansion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techniques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b="1" dirty="0" err="1"/>
              <a:t>LLMs</a:t>
            </a:r>
            <a:r>
              <a:rPr lang="it-IT" b="1" dirty="0"/>
              <a:t> </a:t>
            </a:r>
            <a:r>
              <a:rPr lang="it-IT" dirty="0"/>
              <a:t>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SciSpaCy</a:t>
            </a:r>
            <a:r>
              <a:rPr lang="it-IT" dirty="0"/>
              <a:t>.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Using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/>
              <a:t>Models </a:t>
            </a:r>
            <a:r>
              <a:rPr lang="it-IT" dirty="0"/>
              <a:t>for the </a:t>
            </a:r>
            <a:r>
              <a:rPr lang="it-IT" dirty="0" err="1"/>
              <a:t>retrieval</a:t>
            </a:r>
            <a:r>
              <a:rPr lang="it-IT" dirty="0"/>
              <a:t> pipelines.</a:t>
            </a:r>
          </a:p>
        </p:txBody>
      </p:sp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813780" y="940849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Immagine 11" descr="Immagine che contiene vestiti, uomo, Viso umano, persona&#10;&#10;Descrizione generata automaticamente">
            <a:extLst>
              <a:ext uri="{FF2B5EF4-FFF2-40B4-BE49-F238E27FC236}">
                <a16:creationId xmlns:a16="http://schemas.microsoft.com/office/drawing/2014/main" id="{D32683C2-A6BF-AD72-68CA-A5E14A29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96" y="1754505"/>
            <a:ext cx="2480840" cy="17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Extra: ASPIRE Recall Results</a:t>
            </a:r>
            <a:endParaRPr lang="it-IT" dirty="0"/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7531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813780" y="940849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445C29AB-8F76-17D4-51BD-AF6D1C016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308" y="3610755"/>
            <a:ext cx="2907762" cy="39474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b="1" dirty="0" err="1"/>
              <a:t>Higher</a:t>
            </a:r>
            <a:r>
              <a:rPr lang="it-IT" b="1" dirty="0"/>
              <a:t> @K -&gt; </a:t>
            </a:r>
            <a:r>
              <a:rPr lang="it-IT" b="1" dirty="0" err="1"/>
              <a:t>Higher</a:t>
            </a:r>
            <a:r>
              <a:rPr lang="it-IT" b="1" dirty="0"/>
              <a:t> Recall</a:t>
            </a:r>
            <a:endParaRPr lang="it-IT" dirty="0"/>
          </a:p>
        </p:txBody>
      </p:sp>
      <p:pic>
        <p:nvPicPr>
          <p:cNvPr id="11" name="Immagine 10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232B518-BA69-3D1C-76F6-402595C4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11" y="1035716"/>
            <a:ext cx="5559778" cy="25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Extra: ASPIRE Precision Results</a:t>
            </a:r>
            <a:endParaRPr lang="it-IT" dirty="0"/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7531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350;p28">
            <a:extLst>
              <a:ext uri="{FF2B5EF4-FFF2-40B4-BE49-F238E27FC236}">
                <a16:creationId xmlns:a16="http://schemas.microsoft.com/office/drawing/2014/main" id="{93B5BB91-6AAD-A3A1-D770-28394F4EB853}"/>
              </a:ext>
            </a:extLst>
          </p:cNvPr>
          <p:cNvSpPr/>
          <p:nvPr/>
        </p:nvSpPr>
        <p:spPr>
          <a:xfrm>
            <a:off x="813780" y="940849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445C29AB-8F76-17D4-51BD-AF6D1C016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124" y="3445321"/>
            <a:ext cx="2907762" cy="39474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b="1" dirty="0" err="1"/>
              <a:t>Higher</a:t>
            </a:r>
            <a:r>
              <a:rPr lang="it-IT" b="1" dirty="0"/>
              <a:t> @K -&gt; Lower Precision</a:t>
            </a:r>
            <a:endParaRPr lang="it-IT" dirty="0"/>
          </a:p>
        </p:txBody>
      </p:sp>
      <p:pic>
        <p:nvPicPr>
          <p:cNvPr id="6" name="Immagine 5" descr="Immagine che contiene testo, bianco e ner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48FA59C-85BB-7741-5698-05EACC19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89" y="1075619"/>
            <a:ext cx="6124223" cy="23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/>
          <p:nvPr/>
        </p:nvSpPr>
        <p:spPr>
          <a:xfrm rot="12112239">
            <a:off x="6891365" y="-968938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48"/>
          <p:cNvSpPr/>
          <p:nvPr/>
        </p:nvSpPr>
        <p:spPr>
          <a:xfrm rot="11719705" flipH="1">
            <a:off x="-377077" y="3206661"/>
            <a:ext cx="3006328" cy="2416200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5;p27">
            <a:extLst>
              <a:ext uri="{FF2B5EF4-FFF2-40B4-BE49-F238E27FC236}">
                <a16:creationId xmlns:a16="http://schemas.microsoft.com/office/drawing/2014/main" id="{BB36746D-DFC6-BF0F-FA2F-8E7296B5DAD9}"/>
              </a:ext>
            </a:extLst>
          </p:cNvPr>
          <p:cNvSpPr/>
          <p:nvPr/>
        </p:nvSpPr>
        <p:spPr>
          <a:xfrm>
            <a:off x="1006128" y="1710785"/>
            <a:ext cx="7172611" cy="1513451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666;p27">
            <a:extLst>
              <a:ext uri="{FF2B5EF4-FFF2-40B4-BE49-F238E27FC236}">
                <a16:creationId xmlns:a16="http://schemas.microsoft.com/office/drawing/2014/main" id="{442D95B5-2521-A2F3-B887-51E7BBB73439}"/>
              </a:ext>
            </a:extLst>
          </p:cNvPr>
          <p:cNvSpPr txBox="1">
            <a:spLocks/>
          </p:cNvSpPr>
          <p:nvPr/>
        </p:nvSpPr>
        <p:spPr>
          <a:xfrm>
            <a:off x="1278209" y="1283905"/>
            <a:ext cx="7420838" cy="16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4800" dirty="0"/>
              <a:t>Analysis of the Dataset</a:t>
            </a:r>
          </a:p>
        </p:txBody>
      </p:sp>
      <p:pic>
        <p:nvPicPr>
          <p:cNvPr id="13" name="Immagine 12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2959143D-27F7-C8CD-4F7C-B55DF28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7018"/>
            <a:ext cx="928437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Analysis of the Dataset - </a:t>
            </a:r>
            <a:r>
              <a:rPr lang="it-IT" dirty="0" err="1"/>
              <a:t>Preprocessing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51" y="1008429"/>
            <a:ext cx="6174995" cy="3403702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to </a:t>
            </a:r>
            <a:r>
              <a:rPr lang="it-IT" dirty="0" err="1"/>
              <a:t>analize</a:t>
            </a:r>
            <a:r>
              <a:rPr lang="it-IT" dirty="0"/>
              <a:t> the dataset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b="1" dirty="0" err="1"/>
              <a:t>preprocess</a:t>
            </a:r>
            <a:r>
              <a:rPr lang="it-IT" b="1" dirty="0"/>
              <a:t> </a:t>
            </a:r>
            <a:r>
              <a:rPr lang="it-IT" dirty="0"/>
              <a:t>the data: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Tokenization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Normalization</a:t>
            </a:r>
            <a:r>
              <a:rPr lang="it-IT" dirty="0"/>
              <a:t>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Stopwords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err="1"/>
              <a:t>Stemming</a:t>
            </a:r>
            <a:endParaRPr lang="it-IT" dirty="0" err="1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Lemmatization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r>
              <a:rPr lang="it-IT" err="1"/>
              <a:t>Then</a:t>
            </a:r>
            <a:r>
              <a:rPr lang="it-IT" dirty="0"/>
              <a:t> the </a:t>
            </a:r>
            <a:r>
              <a:rPr lang="it-IT" err="1"/>
              <a:t>analysis</a:t>
            </a:r>
            <a:r>
              <a:rPr lang="it-IT" dirty="0"/>
              <a:t> </a:t>
            </a:r>
            <a:r>
              <a:rPr lang="it-IT" err="1"/>
              <a:t>focuses</a:t>
            </a:r>
            <a:r>
              <a:rPr lang="it-IT" dirty="0"/>
              <a:t> on: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Documents</a:t>
            </a:r>
            <a:r>
              <a:rPr lang="it-IT" dirty="0"/>
              <a:t> Text (Abstract) and Title</a:t>
            </a:r>
            <a:endParaRPr lang="en-US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Query Text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Relevance</a:t>
            </a:r>
            <a:r>
              <a:rPr lang="it-IT" dirty="0"/>
              <a:t> </a:t>
            </a:r>
            <a:r>
              <a:rPr lang="it-IT" dirty="0" err="1"/>
              <a:t>Judgements</a:t>
            </a:r>
            <a:endParaRPr lang="it-IT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5" name="Immagine 4" descr="Immagine che contiene vestiti, cartone animato, anim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1B292B4-A6BE-CB94-F1AD-2C23984C9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25" y="1813160"/>
            <a:ext cx="3393280" cy="23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DBE80-F9E2-14B2-E340-E907500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90" y="439310"/>
            <a:ext cx="7717500" cy="572700"/>
          </a:xfrm>
        </p:spPr>
        <p:txBody>
          <a:bodyPr/>
          <a:lstStyle/>
          <a:p>
            <a:r>
              <a:rPr lang="it-IT" dirty="0"/>
              <a:t>Analysis of the Dataset - </a:t>
            </a:r>
            <a:r>
              <a:rPr lang="it-IT" dirty="0" err="1"/>
              <a:t>Summary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1C77E-B237-7E64-58CA-6FFCC602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1014144"/>
            <a:ext cx="5608508" cy="3403702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 err="1"/>
              <a:t>Documents</a:t>
            </a:r>
            <a:r>
              <a:rPr lang="it-IT" dirty="0"/>
              <a:t> and </a:t>
            </a:r>
            <a:r>
              <a:rPr lang="it-IT" b="1" dirty="0"/>
              <a:t>Queries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Token </a:t>
            </a:r>
            <a:r>
              <a:rPr lang="it-IT" dirty="0" err="1"/>
              <a:t>Count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 err="1"/>
              <a:t>Vocabulary</a:t>
            </a:r>
            <a:r>
              <a:rPr lang="it-IT" dirty="0"/>
              <a:t> Size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Distribution of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Histograms</a:t>
            </a: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Distribution of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Word Clouds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Upper and Lower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(with </a:t>
            </a:r>
            <a:r>
              <a:rPr lang="it-IT" dirty="0" err="1"/>
              <a:t>Outliers</a:t>
            </a:r>
            <a:r>
              <a:rPr lang="it-IT" dirty="0"/>
              <a:t>)</a:t>
            </a:r>
          </a:p>
          <a:p>
            <a:pPr marL="285750" indent="-285750">
              <a:lnSpc>
                <a:spcPct val="114999"/>
              </a:lnSpc>
            </a:pPr>
            <a:endParaRPr lang="it-IT" dirty="0"/>
          </a:p>
          <a:p>
            <a:pPr marL="0" indent="0">
              <a:lnSpc>
                <a:spcPct val="114999"/>
              </a:lnSpc>
              <a:buNone/>
            </a:pPr>
            <a:r>
              <a:rPr lang="it-IT" dirty="0"/>
              <a:t>For the </a:t>
            </a:r>
            <a:r>
              <a:rPr lang="it-IT" b="1" dirty="0" err="1"/>
              <a:t>Relevance</a:t>
            </a:r>
            <a:r>
              <a:rPr lang="it-IT" b="1" dirty="0"/>
              <a:t> </a:t>
            </a:r>
            <a:r>
              <a:rPr lang="it-IT" b="1" dirty="0" err="1"/>
              <a:t>Judgments</a:t>
            </a:r>
            <a:r>
              <a:rPr lang="it-IT" dirty="0"/>
              <a:t>:</a:t>
            </a:r>
          </a:p>
          <a:p>
            <a:pPr marL="0" indent="0">
              <a:lnSpc>
                <a:spcPct val="114999"/>
              </a:lnSpc>
              <a:buNone/>
            </a:pPr>
            <a:endParaRPr lang="it-IT" dirty="0"/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Scores Distribution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Distribution of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per Query</a:t>
            </a:r>
          </a:p>
          <a:p>
            <a:pPr marL="285750" indent="-285750">
              <a:lnSpc>
                <a:spcPct val="114999"/>
              </a:lnSpc>
            </a:pPr>
            <a:r>
              <a:rPr lang="it-IT" dirty="0"/>
              <a:t>Min/Max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err="1"/>
              <a:t>retrieved</a:t>
            </a:r>
            <a:endParaRPr lang="it-IT"/>
          </a:p>
        </p:txBody>
      </p:sp>
      <p:sp>
        <p:nvSpPr>
          <p:cNvPr id="7" name="Google Shape;1814;p48">
            <a:extLst>
              <a:ext uri="{FF2B5EF4-FFF2-40B4-BE49-F238E27FC236}">
                <a16:creationId xmlns:a16="http://schemas.microsoft.com/office/drawing/2014/main" id="{AC0BB640-DFE2-2128-4730-DBCE42D69306}"/>
              </a:ext>
            </a:extLst>
          </p:cNvPr>
          <p:cNvSpPr/>
          <p:nvPr/>
        </p:nvSpPr>
        <p:spPr>
          <a:xfrm rot="12112239">
            <a:off x="6826194" y="-1745977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6484C3DC-DECE-72DE-4CFF-0A4424E0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4" name="Google Shape;1815;p48">
            <a:extLst>
              <a:ext uri="{FF2B5EF4-FFF2-40B4-BE49-F238E27FC236}">
                <a16:creationId xmlns:a16="http://schemas.microsoft.com/office/drawing/2014/main" id="{83598264-3905-C481-1424-A507D8B45A7F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0;p28">
            <a:extLst>
              <a:ext uri="{FF2B5EF4-FFF2-40B4-BE49-F238E27FC236}">
                <a16:creationId xmlns:a16="http://schemas.microsoft.com/office/drawing/2014/main" id="{42C167A3-69F5-45AC-BF8B-B2A5DF7813A5}"/>
              </a:ext>
            </a:extLst>
          </p:cNvPr>
          <p:cNvSpPr/>
          <p:nvPr/>
        </p:nvSpPr>
        <p:spPr>
          <a:xfrm>
            <a:off x="750915" y="957994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6" name="Immagine 5" descr="Immagine che contiene vestiti, persona, uomo, calzatu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1C569B1-9198-8168-3E7B-164F65D3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27" y="1402331"/>
            <a:ext cx="3349631" cy="2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514461" y="74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Analysis of the Dataset</a:t>
            </a:r>
            <a:r>
              <a:rPr lang="en" dirty="0"/>
              <a:t> - Tokens</a:t>
            </a:r>
            <a:endParaRPr lang="it-IT" dirty="0"/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15" name="Google Shape;350;p28">
            <a:extLst>
              <a:ext uri="{FF2B5EF4-FFF2-40B4-BE49-F238E27FC236}">
                <a16:creationId xmlns:a16="http://schemas.microsoft.com/office/drawing/2014/main" id="{B65DDDF4-9BE9-2DF9-E1E5-C04787D4D1D3}"/>
              </a:ext>
            </a:extLst>
          </p:cNvPr>
          <p:cNvSpPr/>
          <p:nvPr/>
        </p:nvSpPr>
        <p:spPr>
          <a:xfrm>
            <a:off x="603227" y="579902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7BA2A795-7DAB-95F8-DC00-58C36417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96" y="739823"/>
            <a:ext cx="8909671" cy="376758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b="1" dirty="0"/>
              <a:t>For </a:t>
            </a:r>
            <a:r>
              <a:rPr lang="it-IT" b="1" err="1"/>
              <a:t>Document</a:t>
            </a:r>
            <a:r>
              <a:rPr lang="it-IT" b="1" dirty="0"/>
              <a:t> Text </a:t>
            </a:r>
            <a:r>
              <a:rPr lang="it-IT" b="1" err="1"/>
              <a:t>as</a:t>
            </a:r>
            <a:r>
              <a:rPr lang="it-IT" b="1" dirty="0"/>
              <a:t> </a:t>
            </a:r>
            <a:r>
              <a:rPr lang="it-IT" b="1" err="1"/>
              <a:t>Example</a:t>
            </a:r>
            <a:r>
              <a:rPr lang="it-IT" b="1" dirty="0"/>
              <a:t>: </a:t>
            </a:r>
            <a:r>
              <a:rPr lang="it-IT" err="1"/>
              <a:t>we</a:t>
            </a:r>
            <a:r>
              <a:rPr lang="it-IT" dirty="0"/>
              <a:t> can </a:t>
            </a:r>
            <a:r>
              <a:rPr lang="it-IT" err="1"/>
              <a:t>see</a:t>
            </a:r>
            <a:r>
              <a:rPr lang="it-IT" dirty="0"/>
              <a:t> the </a:t>
            </a:r>
            <a:r>
              <a:rPr lang="it-IT" err="1"/>
              <a:t>effect</a:t>
            </a:r>
            <a:r>
              <a:rPr lang="it-IT" dirty="0"/>
              <a:t> of the </a:t>
            </a:r>
            <a:r>
              <a:rPr lang="it-IT" err="1"/>
              <a:t>preprocessing</a:t>
            </a:r>
            <a:endParaRPr lang="it-IT"/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  <p:pic>
        <p:nvPicPr>
          <p:cNvPr id="4" name="Immagine 3" descr="Immagine che contiene testo, schermata, Carattere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ADEAAB4-90CE-F873-F497-3FFC49C12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4" y="3476123"/>
            <a:ext cx="6066924" cy="1269332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42DAB13-9BBF-4C5F-1760-D178A0EA3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80" y="1176200"/>
            <a:ext cx="8126329" cy="1818548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B2784F8D-56EF-6B69-C5B1-A24BE46F7037}"/>
              </a:ext>
            </a:extLst>
          </p:cNvPr>
          <p:cNvSpPr txBox="1">
            <a:spLocks/>
          </p:cNvSpPr>
          <p:nvPr/>
        </p:nvSpPr>
        <p:spPr>
          <a:xfrm>
            <a:off x="1077841" y="2992736"/>
            <a:ext cx="7876961" cy="37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it-IT" dirty="0"/>
              <a:t>Token Information and </a:t>
            </a:r>
            <a:r>
              <a:rPr lang="it-IT" err="1"/>
              <a:t>Vocabulary</a:t>
            </a:r>
            <a:r>
              <a:rPr lang="it-IT" dirty="0"/>
              <a:t> Sizes for </a:t>
            </a:r>
            <a:r>
              <a:rPr lang="it-IT" err="1"/>
              <a:t>Original</a:t>
            </a:r>
            <a:r>
              <a:rPr lang="it-IT" dirty="0"/>
              <a:t>, </a:t>
            </a:r>
            <a:r>
              <a:rPr lang="it-IT" err="1"/>
              <a:t>Stemmed</a:t>
            </a:r>
            <a:r>
              <a:rPr lang="it-IT" dirty="0"/>
              <a:t> and </a:t>
            </a:r>
            <a:r>
              <a:rPr lang="it-IT" err="1"/>
              <a:t>Lemmatized</a:t>
            </a:r>
            <a:r>
              <a:rPr lang="it-IT" dirty="0"/>
              <a:t> Tokens</a:t>
            </a:r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6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514461" y="74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Analysis of the Dataset</a:t>
            </a:r>
            <a:r>
              <a:rPr lang="en" dirty="0"/>
              <a:t> - Distributions</a:t>
            </a:r>
            <a:endParaRPr lang="it-IT" dirty="0"/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15" name="Google Shape;350;p28">
            <a:extLst>
              <a:ext uri="{FF2B5EF4-FFF2-40B4-BE49-F238E27FC236}">
                <a16:creationId xmlns:a16="http://schemas.microsoft.com/office/drawing/2014/main" id="{B65DDDF4-9BE9-2DF9-E1E5-C04787D4D1D3}"/>
              </a:ext>
            </a:extLst>
          </p:cNvPr>
          <p:cNvSpPr/>
          <p:nvPr/>
        </p:nvSpPr>
        <p:spPr>
          <a:xfrm>
            <a:off x="603227" y="579902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5" name="Immagine 4" descr="Immagine che contiene testo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9154BE9-CE14-7792-3038-545331F7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09" t="88" r="6" b="66785"/>
          <a:stretch/>
        </p:blipFill>
        <p:spPr>
          <a:xfrm>
            <a:off x="2663715" y="2977815"/>
            <a:ext cx="6012342" cy="2040360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7BA2A795-7DAB-95F8-DC00-58C36417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058" y="719770"/>
            <a:ext cx="3721054" cy="3264337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b="1" dirty="0"/>
              <a:t>For </a:t>
            </a:r>
            <a:r>
              <a:rPr lang="it-IT" b="1" dirty="0" err="1"/>
              <a:t>Document</a:t>
            </a:r>
            <a:r>
              <a:rPr lang="it-IT" b="1" dirty="0"/>
              <a:t> Text </a:t>
            </a:r>
            <a:r>
              <a:rPr lang="it-IT" b="1" dirty="0" err="1"/>
              <a:t>as</a:t>
            </a:r>
            <a:r>
              <a:rPr lang="it-IT" b="1" dirty="0"/>
              <a:t> </a:t>
            </a:r>
            <a:r>
              <a:rPr lang="it-IT" b="1" dirty="0" err="1"/>
              <a:t>Example</a:t>
            </a:r>
            <a:r>
              <a:rPr lang="it-IT" b="1" dirty="0"/>
              <a:t>:</a:t>
            </a:r>
            <a:endParaRPr lang="it-IT" dirty="0"/>
          </a:p>
          <a:p>
            <a:pPr marL="0" indent="0">
              <a:lnSpc>
                <a:spcPct val="114999"/>
              </a:lnSpc>
            </a:pPr>
            <a:endParaRPr lang="it-IT" b="1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err="1"/>
              <a:t>We</a:t>
            </a:r>
            <a:r>
              <a:rPr lang="it-IT" dirty="0"/>
              <a:t> can </a:t>
            </a:r>
            <a:r>
              <a:rPr lang="it-IT" err="1"/>
              <a:t>see</a:t>
            </a:r>
            <a:r>
              <a:rPr lang="it-IT" dirty="0"/>
              <a:t> the </a:t>
            </a:r>
            <a:r>
              <a:rPr lang="it-IT" err="1"/>
              <a:t>most</a:t>
            </a:r>
            <a:r>
              <a:rPr lang="it-IT" dirty="0"/>
              <a:t> </a:t>
            </a:r>
            <a:r>
              <a:rPr lang="it-IT" err="1"/>
              <a:t>frequent</a:t>
            </a:r>
            <a:r>
              <a:rPr lang="it-IT" dirty="0"/>
              <a:t> </a:t>
            </a:r>
            <a:r>
              <a:rPr lang="it-IT" err="1"/>
              <a:t>terms</a:t>
            </a:r>
            <a:r>
              <a:rPr lang="it-IT" dirty="0"/>
              <a:t> in the word cloud.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it-IT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The </a:t>
            </a:r>
            <a:r>
              <a:rPr lang="it-IT" dirty="0" err="1"/>
              <a:t>distributions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and Queries) show a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.</a:t>
            </a:r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  <p:pic>
        <p:nvPicPr>
          <p:cNvPr id="2" name="Immagine 1" descr="Immagine che contiene testo, Carattere, Elementi grafici, grafic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E88A24E-D1E1-98F4-0845-540594386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86" y="718636"/>
            <a:ext cx="3970422" cy="2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514461" y="74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Analysis of the Dataset</a:t>
            </a:r>
            <a:r>
              <a:rPr lang="en" dirty="0"/>
              <a:t> - </a:t>
            </a:r>
            <a:r>
              <a:rPr lang="en" dirty="0" err="1"/>
              <a:t>QRels</a:t>
            </a:r>
            <a:endParaRPr lang="it-IT" dirty="0" err="1"/>
          </a:p>
        </p:txBody>
      </p:sp>
      <p:sp>
        <p:nvSpPr>
          <p:cNvPr id="3" name="Google Shape;1815;p48">
            <a:extLst>
              <a:ext uri="{FF2B5EF4-FFF2-40B4-BE49-F238E27FC236}">
                <a16:creationId xmlns:a16="http://schemas.microsoft.com/office/drawing/2014/main" id="{485721CD-6504-E61A-D803-66C23FCC20C4}"/>
              </a:ext>
            </a:extLst>
          </p:cNvPr>
          <p:cNvSpPr/>
          <p:nvPr/>
        </p:nvSpPr>
        <p:spPr>
          <a:xfrm rot="11719705" flipH="1">
            <a:off x="-633400" y="3829592"/>
            <a:ext cx="2249342" cy="1844701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0B7F183F-95BE-F537-6E45-170E431A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72189"/>
            <a:ext cx="928437" cy="938463"/>
          </a:xfrm>
          <a:prstGeom prst="rect">
            <a:avLst/>
          </a:prstGeom>
        </p:spPr>
      </p:pic>
      <p:sp>
        <p:nvSpPr>
          <p:cNvPr id="15" name="Google Shape;350;p28">
            <a:extLst>
              <a:ext uri="{FF2B5EF4-FFF2-40B4-BE49-F238E27FC236}">
                <a16:creationId xmlns:a16="http://schemas.microsoft.com/office/drawing/2014/main" id="{B65DDDF4-9BE9-2DF9-E1E5-C04787D4D1D3}"/>
              </a:ext>
            </a:extLst>
          </p:cNvPr>
          <p:cNvSpPr/>
          <p:nvPr/>
        </p:nvSpPr>
        <p:spPr>
          <a:xfrm>
            <a:off x="603227" y="579902"/>
            <a:ext cx="945300" cy="68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7BA2A795-7DAB-95F8-DC00-58C36417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093" y="651190"/>
            <a:ext cx="5115514" cy="3264337"/>
          </a:xfrm>
        </p:spPr>
        <p:txBody>
          <a:bodyPr/>
          <a:lstStyle/>
          <a:p>
            <a:pPr marL="0" indent="0">
              <a:lnSpc>
                <a:spcPct val="114999"/>
              </a:lnSpc>
            </a:pPr>
            <a:r>
              <a:rPr lang="it-IT" b="1" dirty="0"/>
              <a:t>For </a:t>
            </a:r>
            <a:r>
              <a:rPr lang="it-IT" b="1" dirty="0" err="1"/>
              <a:t>QRels</a:t>
            </a:r>
            <a:r>
              <a:rPr lang="it-IT" b="1" dirty="0"/>
              <a:t> </a:t>
            </a:r>
            <a:r>
              <a:rPr lang="it-IT" b="1" dirty="0" err="1"/>
              <a:t>Example</a:t>
            </a:r>
            <a:r>
              <a:rPr lang="it-IT" b="1" dirty="0"/>
              <a:t>:</a:t>
            </a:r>
          </a:p>
          <a:p>
            <a:pPr marL="0" indent="0">
              <a:lnSpc>
                <a:spcPct val="114999"/>
              </a:lnSpc>
            </a:pPr>
            <a:endParaRPr lang="it-IT" b="1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dirty="0" err="1"/>
              <a:t>relevance</a:t>
            </a:r>
            <a:r>
              <a:rPr lang="it-IT" dirty="0"/>
              <a:t> (scores).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shows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per query.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of Min/Max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per Query.</a:t>
            </a:r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  <p:pic>
        <p:nvPicPr>
          <p:cNvPr id="4" name="Immagine 3" descr="Immagine che contiene testo, schermata, schermo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ADF72EF-6112-026B-51BD-CABA6DF9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8" y="727710"/>
            <a:ext cx="3322320" cy="2367915"/>
          </a:xfrm>
          <a:prstGeom prst="rect">
            <a:avLst/>
          </a:prstGeom>
        </p:spPr>
      </p:pic>
      <p:pic>
        <p:nvPicPr>
          <p:cNvPr id="6" name="Immagine 5" descr="Immagine che contiene testo, schermata, schermo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BE0B6B-2034-F5E8-1192-B195CCC47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899" y="2571750"/>
            <a:ext cx="3963567" cy="2508885"/>
          </a:xfrm>
          <a:prstGeom prst="rect">
            <a:avLst/>
          </a:prstGeom>
        </p:spPr>
      </p:pic>
      <p:pic>
        <p:nvPicPr>
          <p:cNvPr id="9" name="Immagine 8" descr="Immagine che contiene testo, schermata, Carattere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C908BBA-00D1-124E-8F77-150018BEA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" y="3221355"/>
            <a:ext cx="347091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/>
          <p:nvPr/>
        </p:nvSpPr>
        <p:spPr>
          <a:xfrm rot="12112239">
            <a:off x="6891365" y="-968938"/>
            <a:ext cx="3098926" cy="2433851"/>
          </a:xfrm>
          <a:custGeom>
            <a:avLst/>
            <a:gdLst/>
            <a:ahLst/>
            <a:cxnLst/>
            <a:rect l="l" t="t" r="r" b="b"/>
            <a:pathLst>
              <a:path w="4074" h="3197" extrusionOk="0">
                <a:moveTo>
                  <a:pt x="3983" y="2497"/>
                </a:moveTo>
                <a:cubicBezTo>
                  <a:pt x="3980" y="2523"/>
                  <a:pt x="3975" y="2548"/>
                  <a:pt x="3968" y="2571"/>
                </a:cubicBezTo>
                <a:cubicBezTo>
                  <a:pt x="3966" y="2580"/>
                  <a:pt x="3964" y="2587"/>
                  <a:pt x="3962" y="2595"/>
                </a:cubicBezTo>
                <a:cubicBezTo>
                  <a:pt x="3771" y="3197"/>
                  <a:pt x="2600" y="3016"/>
                  <a:pt x="1861" y="2994"/>
                </a:cubicBezTo>
                <a:cubicBezTo>
                  <a:pt x="1433" y="2981"/>
                  <a:pt x="1481" y="3003"/>
                  <a:pt x="760" y="3052"/>
                </a:cubicBezTo>
                <a:cubicBezTo>
                  <a:pt x="197" y="3090"/>
                  <a:pt x="0" y="2833"/>
                  <a:pt x="22" y="2597"/>
                </a:cubicBezTo>
                <a:cubicBezTo>
                  <a:pt x="23" y="2587"/>
                  <a:pt x="24" y="2577"/>
                  <a:pt x="26" y="2568"/>
                </a:cubicBezTo>
                <a:cubicBezTo>
                  <a:pt x="36" y="2512"/>
                  <a:pt x="57" y="2458"/>
                  <a:pt x="89" y="2410"/>
                </a:cubicBezTo>
                <a:cubicBezTo>
                  <a:pt x="258" y="2153"/>
                  <a:pt x="362" y="2068"/>
                  <a:pt x="212" y="1184"/>
                </a:cubicBezTo>
                <a:cubicBezTo>
                  <a:pt x="61" y="301"/>
                  <a:pt x="599" y="342"/>
                  <a:pt x="1170" y="540"/>
                </a:cubicBezTo>
                <a:cubicBezTo>
                  <a:pt x="1742" y="737"/>
                  <a:pt x="2080" y="47"/>
                  <a:pt x="2797" y="24"/>
                </a:cubicBezTo>
                <a:cubicBezTo>
                  <a:pt x="3515" y="0"/>
                  <a:pt x="3528" y="537"/>
                  <a:pt x="3400" y="1116"/>
                </a:cubicBezTo>
                <a:cubicBezTo>
                  <a:pt x="3273" y="1695"/>
                  <a:pt x="4074" y="1779"/>
                  <a:pt x="3983" y="2497"/>
                </a:cubicBezTo>
                <a:close/>
              </a:path>
            </a:pathLst>
          </a:custGeom>
          <a:solidFill>
            <a:srgbClr val="CBDDFA">
              <a:alpha val="3924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48"/>
          <p:cNvSpPr/>
          <p:nvPr/>
        </p:nvSpPr>
        <p:spPr>
          <a:xfrm rot="11719705" flipH="1">
            <a:off x="-497092" y="3578136"/>
            <a:ext cx="3006328" cy="2416200"/>
          </a:xfrm>
          <a:custGeom>
            <a:avLst/>
            <a:gdLst/>
            <a:ahLst/>
            <a:cxnLst/>
            <a:rect l="l" t="t" r="r" b="b"/>
            <a:pathLst>
              <a:path w="1640321" h="1345239" extrusionOk="0">
                <a:moveTo>
                  <a:pt x="263650" y="158105"/>
                </a:moveTo>
                <a:cubicBezTo>
                  <a:pt x="99775" y="297301"/>
                  <a:pt x="5701" y="511268"/>
                  <a:pt x="244" y="726212"/>
                </a:cubicBezTo>
                <a:cubicBezTo>
                  <a:pt x="-4399" y="909064"/>
                  <a:pt x="57096" y="1099248"/>
                  <a:pt x="192301" y="1222480"/>
                </a:cubicBezTo>
                <a:cubicBezTo>
                  <a:pt x="327506" y="1345712"/>
                  <a:pt x="541472" y="1387007"/>
                  <a:pt x="700216" y="1296028"/>
                </a:cubicBezTo>
                <a:cubicBezTo>
                  <a:pt x="819620" y="1227611"/>
                  <a:pt x="899277" y="1095338"/>
                  <a:pt x="1029677" y="1051274"/>
                </a:cubicBezTo>
                <a:cubicBezTo>
                  <a:pt x="1110719" y="1023907"/>
                  <a:pt x="1198847" y="1035229"/>
                  <a:pt x="1284205" y="1041419"/>
                </a:cubicBezTo>
                <a:cubicBezTo>
                  <a:pt x="1369482" y="1047527"/>
                  <a:pt x="1461112" y="1046550"/>
                  <a:pt x="1532462" y="999391"/>
                </a:cubicBezTo>
                <a:cubicBezTo>
                  <a:pt x="1628083" y="936105"/>
                  <a:pt x="1658626" y="803344"/>
                  <a:pt x="1630037" y="692247"/>
                </a:cubicBezTo>
                <a:cubicBezTo>
                  <a:pt x="1601530" y="581232"/>
                  <a:pt x="1525457" y="488706"/>
                  <a:pt x="1443845" y="408235"/>
                </a:cubicBezTo>
                <a:cubicBezTo>
                  <a:pt x="1213915" y="181562"/>
                  <a:pt x="880137" y="-67508"/>
                  <a:pt x="540576" y="16791"/>
                </a:cubicBezTo>
                <a:cubicBezTo>
                  <a:pt x="439172" y="42040"/>
                  <a:pt x="343389" y="90421"/>
                  <a:pt x="263650" y="1581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65;p27">
            <a:extLst>
              <a:ext uri="{FF2B5EF4-FFF2-40B4-BE49-F238E27FC236}">
                <a16:creationId xmlns:a16="http://schemas.microsoft.com/office/drawing/2014/main" id="{BB36746D-DFC6-BF0F-FA2F-8E7296B5DAD9}"/>
              </a:ext>
            </a:extLst>
          </p:cNvPr>
          <p:cNvSpPr/>
          <p:nvPr/>
        </p:nvSpPr>
        <p:spPr>
          <a:xfrm>
            <a:off x="675259" y="1710785"/>
            <a:ext cx="7751532" cy="1513451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666;p27">
            <a:extLst>
              <a:ext uri="{FF2B5EF4-FFF2-40B4-BE49-F238E27FC236}">
                <a16:creationId xmlns:a16="http://schemas.microsoft.com/office/drawing/2014/main" id="{442D95B5-2521-A2F3-B887-51E7BBB73439}"/>
              </a:ext>
            </a:extLst>
          </p:cNvPr>
          <p:cNvSpPr txBox="1">
            <a:spLocks/>
          </p:cNvSpPr>
          <p:nvPr/>
        </p:nvSpPr>
        <p:spPr>
          <a:xfrm>
            <a:off x="800755" y="1283905"/>
            <a:ext cx="8341857" cy="16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4800" dirty="0"/>
              <a:t>Pipelines and Experiments</a:t>
            </a:r>
          </a:p>
        </p:txBody>
      </p:sp>
      <p:pic>
        <p:nvPicPr>
          <p:cNvPr id="13" name="Immagine 12" descr="Universit degli Studi di Milano Bicocca Logo PNG Transparent &amp; SVG Vector -  Freebie Supply">
            <a:extLst>
              <a:ext uri="{FF2B5EF4-FFF2-40B4-BE49-F238E27FC236}">
                <a16:creationId xmlns:a16="http://schemas.microsoft.com/office/drawing/2014/main" id="{2959143D-27F7-C8CD-4F7C-B55DF28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7018"/>
            <a:ext cx="928437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4948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1100</Words>
  <Application>Microsoft Office PowerPoint</Application>
  <PresentationFormat>Presentazione su schermo (16:9)</PresentationFormat>
  <Paragraphs>257</Paragraphs>
  <Slides>23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Nunito Light</vt:lpstr>
      <vt:lpstr>Calibri</vt:lpstr>
      <vt:lpstr>Anaheim</vt:lpstr>
      <vt:lpstr>DM Sans</vt:lpstr>
      <vt:lpstr>Baloo 2 ExtraBold</vt:lpstr>
      <vt:lpstr>Wingdings</vt:lpstr>
      <vt:lpstr>Statistics and Data Analysis - 6th Grade by Slidesgo</vt:lpstr>
      <vt:lpstr>Presentazione standard di PowerPoint</vt:lpstr>
      <vt:lpstr>Introduction</vt:lpstr>
      <vt:lpstr>Presentazione standard di PowerPoint</vt:lpstr>
      <vt:lpstr>Analysis of the Dataset - Preprocessing</vt:lpstr>
      <vt:lpstr>Analysis of the Dataset - Summary</vt:lpstr>
      <vt:lpstr>Analysis of the Dataset - Tokens</vt:lpstr>
      <vt:lpstr>Analysis of the Dataset - Distributions</vt:lpstr>
      <vt:lpstr>Analysis of the Dataset - QRels</vt:lpstr>
      <vt:lpstr>Presentazione standard di PowerPoint</vt:lpstr>
      <vt:lpstr>Pipelines and Experiments - Summary</vt:lpstr>
      <vt:lpstr>Pipelines and Experiments - Indexing</vt:lpstr>
      <vt:lpstr>Pipelines and Experiments - Models</vt:lpstr>
      <vt:lpstr>Pipelines and Experiments - Results</vt:lpstr>
      <vt:lpstr>Pipelines and Experiments – Top 10 Queries</vt:lpstr>
      <vt:lpstr>Pipelines and Experiments – Worst 10 Queries</vt:lpstr>
      <vt:lpstr>Presentazione standard di PowerPoint</vt:lpstr>
      <vt:lpstr>Query Expansion - Techniques</vt:lpstr>
      <vt:lpstr>Query Expansion - Results</vt:lpstr>
      <vt:lpstr>Query Expansion - SpaCy</vt:lpstr>
      <vt:lpstr>Presentazione standard di PowerPoint</vt:lpstr>
      <vt:lpstr>Final Considerations and Future Works</vt:lpstr>
      <vt:lpstr>Extra: ASPIRE Recall Results</vt:lpstr>
      <vt:lpstr>Extra: ASPIRE Precision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Data Analysis </dc:title>
  <cp:lastModifiedBy>c.piacente@campus.unimib.it</cp:lastModifiedBy>
  <cp:revision>866</cp:revision>
  <dcterms:modified xsi:type="dcterms:W3CDTF">2025-01-29T14:02:30Z</dcterms:modified>
</cp:coreProperties>
</file>