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6" r:id="rId3"/>
    <p:sldId id="258" r:id="rId4"/>
    <p:sldId id="306" r:id="rId5"/>
    <p:sldId id="307" r:id="rId6"/>
    <p:sldId id="308" r:id="rId7"/>
    <p:sldId id="309" r:id="rId8"/>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108" d="100"/>
          <a:sy n="108" d="100"/>
        </p:scale>
        <p:origin x="6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1061BA3-A17D-4F1D-B028-649E4C2D9998}" type="datetimeFigureOut">
              <a:rPr lang="es-CO" smtClean="0"/>
              <a:t>19/06/2019</a:t>
            </a:fld>
            <a:endParaRPr lang="es-CO"/>
          </a:p>
        </p:txBody>
      </p:sp>
      <p:sp>
        <p:nvSpPr>
          <p:cNvPr id="4" name="3 Marcador de imagen de diapositiva"/>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CD6E807A-8B25-4BB8-BAF2-AB6659E881BA}" type="slidenum">
              <a:rPr lang="es-CO" smtClean="0"/>
              <a:t>‹Nº›</a:t>
            </a:fld>
            <a:endParaRPr lang="es-CO"/>
          </a:p>
        </p:txBody>
      </p:sp>
    </p:spTree>
    <p:extLst>
      <p:ext uri="{BB962C8B-B14F-4D97-AF65-F5344CB8AC3E}">
        <p14:creationId xmlns:p14="http://schemas.microsoft.com/office/powerpoint/2010/main" val="222403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3</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4</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5</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6</a:t>
            </a:fld>
            <a:endParaRPr lang="es-CO"/>
          </a:p>
        </p:txBody>
      </p:sp>
    </p:spTree>
    <p:extLst>
      <p:ext uri="{BB962C8B-B14F-4D97-AF65-F5344CB8AC3E}">
        <p14:creationId xmlns:p14="http://schemas.microsoft.com/office/powerpoint/2010/main" val="256908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s-CO" sz="6000" b="0" strike="noStrike" spc="-1">
                <a:solidFill>
                  <a:srgbClr val="000000"/>
                </a:solidFill>
                <a:latin typeface="Calibri Light"/>
              </a:rPr>
              <a:t>Haga clic para modificar el estilo de título del patrón</a:t>
            </a:r>
            <a:endParaRPr lang="es-CO"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AAE0E9E6-DD4E-40F3-BD2F-E1F329E2257B}" type="datetime">
              <a:rPr lang="es-CO" sz="1200" b="0" strike="noStrike" spc="-1">
                <a:solidFill>
                  <a:srgbClr val="8B8B8B"/>
                </a:solidFill>
                <a:latin typeface="Calibri"/>
              </a:rPr>
              <a:t>19/06/2019</a:t>
            </a:fld>
            <a:endParaRPr lang="es-CO"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9F0EB18F-22AA-47AA-A04A-D2F091E25DA8}" type="slidenum">
              <a:rPr lang="es-CO" sz="1200" b="0" strike="noStrike" spc="-1">
                <a:solidFill>
                  <a:srgbClr val="8B8B8B"/>
                </a:solidFill>
                <a:latin typeface="Calibri"/>
              </a:rPr>
              <a:t>‹Nº›</a:t>
            </a:fld>
            <a:endParaRPr lang="es-CO"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Calibri"/>
              </a:rPr>
              <a:t>Pulse para editar el formato de esquema del texto</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s-CO" sz="4400" b="0" strike="noStrike" spc="-1">
                <a:solidFill>
                  <a:srgbClr val="000000"/>
                </a:solidFill>
                <a:latin typeface="Calibri Light"/>
              </a:rPr>
              <a:t>Haga clic para modificar el estilo de título del patrón</a:t>
            </a:r>
            <a:endParaRPr lang="es-CO"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s-CO" sz="2800" b="0" strike="noStrike" spc="-1">
                <a:solidFill>
                  <a:srgbClr val="000000"/>
                </a:solidFill>
                <a:latin typeface="Calibri"/>
              </a:rPr>
              <a:t>Haga clic para modificar el estilo de texto del patrón</a:t>
            </a:r>
          </a:p>
          <a:p>
            <a:pPr marL="685800" lvl="1" indent="-228240">
              <a:lnSpc>
                <a:spcPct val="90000"/>
              </a:lnSpc>
              <a:spcBef>
                <a:spcPts val="499"/>
              </a:spcBef>
              <a:buClr>
                <a:srgbClr val="000000"/>
              </a:buClr>
              <a:buFont typeface="Arial"/>
              <a:buChar char="•"/>
            </a:pPr>
            <a:r>
              <a:rPr lang="es-CO" sz="2400" b="0" strike="noStrike" spc="-1">
                <a:solidFill>
                  <a:srgbClr val="000000"/>
                </a:solidFill>
                <a:latin typeface="Calibri"/>
              </a:rPr>
              <a:t>Segundo nivel</a:t>
            </a:r>
          </a:p>
          <a:p>
            <a:pPr marL="1143000" lvl="2" indent="-228240">
              <a:lnSpc>
                <a:spcPct val="90000"/>
              </a:lnSpc>
              <a:spcBef>
                <a:spcPts val="499"/>
              </a:spcBef>
              <a:buClr>
                <a:srgbClr val="000000"/>
              </a:buClr>
              <a:buFont typeface="Arial"/>
              <a:buChar char="•"/>
            </a:pPr>
            <a:r>
              <a:rPr lang="es-CO" sz="2000" b="0" strike="noStrike" spc="-1">
                <a:solidFill>
                  <a:srgbClr val="000000"/>
                </a:solidFill>
                <a:latin typeface="Calibri"/>
              </a:rPr>
              <a:t>Tercer nivel</a:t>
            </a:r>
          </a:p>
          <a:p>
            <a:pPr marL="1600200" lvl="3" indent="-228240">
              <a:lnSpc>
                <a:spcPct val="90000"/>
              </a:lnSpc>
              <a:spcBef>
                <a:spcPts val="499"/>
              </a:spcBef>
              <a:buClr>
                <a:srgbClr val="000000"/>
              </a:buClr>
              <a:buFont typeface="Arial"/>
              <a:buChar char="•"/>
            </a:pPr>
            <a:r>
              <a:rPr lang="es-CO" sz="1800" b="0" strike="noStrike" spc="-1">
                <a:solidFill>
                  <a:srgbClr val="000000"/>
                </a:solidFill>
                <a:latin typeface="Calibri"/>
              </a:rPr>
              <a:t>Cuarto nivel</a:t>
            </a:r>
          </a:p>
          <a:p>
            <a:pPr marL="2057400" lvl="4" indent="-228240">
              <a:lnSpc>
                <a:spcPct val="90000"/>
              </a:lnSpc>
              <a:spcBef>
                <a:spcPts val="499"/>
              </a:spcBef>
              <a:buClr>
                <a:srgbClr val="000000"/>
              </a:buClr>
              <a:buFont typeface="Arial"/>
              <a:buChar char="•"/>
            </a:pPr>
            <a:r>
              <a:rPr lang="es-CO" sz="1800" b="0" strike="noStrike" spc="-1">
                <a:solidFill>
                  <a:srgbClr val="000000"/>
                </a:solidFill>
                <a:latin typeface="Calibri"/>
              </a:rPr>
              <a:t>Quinto nivel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466E4BC1-D34B-461B-9F05-DA2BD6CB9983}" type="datetime">
              <a:rPr lang="es-CO" sz="1200" b="0" strike="noStrike" spc="-1">
                <a:solidFill>
                  <a:srgbClr val="8B8B8B"/>
                </a:solidFill>
                <a:latin typeface="Calibri"/>
              </a:rPr>
              <a:t>19/06/2019</a:t>
            </a:fld>
            <a:endParaRPr lang="es-CO"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A67997C6-B8C6-4D3F-8588-B975C3B9CDE8}" type="slidenum">
              <a:rPr lang="es-CO" sz="1200" b="0" strike="noStrike" spc="-1">
                <a:solidFill>
                  <a:srgbClr val="8B8B8B"/>
                </a:solidFill>
                <a:latin typeface="Calibri"/>
              </a:rPr>
              <a:t>‹Nº›</a:t>
            </a:fld>
            <a:endParaRPr lang="es-CO"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4.png"/><Relationship Id="rId7"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449360" y="6289782"/>
            <a:ext cx="9143640" cy="377640"/>
          </a:xfrm>
          <a:prstGeom prst="rect">
            <a:avLst/>
          </a:prstGeom>
          <a:noFill/>
          <a:ln>
            <a:noFill/>
          </a:ln>
        </p:spPr>
        <p:txBody>
          <a:bodyPr>
            <a:normAutofit lnSpcReduction="10000"/>
          </a:bodyPr>
          <a:lstStyle/>
          <a:p>
            <a:pPr algn="ctr">
              <a:lnSpc>
                <a:spcPct val="90000"/>
              </a:lnSpc>
              <a:spcBef>
                <a:spcPts val="1001"/>
              </a:spcBef>
            </a:pPr>
            <a:r>
              <a:rPr lang="es-CO" sz="2200" spc="-1" dirty="0">
                <a:solidFill>
                  <a:srgbClr val="000000"/>
                </a:solidFill>
                <a:latin typeface="Calibri"/>
              </a:rPr>
              <a:t>Ingeniería de Sistemas y Computación</a:t>
            </a:r>
            <a:endParaRPr lang="es-CO" sz="2200" b="0" strike="noStrike" spc="-1" dirty="0">
              <a:latin typeface="Arial"/>
            </a:endParaRPr>
          </a:p>
        </p:txBody>
      </p:sp>
      <p:sp>
        <p:nvSpPr>
          <p:cNvPr id="84" name="CustomShape 2"/>
          <p:cNvSpPr/>
          <p:nvPr/>
        </p:nvSpPr>
        <p:spPr>
          <a:xfrm>
            <a:off x="992160" y="1988840"/>
            <a:ext cx="100580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600" spc="-1" dirty="0">
                <a:solidFill>
                  <a:srgbClr val="000000"/>
                </a:solidFill>
                <a:latin typeface="Cambria Math"/>
                <a:ea typeface="Cambria Math"/>
              </a:rPr>
              <a:t>INFORME DEL PROYECTO</a:t>
            </a:r>
            <a:endParaRPr lang="es-CO" sz="3600" strike="noStrike" spc="-1" dirty="0">
              <a:latin typeface="Arial"/>
            </a:endParaRPr>
          </a:p>
        </p:txBody>
      </p:sp>
      <p:sp>
        <p:nvSpPr>
          <p:cNvPr id="86" name="CustomShape 3"/>
          <p:cNvSpPr/>
          <p:nvPr/>
        </p:nvSpPr>
        <p:spPr>
          <a:xfrm>
            <a:off x="1484883" y="5636132"/>
            <a:ext cx="91436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200" spc="-1" dirty="0">
                <a:solidFill>
                  <a:srgbClr val="000000"/>
                </a:solidFill>
                <a:latin typeface="Cambria Math"/>
                <a:ea typeface="Cambria Math"/>
              </a:rPr>
              <a:t>COMPUTACIÓN BLANDA – Junio 19 de 2019</a:t>
            </a:r>
            <a:endParaRPr lang="es-CO" sz="3200" b="0" strike="noStrike" spc="-1" dirty="0">
              <a:latin typeface="Aria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332656"/>
            <a:ext cx="10513168" cy="1370052"/>
          </a:xfrm>
          <a:prstGeom prst="rect">
            <a:avLst/>
          </a:prstGeom>
        </p:spPr>
      </p:pic>
      <p:pic>
        <p:nvPicPr>
          <p:cNvPr id="1026"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16" y="5539136"/>
            <a:ext cx="954470" cy="105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8922" y="5396504"/>
            <a:ext cx="954470" cy="10595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n relacionada">
            <a:extLst>
              <a:ext uri="{FF2B5EF4-FFF2-40B4-BE49-F238E27FC236}">
                <a16:creationId xmlns:a16="http://schemas.microsoft.com/office/drawing/2014/main" id="{6EA0740B-5BDD-4ABB-862E-D1402AB1F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180" y="3097719"/>
            <a:ext cx="3810000" cy="253841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A6BB424-BD7E-4ADF-92A1-2DF83912C81B}"/>
              </a:ext>
            </a:extLst>
          </p:cNvPr>
          <p:cNvSpPr txBox="1"/>
          <p:nvPr/>
        </p:nvSpPr>
        <p:spPr>
          <a:xfrm>
            <a:off x="3392888" y="2633698"/>
            <a:ext cx="5256584" cy="369332"/>
          </a:xfrm>
          <a:prstGeom prst="rect">
            <a:avLst/>
          </a:prstGeom>
          <a:noFill/>
        </p:spPr>
        <p:txBody>
          <a:bodyPr wrap="square" rtlCol="0">
            <a:spAutoFit/>
          </a:bodyPr>
          <a:lstStyle/>
          <a:p>
            <a:pPr algn="ctr"/>
            <a:r>
              <a:rPr lang="es-CO" b="1" dirty="0">
                <a:latin typeface="Cambria Math" panose="02040503050406030204" pitchFamily="18" charset="0"/>
                <a:ea typeface="Cambria Math" panose="02040503050406030204" pitchFamily="18" charset="0"/>
              </a:rPr>
              <a:t>Movilidad, Accidentalidad &amp; Control de Velocidad.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a:solidFill>
                  <a:srgbClr val="C0504D"/>
                </a:solidFill>
                <a:latin typeface="Arial"/>
                <a:ea typeface="ＭＳ Ｐゴシック"/>
              </a:rPr>
              <a:t>INFORME</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2"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422" y="1405575"/>
            <a:ext cx="1609521" cy="1200950"/>
          </a:xfrm>
          <a:prstGeom prst="ellipse">
            <a:avLst/>
          </a:prstGeom>
          <a:ln>
            <a:noFill/>
          </a:ln>
          <a:effectLst>
            <a:softEdge rad="112500"/>
          </a:effectLst>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030" y="2708920"/>
            <a:ext cx="1609200" cy="1152128"/>
          </a:xfrm>
          <a:prstGeom prst="ellipse">
            <a:avLst/>
          </a:prstGeom>
          <a:ln>
            <a:noFill/>
          </a:ln>
          <a:effectLst>
            <a:softEdge rad="112500"/>
          </a:effectLst>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8789" y="5229199"/>
            <a:ext cx="1609200" cy="1512169"/>
          </a:xfrm>
          <a:prstGeom prst="ellipse">
            <a:avLst/>
          </a:prstGeom>
          <a:ln>
            <a:noFill/>
          </a:ln>
          <a:effectLst>
            <a:softEdge rad="112500"/>
          </a:effectLst>
        </p:spPr>
      </p:pic>
      <p:sp>
        <p:nvSpPr>
          <p:cNvPr id="17" name="CustomShape 3"/>
          <p:cNvSpPr/>
          <p:nvPr/>
        </p:nvSpPr>
        <p:spPr>
          <a:xfrm>
            <a:off x="4483822" y="171431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1. </a:t>
            </a:r>
            <a:r>
              <a:rPr lang="es-CO" sz="2800" spc="-1" dirty="0">
                <a:solidFill>
                  <a:srgbClr val="C0504D"/>
                </a:solidFill>
                <a:latin typeface="Arial"/>
                <a:ea typeface="ＭＳ Ｐゴシック"/>
              </a:rPr>
              <a:t>Descripción del proyecto</a:t>
            </a:r>
            <a:endParaRPr lang="es-CO" sz="2800" b="0" strike="noStrike" spc="-1" dirty="0">
              <a:latin typeface="Arial"/>
            </a:endParaRPr>
          </a:p>
        </p:txBody>
      </p:sp>
      <p:sp>
        <p:nvSpPr>
          <p:cNvPr id="18" name="CustomShape 3"/>
          <p:cNvSpPr/>
          <p:nvPr/>
        </p:nvSpPr>
        <p:spPr>
          <a:xfrm>
            <a:off x="4483822" y="303927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2. Lenguaje utilizado</a:t>
            </a:r>
            <a:endParaRPr lang="es-CO" sz="2800" b="0" strike="noStrike" spc="-1" dirty="0">
              <a:latin typeface="Arial"/>
            </a:endParaRPr>
          </a:p>
        </p:txBody>
      </p:sp>
      <p:sp>
        <p:nvSpPr>
          <p:cNvPr id="19" name="CustomShape 3"/>
          <p:cNvSpPr/>
          <p:nvPr/>
        </p:nvSpPr>
        <p:spPr>
          <a:xfrm>
            <a:off x="4483822" y="4370229"/>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3. Pantallas de ejecución del proyecto</a:t>
            </a:r>
            <a:endParaRPr lang="es-CO" sz="2800" b="0" strike="noStrike" spc="-1" dirty="0">
              <a:latin typeface="Arial"/>
            </a:endParaRPr>
          </a:p>
        </p:txBody>
      </p:sp>
      <p:sp>
        <p:nvSpPr>
          <p:cNvPr id="20" name="CustomShape 3"/>
          <p:cNvSpPr/>
          <p:nvPr/>
        </p:nvSpPr>
        <p:spPr>
          <a:xfrm>
            <a:off x="4460491" y="5621633"/>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a:solidFill>
                  <a:srgbClr val="C0504D"/>
                </a:solidFill>
                <a:latin typeface="Arial"/>
                <a:ea typeface="ＭＳ Ｐゴシック"/>
              </a:rPr>
              <a:t>4. Análisis de resultados</a:t>
            </a:r>
            <a:endParaRPr lang="es-CO" sz="2800" b="0" strike="noStrike" spc="-1" dirty="0">
              <a:latin typeface="Arial"/>
            </a:endParaRPr>
          </a:p>
        </p:txBody>
      </p:sp>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592423" y="4005064"/>
            <a:ext cx="1703378" cy="122413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Resultado de imagen para sistemas y computaciÃ³n ut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a:solidFill>
                  <a:srgbClr val="C0504D"/>
                </a:solidFill>
                <a:latin typeface="Arial"/>
                <a:ea typeface="ＭＳ Ｐゴシック"/>
              </a:rPr>
              <a:t>1. Descripción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631841" y="1628800"/>
            <a:ext cx="5176127" cy="5078313"/>
          </a:xfrm>
          <a:prstGeom prst="rect">
            <a:avLst/>
          </a:prstGeom>
          <a:noFill/>
        </p:spPr>
        <p:txBody>
          <a:bodyPr wrap="square" rtlCol="0">
            <a:spAutoFit/>
          </a:bodyPr>
          <a:lstStyle/>
          <a:p>
            <a:pPr algn="just"/>
            <a:r>
              <a:rPr lang="es-CO" dirty="0"/>
              <a:t>La alta tasa de accidentalidad y la poca inteligencia vial ocasionaron que el congreso internacional de policía de transito establezca políticas enfocadas al mejoramiento de la educación vial, dada esta problemática se propone implementar un sistema de control de velocidad.</a:t>
            </a:r>
          </a:p>
          <a:p>
            <a:pPr algn="just"/>
            <a:endParaRPr lang="es-CO" dirty="0"/>
          </a:p>
          <a:p>
            <a:pPr algn="just"/>
            <a:r>
              <a:rPr lang="es-CO" dirty="0"/>
              <a:t>El objetivo del proyecto es aplicar las tres tecnologías de Computación Blanda (Lógica Difusa, Red Neuronal y Sistema Experto) en un sistema de control de velocidad que requiere el uso de métodos heurísticos, incertidumbre y aprendizaje.</a:t>
            </a:r>
          </a:p>
          <a:p>
            <a:pPr algn="just"/>
            <a:endParaRPr lang="es-CO" dirty="0"/>
          </a:p>
          <a:p>
            <a:pPr algn="just"/>
            <a:r>
              <a:rPr lang="es-CO" dirty="0"/>
              <a:t>Esto con el fin de proveer una solución óptima para reducir los problemas de accidentalidad por el tránsito de automotores.</a:t>
            </a:r>
          </a:p>
        </p:txBody>
      </p:sp>
      <p:pic>
        <p:nvPicPr>
          <p:cNvPr id="2" name="Imagen 1">
            <a:extLst>
              <a:ext uri="{FF2B5EF4-FFF2-40B4-BE49-F238E27FC236}">
                <a16:creationId xmlns:a16="http://schemas.microsoft.com/office/drawing/2014/main" id="{A28CF249-C0F5-49EF-A576-7B22A9F3F0F2}"/>
              </a:ext>
            </a:extLst>
          </p:cNvPr>
          <p:cNvPicPr>
            <a:picLocks noChangeAspect="1"/>
          </p:cNvPicPr>
          <p:nvPr/>
        </p:nvPicPr>
        <p:blipFill>
          <a:blip r:embed="rId5"/>
          <a:stretch>
            <a:fillRect/>
          </a:stretch>
        </p:blipFill>
        <p:spPr>
          <a:xfrm>
            <a:off x="6672064" y="1600360"/>
            <a:ext cx="4205472" cy="1293991"/>
          </a:xfrm>
          <a:prstGeom prst="rect">
            <a:avLst/>
          </a:prstGeom>
        </p:spPr>
      </p:pic>
      <p:pic>
        <p:nvPicPr>
          <p:cNvPr id="4" name="Imagen 3">
            <a:extLst>
              <a:ext uri="{FF2B5EF4-FFF2-40B4-BE49-F238E27FC236}">
                <a16:creationId xmlns:a16="http://schemas.microsoft.com/office/drawing/2014/main" id="{BAFB8715-593C-498E-8EEA-D39E8E193228}"/>
              </a:ext>
            </a:extLst>
          </p:cNvPr>
          <p:cNvPicPr>
            <a:picLocks noChangeAspect="1"/>
          </p:cNvPicPr>
          <p:nvPr/>
        </p:nvPicPr>
        <p:blipFill>
          <a:blip r:embed="rId6"/>
          <a:stretch>
            <a:fillRect/>
          </a:stretch>
        </p:blipFill>
        <p:spPr>
          <a:xfrm>
            <a:off x="7298636" y="3212976"/>
            <a:ext cx="2952328" cy="3312787"/>
          </a:xfrm>
          <a:prstGeom prst="rect">
            <a:avLst/>
          </a:prstGeom>
        </p:spPr>
      </p:pic>
    </p:spTree>
    <p:extLst>
      <p:ext uri="{BB962C8B-B14F-4D97-AF65-F5344CB8AC3E}">
        <p14:creationId xmlns:p14="http://schemas.microsoft.com/office/powerpoint/2010/main" val="39661397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a:solidFill>
                  <a:srgbClr val="C0504D"/>
                </a:solidFill>
                <a:latin typeface="Arial"/>
                <a:ea typeface="ＭＳ Ｐゴシック"/>
              </a:rPr>
              <a:t>2. Lenguaje utilizado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619571" y="1541983"/>
            <a:ext cx="5836469" cy="4154984"/>
          </a:xfrm>
          <a:prstGeom prst="rect">
            <a:avLst/>
          </a:prstGeom>
          <a:noFill/>
        </p:spPr>
        <p:txBody>
          <a:bodyPr wrap="square" rtlCol="0">
            <a:spAutoFit/>
          </a:bodyPr>
          <a:lstStyle/>
          <a:p>
            <a:pPr algn="just"/>
            <a:r>
              <a:rPr lang="es-CO" sz="2400" dirty="0"/>
              <a:t>Para el desarrollo de este proyecto se uso Python como lenguaje de programación. Adicionalmente se usaron un listado de librerías para desarrollar el proyecto de forma más eficiente. Las librerías son:</a:t>
            </a:r>
          </a:p>
          <a:p>
            <a:pPr algn="just"/>
            <a:endParaRPr lang="es-CO" sz="2400" dirty="0"/>
          </a:p>
          <a:p>
            <a:pPr marL="342900" indent="-342900" algn="just">
              <a:buFont typeface="Arial" panose="020B0604020202020204" pitchFamily="34" charset="0"/>
              <a:buChar char="•"/>
            </a:pPr>
            <a:r>
              <a:rPr lang="es-CO" sz="2400" dirty="0" err="1"/>
              <a:t>GeoPy</a:t>
            </a:r>
            <a:r>
              <a:rPr lang="es-CO" sz="2400" dirty="0"/>
              <a:t> (Ubicación Satelital)</a:t>
            </a:r>
          </a:p>
          <a:p>
            <a:pPr marL="342900" indent="-342900" algn="just">
              <a:buFont typeface="Arial" panose="020B0604020202020204" pitchFamily="34" charset="0"/>
              <a:buChar char="•"/>
            </a:pPr>
            <a:r>
              <a:rPr lang="es-CO" sz="2400" dirty="0" err="1"/>
              <a:t>pyDataLog</a:t>
            </a:r>
            <a:r>
              <a:rPr lang="es-CO" sz="2400" dirty="0"/>
              <a:t> (Sistema Experto)</a:t>
            </a:r>
          </a:p>
          <a:p>
            <a:pPr marL="342900" indent="-342900" algn="just">
              <a:buFont typeface="Arial" panose="020B0604020202020204" pitchFamily="34" charset="0"/>
              <a:buChar char="•"/>
            </a:pPr>
            <a:r>
              <a:rPr lang="es-CO" sz="2400" dirty="0" err="1"/>
              <a:t>CFLogicFuzzy</a:t>
            </a:r>
            <a:r>
              <a:rPr lang="es-CO" sz="2400" dirty="0"/>
              <a:t> (</a:t>
            </a:r>
            <a:r>
              <a:rPr lang="es-CO" sz="2400" dirty="0" err="1"/>
              <a:t>Logica</a:t>
            </a:r>
            <a:r>
              <a:rPr lang="es-CO" sz="2400" dirty="0"/>
              <a:t> Difusa)</a:t>
            </a:r>
          </a:p>
          <a:p>
            <a:endParaRPr lang="es-CO" sz="2400" dirty="0"/>
          </a:p>
        </p:txBody>
      </p:sp>
      <p:pic>
        <p:nvPicPr>
          <p:cNvPr id="2050" name="Picture 2" descr="Resultado de imagen para Control de velocidad">
            <a:extLst>
              <a:ext uri="{FF2B5EF4-FFF2-40B4-BE49-F238E27FC236}">
                <a16:creationId xmlns:a16="http://schemas.microsoft.com/office/drawing/2014/main" id="{4251A9EF-4658-41E2-AF59-0514A8D8E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4599" y="2431343"/>
            <a:ext cx="4228628"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382A0E10-04F9-419E-9E66-F0B461309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512" y="1608604"/>
            <a:ext cx="3457575" cy="2266950"/>
          </a:xfrm>
          <a:prstGeom prst="rect">
            <a:avLst/>
          </a:prstGeom>
        </p:spPr>
      </p:pic>
      <p:pic>
        <p:nvPicPr>
          <p:cNvPr id="5" name="Imagen 4">
            <a:extLst>
              <a:ext uri="{FF2B5EF4-FFF2-40B4-BE49-F238E27FC236}">
                <a16:creationId xmlns:a16="http://schemas.microsoft.com/office/drawing/2014/main" id="{B79094AC-94F2-42A7-8666-AF5E5B2724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65217"/>
            <a:ext cx="3600400" cy="2353724"/>
          </a:xfrm>
          <a:prstGeom prst="rect">
            <a:avLst/>
          </a:prstGeom>
        </p:spPr>
      </p:pic>
      <p:pic>
        <p:nvPicPr>
          <p:cNvPr id="10" name="Imagen 9">
            <a:extLst>
              <a:ext uri="{FF2B5EF4-FFF2-40B4-BE49-F238E27FC236}">
                <a16:creationId xmlns:a16="http://schemas.microsoft.com/office/drawing/2014/main" id="{34E77518-09F1-4F19-90B8-C716763A24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2632" y="4294903"/>
            <a:ext cx="3508455" cy="2274179"/>
          </a:xfrm>
          <a:prstGeom prst="rect">
            <a:avLst/>
          </a:prstGeom>
        </p:spPr>
      </p:pic>
      <p:pic>
        <p:nvPicPr>
          <p:cNvPr id="12" name="Imagen 11">
            <a:extLst>
              <a:ext uri="{FF2B5EF4-FFF2-40B4-BE49-F238E27FC236}">
                <a16:creationId xmlns:a16="http://schemas.microsoft.com/office/drawing/2014/main" id="{F960ACD5-5D0A-4ACF-A062-937E6F32F9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4294903"/>
            <a:ext cx="3600400" cy="2209800"/>
          </a:xfrm>
          <a:prstGeom prst="rect">
            <a:avLst/>
          </a:prstGeom>
        </p:spPr>
      </p:pic>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a:solidFill>
                  <a:srgbClr val="C0504D"/>
                </a:solidFill>
                <a:latin typeface="Arial"/>
                <a:ea typeface="ＭＳ Ｐゴシック"/>
              </a:rPr>
              <a:t>4. Análisis de resultados</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7579995-A9D5-48DB-A1A1-54252A15D532}"/>
              </a:ext>
            </a:extLst>
          </p:cNvPr>
          <p:cNvSpPr txBox="1"/>
          <p:nvPr/>
        </p:nvSpPr>
        <p:spPr>
          <a:xfrm>
            <a:off x="1271465" y="1988840"/>
            <a:ext cx="6048671" cy="4247317"/>
          </a:xfrm>
          <a:prstGeom prst="rect">
            <a:avLst/>
          </a:prstGeom>
          <a:noFill/>
        </p:spPr>
        <p:txBody>
          <a:bodyPr wrap="square" rtlCol="0">
            <a:spAutoFit/>
          </a:bodyPr>
          <a:lstStyle/>
          <a:p>
            <a:pPr algn="just"/>
            <a:r>
              <a:rPr lang="es-CO" dirty="0"/>
              <a:t>Luego de dar por terminado el software de control de velocidad implementado en Python, el equipo de trabajo llegó a la conclusión de que los resultados dados por las tres tecnologías de inteligencia artificial (Sistemas expertos, Lógica Difusa y Redes neuronales) son correctos y con una gran coherencia gracias a los datos de entrenamiento y datos estadísticos sobre accidentalidad que se usaron para llegar a dichos resultados. </a:t>
            </a:r>
          </a:p>
          <a:p>
            <a:pPr algn="just"/>
            <a:endParaRPr lang="es-CO" dirty="0"/>
          </a:p>
          <a:p>
            <a:pPr algn="just"/>
            <a:r>
              <a:rPr lang="es-CO" dirty="0"/>
              <a:t>Se espera que el software pueda implementarse a mayor escala con el argumento de que este es una gran idea para disminuir el índice de accidentalidad en las ciudades controlando la velocidad de los automóviles y motocicletas en tiempo real. </a:t>
            </a:r>
          </a:p>
        </p:txBody>
      </p:sp>
      <p:pic>
        <p:nvPicPr>
          <p:cNvPr id="3074" name="Picture 2" descr="Resultado de imagen para Control de velocidad">
            <a:extLst>
              <a:ext uri="{FF2B5EF4-FFF2-40B4-BE49-F238E27FC236}">
                <a16:creationId xmlns:a16="http://schemas.microsoft.com/office/drawing/2014/main" id="{EF49C31F-1D45-4DFD-A57B-02AA032320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84232" y="2722034"/>
            <a:ext cx="2932206" cy="278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TotalTime>
  <Words>336</Words>
  <Application>Microsoft Office PowerPoint</Application>
  <PresentationFormat>Panorámica</PresentationFormat>
  <Paragraphs>30</Paragraphs>
  <Slides>6</Slides>
  <Notes>4</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6</vt:i4>
      </vt:variant>
    </vt:vector>
  </HeadingPairs>
  <TitlesOfParts>
    <vt:vector size="17" baseType="lpstr">
      <vt:lpstr>ＭＳ Ｐゴシック</vt:lpstr>
      <vt:lpstr>Arial</vt:lpstr>
      <vt:lpstr>Calibri</vt:lpstr>
      <vt:lpstr>Calibri Light</vt:lpstr>
      <vt:lpstr>Cambria Math</vt:lpstr>
      <vt:lpstr>DejaVu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utp</dc:creator>
  <cp:lastModifiedBy>UTP</cp:lastModifiedBy>
  <cp:revision>312</cp:revision>
  <dcterms:created xsi:type="dcterms:W3CDTF">2016-10-07T22:04:59Z</dcterms:created>
  <dcterms:modified xsi:type="dcterms:W3CDTF">2019-06-20T00:35:27Z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