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70" r:id="rId14"/>
    <p:sldId id="269" r:id="rId15"/>
    <p:sldId id="271" r:id="rId16"/>
  </p:sldIdLst>
  <p:sldSz cx="9144000" cy="5143500" type="screen16x9"/>
  <p:notesSz cx="6858000" cy="9144000"/>
  <p:embeddedFontLst>
    <p:embeddedFont>
      <p:font typeface="Barlow Semi Condensed" panose="020B0604020202020204" charset="0"/>
      <p:regular r:id="rId18"/>
      <p:bold r:id="rId19"/>
      <p:italic r:id="rId20"/>
      <p:boldItalic r:id="rId21"/>
    </p:embeddedFont>
    <p:embeddedFont>
      <p:font typeface="Barlow Semi Condensed Medium" panose="020B0604020202020204" charset="0"/>
      <p:regular r:id="rId22"/>
      <p:bold r:id="rId23"/>
      <p:italic r:id="rId24"/>
      <p:boldItalic r:id="rId25"/>
    </p:embeddedFont>
    <p:embeddedFont>
      <p:font typeface="Eras Light ITC" panose="020B0402030504020804" pitchFamily="34" charset="0"/>
      <p:regular r:id="rId26"/>
    </p:embeddedFont>
    <p:embeddedFont>
      <p:font typeface="Fjalla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18BB66-FCC7-4C3C-919D-4E1621BA5DE2}">
  <a:tblStyle styleId="{C218BB66-FCC7-4C3C-919D-4E1621BA5D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07" autoAdjust="0"/>
  </p:normalViewPr>
  <p:slideViewPr>
    <p:cSldViewPr snapToGrid="0">
      <p:cViewPr varScale="1">
        <p:scale>
          <a:sx n="107" d="100"/>
          <a:sy n="107" d="100"/>
        </p:scale>
        <p:origin x="754" y="62"/>
      </p:cViewPr>
      <p:guideLst/>
    </p:cSldViewPr>
  </p:slideViewPr>
  <p:outlineViewPr>
    <p:cViewPr>
      <p:scale>
        <a:sx n="33" d="100"/>
        <a:sy n="33" d="100"/>
      </p:scale>
      <p:origin x="0" y="-23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0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2" name="Google Shape;1882;p35"/>
          <p:cNvSpPr/>
          <p:nvPr/>
        </p:nvSpPr>
        <p:spPr>
          <a:xfrm>
            <a:off x="541166" y="4774462"/>
            <a:ext cx="4891800" cy="20"/>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533846" y="4767942"/>
            <a:ext cx="4905640" cy="13860"/>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5"/>
          <p:cNvSpPr txBox="1">
            <a:spLocks noGrp="1"/>
          </p:cNvSpPr>
          <p:nvPr>
            <p:ph type="ctrTitle"/>
          </p:nvPr>
        </p:nvSpPr>
        <p:spPr>
          <a:xfrm>
            <a:off x="4100513" y="741307"/>
            <a:ext cx="3870667"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CO" sz="5000" dirty="0">
                <a:solidFill>
                  <a:schemeClr val="dk2"/>
                </a:solidFill>
              </a:rPr>
              <a:t>Teoría de grafos</a:t>
            </a:r>
          </a:p>
        </p:txBody>
      </p:sp>
      <p:sp>
        <p:nvSpPr>
          <p:cNvPr id="1885" name="Google Shape;1885;p35"/>
          <p:cNvSpPr txBox="1">
            <a:spLocks noGrp="1"/>
          </p:cNvSpPr>
          <p:nvPr>
            <p:ph type="subTitle" idx="1"/>
          </p:nvPr>
        </p:nvSpPr>
        <p:spPr>
          <a:xfrm>
            <a:off x="5273333" y="2863527"/>
            <a:ext cx="3870667" cy="8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2000" dirty="0">
                <a:solidFill>
                  <a:srgbClr val="FFC000"/>
                </a:solidFill>
              </a:rPr>
              <a:t>Cristian reinales y Nicolas Botero</a:t>
            </a:r>
            <a:r>
              <a:rPr lang="es-CO" sz="2000" dirty="0"/>
              <a:t>.</a:t>
            </a: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grpSp>
        <p:nvGrpSpPr>
          <p:cNvPr id="199" name="Grupo 198">
            <a:extLst>
              <a:ext uri="{FF2B5EF4-FFF2-40B4-BE49-F238E27FC236}">
                <a16:creationId xmlns:a16="http://schemas.microsoft.com/office/drawing/2014/main" id="{80392114-A21E-4FAF-BEAA-FCAB583D9A4D}"/>
              </a:ext>
            </a:extLst>
          </p:cNvPr>
          <p:cNvGrpSpPr/>
          <p:nvPr/>
        </p:nvGrpSpPr>
        <p:grpSpPr>
          <a:xfrm>
            <a:off x="6244564" y="4089647"/>
            <a:ext cx="2899436" cy="1121498"/>
            <a:chOff x="6244564" y="4122244"/>
            <a:chExt cx="2989490" cy="1211041"/>
          </a:xfrm>
        </p:grpSpPr>
        <p:pic>
          <p:nvPicPr>
            <p:cNvPr id="200" name="Imagen 199" descr="Texto&#10;&#10;Descripción generada automáticamente">
              <a:extLst>
                <a:ext uri="{FF2B5EF4-FFF2-40B4-BE49-F238E27FC236}">
                  <a16:creationId xmlns:a16="http://schemas.microsoft.com/office/drawing/2014/main" id="{A9A5C6E6-3E78-4E94-A837-B851D45DDB36}"/>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201" name="Imagen 200" descr="Texto&#10;&#10;Descripción generada automáticamente">
              <a:extLst>
                <a:ext uri="{FF2B5EF4-FFF2-40B4-BE49-F238E27FC236}">
                  <a16:creationId xmlns:a16="http://schemas.microsoft.com/office/drawing/2014/main" id="{04D44050-16DB-462C-B70E-2EC7FBBAA033}"/>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
        <p:nvSpPr>
          <p:cNvPr id="12" name="CuadroTexto 11">
            <a:extLst>
              <a:ext uri="{FF2B5EF4-FFF2-40B4-BE49-F238E27FC236}">
                <a16:creationId xmlns:a16="http://schemas.microsoft.com/office/drawing/2014/main" id="{41EEA5C1-1C15-4D20-86D8-2AE5F0271FCB}"/>
              </a:ext>
            </a:extLst>
          </p:cNvPr>
          <p:cNvSpPr txBox="1"/>
          <p:nvPr/>
        </p:nvSpPr>
        <p:spPr>
          <a:xfrm>
            <a:off x="235926" y="733987"/>
            <a:ext cx="4968440" cy="830997"/>
          </a:xfrm>
          <a:prstGeom prst="rect">
            <a:avLst/>
          </a:prstGeom>
          <a:noFill/>
        </p:spPr>
        <p:txBody>
          <a:bodyPr wrap="square">
            <a:spAutoFit/>
          </a:bodyPr>
          <a:lstStyle/>
          <a:p>
            <a:r>
              <a:rPr lang="es-MX" sz="2400" b="0" i="0" dirty="0">
                <a:effectLst/>
                <a:latin typeface="Eras Light ITC" panose="020B0402030504020804" pitchFamily="34" charset="0"/>
              </a:rPr>
              <a:t>Proyecto: Optimización de ruta para ciertos junglas en League Of Legends</a:t>
            </a:r>
            <a:endParaRPr lang="es-CO" sz="2400" dirty="0">
              <a:latin typeface="Eras Light ITC" panose="020B0402030504020804" pitchFamily="34" charset="0"/>
            </a:endParaRPr>
          </a:p>
        </p:txBody>
      </p:sp>
      <p:pic>
        <p:nvPicPr>
          <p:cNvPr id="2050" name="Picture 2" descr="Fondos de pantalla league of legends">
            <a:extLst>
              <a:ext uri="{FF2B5EF4-FFF2-40B4-BE49-F238E27FC236}">
                <a16:creationId xmlns:a16="http://schemas.microsoft.com/office/drawing/2014/main" id="{FA71444C-E327-4455-9197-EA093D4CD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991" y="1946025"/>
            <a:ext cx="3718891" cy="2317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D12EEC1-730B-4E72-9B50-A60EA8744E15}"/>
              </a:ext>
            </a:extLst>
          </p:cNvPr>
          <p:cNvSpPr>
            <a:spLocks noGrp="1"/>
          </p:cNvSpPr>
          <p:nvPr>
            <p:ph type="subTitle" idx="1"/>
          </p:nvPr>
        </p:nvSpPr>
        <p:spPr>
          <a:xfrm>
            <a:off x="499860" y="1322700"/>
            <a:ext cx="3907833" cy="405693"/>
          </a:xfrm>
        </p:spPr>
        <p:txBody>
          <a:bodyPr/>
          <a:lstStyle/>
          <a:p>
            <a:r>
              <a:rPr lang="es-MX" dirty="0">
                <a:solidFill>
                  <a:schemeClr val="tx1"/>
                </a:solidFill>
              </a:rPr>
              <a:t>Para el modelamiento :</a:t>
            </a:r>
          </a:p>
          <a:p>
            <a:r>
              <a:rPr lang="es-MX" dirty="0">
                <a:solidFill>
                  <a:schemeClr val="tx1"/>
                </a:solidFill>
              </a:rPr>
              <a:t>El problema en base a unas rutas mediante las cuales sin importar que ruta que se escoja, se llegue a nivel 3, esto con el fin de cumplir uno de nuestros objetivos. </a:t>
            </a:r>
          </a:p>
          <a:p>
            <a:r>
              <a:rPr lang="es-MX" dirty="0">
                <a:solidFill>
                  <a:schemeClr val="tx1"/>
                </a:solidFill>
              </a:rPr>
              <a:t>Cabe aclarar que al momento de iniciar una partida y empieza a contar el tiempo, es después de un minuto y medio que aparecen los campamentos y la ruta del jungla empieza</a:t>
            </a:r>
            <a:endParaRPr lang="es-CO" dirty="0">
              <a:solidFill>
                <a:schemeClr val="tx1"/>
              </a:solidFill>
            </a:endParaRPr>
          </a:p>
        </p:txBody>
      </p:sp>
      <p:sp>
        <p:nvSpPr>
          <p:cNvPr id="16" name="Título 15">
            <a:extLst>
              <a:ext uri="{FF2B5EF4-FFF2-40B4-BE49-F238E27FC236}">
                <a16:creationId xmlns:a16="http://schemas.microsoft.com/office/drawing/2014/main" id="{9F23F7C0-0B4B-4524-8D01-F64C8BFFF17F}"/>
              </a:ext>
            </a:extLst>
          </p:cNvPr>
          <p:cNvSpPr>
            <a:spLocks noGrp="1"/>
          </p:cNvSpPr>
          <p:nvPr>
            <p:ph type="title"/>
          </p:nvPr>
        </p:nvSpPr>
        <p:spPr>
          <a:xfrm>
            <a:off x="413480" y="228029"/>
            <a:ext cx="2615100" cy="576000"/>
          </a:xfrm>
        </p:spPr>
        <p:txBody>
          <a:bodyPr/>
          <a:lstStyle/>
          <a:p>
            <a:r>
              <a:rPr lang="es-CO" dirty="0"/>
              <a:t>Modelamiento del problema</a:t>
            </a:r>
          </a:p>
        </p:txBody>
      </p:sp>
      <p:pic>
        <p:nvPicPr>
          <p:cNvPr id="15362" name="Picture 2">
            <a:extLst>
              <a:ext uri="{FF2B5EF4-FFF2-40B4-BE49-F238E27FC236}">
                <a16:creationId xmlns:a16="http://schemas.microsoft.com/office/drawing/2014/main" id="{829E23A6-AFC1-4F5C-A30D-16BB7FB8B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337" y="873217"/>
            <a:ext cx="3331369" cy="282840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E890C588-305F-4071-9427-801BF9212840}"/>
              </a:ext>
            </a:extLst>
          </p:cNvPr>
          <p:cNvGrpSpPr/>
          <p:nvPr/>
        </p:nvGrpSpPr>
        <p:grpSpPr>
          <a:xfrm>
            <a:off x="5895710" y="4119336"/>
            <a:ext cx="2899436" cy="1121498"/>
            <a:chOff x="6244564" y="4122244"/>
            <a:chExt cx="2989490" cy="1211041"/>
          </a:xfrm>
        </p:grpSpPr>
        <p:pic>
          <p:nvPicPr>
            <p:cNvPr id="6" name="Imagen 5" descr="Texto&#10;&#10;Descripción generada automáticamente">
              <a:extLst>
                <a:ext uri="{FF2B5EF4-FFF2-40B4-BE49-F238E27FC236}">
                  <a16:creationId xmlns:a16="http://schemas.microsoft.com/office/drawing/2014/main" id="{899CA9D2-D86B-4B49-9210-6A486F33A107}"/>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7" name="Imagen 6" descr="Texto&#10;&#10;Descripción generada automáticamente">
              <a:extLst>
                <a:ext uri="{FF2B5EF4-FFF2-40B4-BE49-F238E27FC236}">
                  <a16:creationId xmlns:a16="http://schemas.microsoft.com/office/drawing/2014/main" id="{11817F63-1CAC-4D53-A8F3-42A11C35AEC6}"/>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1165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925D0-C60C-4E3F-8B26-A3ECC9889EAE}"/>
              </a:ext>
            </a:extLst>
          </p:cNvPr>
          <p:cNvSpPr>
            <a:spLocks noGrp="1"/>
          </p:cNvSpPr>
          <p:nvPr>
            <p:ph type="title"/>
          </p:nvPr>
        </p:nvSpPr>
        <p:spPr>
          <a:xfrm>
            <a:off x="320611" y="256604"/>
            <a:ext cx="4508564" cy="576000"/>
          </a:xfrm>
        </p:spPr>
        <p:txBody>
          <a:bodyPr/>
          <a:lstStyle/>
          <a:p>
            <a:r>
              <a:rPr lang="es-CO" dirty="0"/>
              <a:t>Modelamiento del problema</a:t>
            </a:r>
          </a:p>
        </p:txBody>
      </p:sp>
      <p:sp>
        <p:nvSpPr>
          <p:cNvPr id="4" name="Subtítulo 3">
            <a:extLst>
              <a:ext uri="{FF2B5EF4-FFF2-40B4-BE49-F238E27FC236}">
                <a16:creationId xmlns:a16="http://schemas.microsoft.com/office/drawing/2014/main" id="{0CA25912-9673-47A0-90FD-D24B21B2211C}"/>
              </a:ext>
            </a:extLst>
          </p:cNvPr>
          <p:cNvSpPr>
            <a:spLocks noGrp="1"/>
          </p:cNvSpPr>
          <p:nvPr>
            <p:ph type="subTitle" idx="2"/>
          </p:nvPr>
        </p:nvSpPr>
        <p:spPr>
          <a:xfrm>
            <a:off x="842677" y="987660"/>
            <a:ext cx="2615100" cy="576000"/>
          </a:xfrm>
        </p:spPr>
        <p:txBody>
          <a:bodyPr/>
          <a:lstStyle/>
          <a:p>
            <a:r>
              <a:rPr lang="es-MX" dirty="0"/>
              <a:t>Para el desarrollo del grafo decidimos optar por un grafo el cual todos caminos posibles cumplan la condición de llegar a nivel 3 y al cangrejo para el minuto 3:15.</a:t>
            </a:r>
          </a:p>
          <a:p>
            <a:r>
              <a:rPr lang="es-MX" dirty="0"/>
              <a:t> Haremos un grafo ponderado con 7 vértices y con 8 aristas, el peso será representado por el tiempo del recorrido del vértice x al vértice y, mas el tiempo de limpieza del campamento x según el campeón</a:t>
            </a:r>
            <a:endParaRPr lang="es-CO" dirty="0"/>
          </a:p>
        </p:txBody>
      </p:sp>
      <p:grpSp>
        <p:nvGrpSpPr>
          <p:cNvPr id="15" name="Grupo 14">
            <a:extLst>
              <a:ext uri="{FF2B5EF4-FFF2-40B4-BE49-F238E27FC236}">
                <a16:creationId xmlns:a16="http://schemas.microsoft.com/office/drawing/2014/main" id="{05026A62-3EFF-4014-B7C5-F2D6AFC4936F}"/>
              </a:ext>
            </a:extLst>
          </p:cNvPr>
          <p:cNvGrpSpPr/>
          <p:nvPr/>
        </p:nvGrpSpPr>
        <p:grpSpPr>
          <a:xfrm>
            <a:off x="5895710" y="4119336"/>
            <a:ext cx="2899436" cy="1121498"/>
            <a:chOff x="6244564" y="4122244"/>
            <a:chExt cx="2989490" cy="1211041"/>
          </a:xfrm>
        </p:grpSpPr>
        <p:pic>
          <p:nvPicPr>
            <p:cNvPr id="16" name="Imagen 15" descr="Texto&#10;&#10;Descripción generada automáticamente">
              <a:extLst>
                <a:ext uri="{FF2B5EF4-FFF2-40B4-BE49-F238E27FC236}">
                  <a16:creationId xmlns:a16="http://schemas.microsoft.com/office/drawing/2014/main" id="{902742CB-804D-4A3F-95B3-3A159594ECBB}"/>
                </a:ext>
              </a:extLst>
            </p:cNvPr>
            <p:cNvPicPr>
              <a:picLocks noChangeAspect="1"/>
            </p:cNvPicPr>
            <p:nvPr/>
          </p:nvPicPr>
          <p:blipFill rotWithShape="1">
            <a:blip r:embed="rId2"/>
            <a:srcRect l="26610" r="34848"/>
            <a:stretch/>
          </p:blipFill>
          <p:spPr>
            <a:xfrm>
              <a:off x="7335025" y="4122244"/>
              <a:ext cx="1899029" cy="1147837"/>
            </a:xfrm>
            <a:prstGeom prst="rect">
              <a:avLst/>
            </a:prstGeom>
          </p:spPr>
        </p:pic>
        <p:pic>
          <p:nvPicPr>
            <p:cNvPr id="17" name="Imagen 16" descr="Texto&#10;&#10;Descripción generada automáticamente">
              <a:extLst>
                <a:ext uri="{FF2B5EF4-FFF2-40B4-BE49-F238E27FC236}">
                  <a16:creationId xmlns:a16="http://schemas.microsoft.com/office/drawing/2014/main" id="{9FECC336-B873-4BA8-8484-B761B090D3D0}"/>
                </a:ext>
              </a:extLst>
            </p:cNvPr>
            <p:cNvPicPr>
              <a:picLocks noChangeAspect="1"/>
            </p:cNvPicPr>
            <p:nvPr/>
          </p:nvPicPr>
          <p:blipFill rotWithShape="1">
            <a:blip r:embed="rId2"/>
            <a:srcRect r="77868"/>
            <a:stretch/>
          </p:blipFill>
          <p:spPr>
            <a:xfrm>
              <a:off x="6244564" y="4185448"/>
              <a:ext cx="1090461" cy="1147837"/>
            </a:xfrm>
            <a:prstGeom prst="rect">
              <a:avLst/>
            </a:prstGeom>
          </p:spPr>
        </p:pic>
      </p:grpSp>
      <p:pic>
        <p:nvPicPr>
          <p:cNvPr id="16386" name="Picture 2">
            <a:extLst>
              <a:ext uri="{FF2B5EF4-FFF2-40B4-BE49-F238E27FC236}">
                <a16:creationId xmlns:a16="http://schemas.microsoft.com/office/drawing/2014/main" id="{B772DC68-6AB3-40AD-8B7B-8D56546EA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49" y="1221866"/>
            <a:ext cx="3259334" cy="269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84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82EA0-6022-485A-A2E4-DC6DF316D107}"/>
              </a:ext>
            </a:extLst>
          </p:cNvPr>
          <p:cNvSpPr>
            <a:spLocks noGrp="1"/>
          </p:cNvSpPr>
          <p:nvPr>
            <p:ph type="title"/>
          </p:nvPr>
        </p:nvSpPr>
        <p:spPr>
          <a:xfrm>
            <a:off x="299180" y="303704"/>
            <a:ext cx="3251264" cy="576000"/>
          </a:xfrm>
        </p:spPr>
        <p:txBody>
          <a:bodyPr/>
          <a:lstStyle/>
          <a:p>
            <a:r>
              <a:rPr lang="es-CO" dirty="0"/>
              <a:t>Solución propuesta</a:t>
            </a:r>
          </a:p>
        </p:txBody>
      </p:sp>
      <p:sp>
        <p:nvSpPr>
          <p:cNvPr id="4" name="Subtítulo 3">
            <a:extLst>
              <a:ext uri="{FF2B5EF4-FFF2-40B4-BE49-F238E27FC236}">
                <a16:creationId xmlns:a16="http://schemas.microsoft.com/office/drawing/2014/main" id="{251EFC11-DDD1-40F7-A80D-FA249C5E863D}"/>
              </a:ext>
            </a:extLst>
          </p:cNvPr>
          <p:cNvSpPr>
            <a:spLocks noGrp="1"/>
          </p:cNvSpPr>
          <p:nvPr>
            <p:ph type="subTitle" idx="2"/>
          </p:nvPr>
        </p:nvSpPr>
        <p:spPr>
          <a:xfrm>
            <a:off x="999839" y="879704"/>
            <a:ext cx="2615100" cy="576000"/>
          </a:xfrm>
        </p:spPr>
        <p:txBody>
          <a:bodyPr/>
          <a:lstStyle/>
          <a:p>
            <a:r>
              <a:rPr lang="es-MX" dirty="0"/>
              <a:t>Con fines de poder desarrollar el problema de una manera optima y que se cumplan las necesidades del problema, definimos que siempre se empezara por el campamento Azul(A), luego las aristas están colocadas estratégicamente para por cualquier camino llegar a nivel 3.</a:t>
            </a:r>
          </a:p>
        </p:txBody>
      </p:sp>
      <p:pic>
        <p:nvPicPr>
          <p:cNvPr id="20482" name="Picture 2">
            <a:extLst>
              <a:ext uri="{FF2B5EF4-FFF2-40B4-BE49-F238E27FC236}">
                <a16:creationId xmlns:a16="http://schemas.microsoft.com/office/drawing/2014/main" id="{30866B7D-F1F6-4B56-907B-3D455F6B9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334" y="774725"/>
            <a:ext cx="2992666" cy="247888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86739075-2D67-44E1-97B6-AFE3270E8740}"/>
              </a:ext>
            </a:extLst>
          </p:cNvPr>
          <p:cNvGrpSpPr/>
          <p:nvPr/>
        </p:nvGrpSpPr>
        <p:grpSpPr>
          <a:xfrm>
            <a:off x="5895710" y="4047377"/>
            <a:ext cx="2899436" cy="1121498"/>
            <a:chOff x="6244564" y="4122244"/>
            <a:chExt cx="2989490" cy="1211041"/>
          </a:xfrm>
        </p:grpSpPr>
        <p:pic>
          <p:nvPicPr>
            <p:cNvPr id="7" name="Imagen 6" descr="Texto&#10;&#10;Descripción generada automáticamente">
              <a:extLst>
                <a:ext uri="{FF2B5EF4-FFF2-40B4-BE49-F238E27FC236}">
                  <a16:creationId xmlns:a16="http://schemas.microsoft.com/office/drawing/2014/main" id="{03A29BCD-9EFC-48D1-8D91-A016EC871D06}"/>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8" name="Imagen 7" descr="Texto&#10;&#10;Descripción generada automáticamente">
              <a:extLst>
                <a:ext uri="{FF2B5EF4-FFF2-40B4-BE49-F238E27FC236}">
                  <a16:creationId xmlns:a16="http://schemas.microsoft.com/office/drawing/2014/main" id="{D03CAB22-753A-4B4F-91E7-A9CB5900A904}"/>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97810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C76B6-4E5E-4899-A25D-A64EE409B298}"/>
              </a:ext>
            </a:extLst>
          </p:cNvPr>
          <p:cNvSpPr>
            <a:spLocks noGrp="1"/>
          </p:cNvSpPr>
          <p:nvPr>
            <p:ph type="title"/>
          </p:nvPr>
        </p:nvSpPr>
        <p:spPr>
          <a:xfrm>
            <a:off x="0" y="320897"/>
            <a:ext cx="4572000" cy="576000"/>
          </a:xfrm>
        </p:spPr>
        <p:txBody>
          <a:bodyPr/>
          <a:lstStyle/>
          <a:p>
            <a:r>
              <a:rPr lang="es-CO" dirty="0"/>
              <a:t>Herramienta desarrollada</a:t>
            </a:r>
          </a:p>
        </p:txBody>
      </p:sp>
      <p:sp>
        <p:nvSpPr>
          <p:cNvPr id="4" name="Subtítulo 3">
            <a:extLst>
              <a:ext uri="{FF2B5EF4-FFF2-40B4-BE49-F238E27FC236}">
                <a16:creationId xmlns:a16="http://schemas.microsoft.com/office/drawing/2014/main" id="{E16DFF41-349A-4687-A874-F7AC94B010F7}"/>
              </a:ext>
            </a:extLst>
          </p:cNvPr>
          <p:cNvSpPr>
            <a:spLocks noGrp="1"/>
          </p:cNvSpPr>
          <p:nvPr>
            <p:ph type="subTitle" idx="2"/>
          </p:nvPr>
        </p:nvSpPr>
        <p:spPr>
          <a:xfrm>
            <a:off x="670653" y="1217914"/>
            <a:ext cx="3022665" cy="576000"/>
          </a:xfrm>
        </p:spPr>
        <p:txBody>
          <a:bodyPr/>
          <a:lstStyle/>
          <a:p>
            <a:r>
              <a:rPr lang="es-MX" sz="1600" dirty="0">
                <a:latin typeface="Barlow Semi Condensed" panose="020B0604020202020204" charset="0"/>
              </a:rPr>
              <a:t>Una vez tengamos el grafo ponderado haremos uso de nuestro código de Python con la librería Networkx con la cual podremos aplicar el método Dijkstra el cual nos arrojara la el mejor camino de jungla y resolver el problema. </a:t>
            </a:r>
            <a:endParaRPr lang="es-CO" sz="1600" dirty="0">
              <a:latin typeface="Barlow Semi Condensed" panose="020B0604020202020204" charset="0"/>
            </a:endParaRPr>
          </a:p>
          <a:p>
            <a:endParaRPr lang="es-CO" dirty="0"/>
          </a:p>
        </p:txBody>
      </p:sp>
      <p:grpSp>
        <p:nvGrpSpPr>
          <p:cNvPr id="15" name="Grupo 14">
            <a:extLst>
              <a:ext uri="{FF2B5EF4-FFF2-40B4-BE49-F238E27FC236}">
                <a16:creationId xmlns:a16="http://schemas.microsoft.com/office/drawing/2014/main" id="{74484835-ADBF-4DE0-A6B3-283436CA86B2}"/>
              </a:ext>
            </a:extLst>
          </p:cNvPr>
          <p:cNvGrpSpPr/>
          <p:nvPr/>
        </p:nvGrpSpPr>
        <p:grpSpPr>
          <a:xfrm>
            <a:off x="6244564" y="4022002"/>
            <a:ext cx="2899436" cy="1121498"/>
            <a:chOff x="6244564" y="4122244"/>
            <a:chExt cx="2989490" cy="1211041"/>
          </a:xfrm>
        </p:grpSpPr>
        <p:pic>
          <p:nvPicPr>
            <p:cNvPr id="16" name="Imagen 15" descr="Texto&#10;&#10;Descripción generada automáticamente">
              <a:extLst>
                <a:ext uri="{FF2B5EF4-FFF2-40B4-BE49-F238E27FC236}">
                  <a16:creationId xmlns:a16="http://schemas.microsoft.com/office/drawing/2014/main" id="{AC42B20B-4124-475D-AB0F-23BC355C24C0}"/>
                </a:ext>
              </a:extLst>
            </p:cNvPr>
            <p:cNvPicPr>
              <a:picLocks noChangeAspect="1"/>
            </p:cNvPicPr>
            <p:nvPr/>
          </p:nvPicPr>
          <p:blipFill rotWithShape="1">
            <a:blip r:embed="rId2"/>
            <a:srcRect l="26610" r="34848"/>
            <a:stretch/>
          </p:blipFill>
          <p:spPr>
            <a:xfrm>
              <a:off x="7335025" y="4122244"/>
              <a:ext cx="1899029" cy="1147837"/>
            </a:xfrm>
            <a:prstGeom prst="rect">
              <a:avLst/>
            </a:prstGeom>
          </p:spPr>
        </p:pic>
        <p:pic>
          <p:nvPicPr>
            <p:cNvPr id="17" name="Imagen 16" descr="Texto&#10;&#10;Descripción generada automáticamente">
              <a:extLst>
                <a:ext uri="{FF2B5EF4-FFF2-40B4-BE49-F238E27FC236}">
                  <a16:creationId xmlns:a16="http://schemas.microsoft.com/office/drawing/2014/main" id="{C7DDFCAB-009B-4DB0-A823-C4EAC9CD5F18}"/>
                </a:ext>
              </a:extLst>
            </p:cNvPr>
            <p:cNvPicPr>
              <a:picLocks noChangeAspect="1"/>
            </p:cNvPicPr>
            <p:nvPr/>
          </p:nvPicPr>
          <p:blipFill rotWithShape="1">
            <a:blip r:embed="rId2"/>
            <a:srcRect r="77868"/>
            <a:stretch/>
          </p:blipFill>
          <p:spPr>
            <a:xfrm>
              <a:off x="6244564" y="4185448"/>
              <a:ext cx="1090461" cy="1147837"/>
            </a:xfrm>
            <a:prstGeom prst="rect">
              <a:avLst/>
            </a:prstGeom>
          </p:spPr>
        </p:pic>
      </p:grpSp>
      <p:pic>
        <p:nvPicPr>
          <p:cNvPr id="24578" name="Picture 2" descr="Todo lo que necesitas para aprender PYTHON ya 🔥">
            <a:extLst>
              <a:ext uri="{FF2B5EF4-FFF2-40B4-BE49-F238E27FC236}">
                <a16:creationId xmlns:a16="http://schemas.microsoft.com/office/drawing/2014/main" id="{7456B04D-7E8D-4753-BCF2-3363C47B0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014" y="1217914"/>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15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EC607-C88B-4904-A7F9-3772BEA318D8}"/>
              </a:ext>
            </a:extLst>
          </p:cNvPr>
          <p:cNvSpPr>
            <a:spLocks noGrp="1"/>
          </p:cNvSpPr>
          <p:nvPr>
            <p:ph type="title"/>
          </p:nvPr>
        </p:nvSpPr>
        <p:spPr>
          <a:xfrm>
            <a:off x="1114425" y="364331"/>
            <a:ext cx="3550074" cy="596860"/>
          </a:xfrm>
        </p:spPr>
        <p:txBody>
          <a:bodyPr/>
          <a:lstStyle/>
          <a:p>
            <a:r>
              <a:rPr lang="es-CO" dirty="0"/>
              <a:t>Solución con Dijkstra</a:t>
            </a:r>
          </a:p>
        </p:txBody>
      </p:sp>
      <p:pic>
        <p:nvPicPr>
          <p:cNvPr id="21506" name="Picture 2">
            <a:extLst>
              <a:ext uri="{FF2B5EF4-FFF2-40B4-BE49-F238E27FC236}">
                <a16:creationId xmlns:a16="http://schemas.microsoft.com/office/drawing/2014/main" id="{0859CE53-ABB7-402E-8598-D26E2368F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57" y="3365317"/>
            <a:ext cx="8480466" cy="52855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6CCFC3D-65D1-43A4-980D-9B9E45A103B2}"/>
              </a:ext>
            </a:extLst>
          </p:cNvPr>
          <p:cNvSpPr txBox="1"/>
          <p:nvPr/>
        </p:nvSpPr>
        <p:spPr>
          <a:xfrm>
            <a:off x="342900" y="1416041"/>
            <a:ext cx="4572000" cy="584775"/>
          </a:xfrm>
          <a:prstGeom prst="rect">
            <a:avLst/>
          </a:prstGeom>
          <a:noFill/>
        </p:spPr>
        <p:txBody>
          <a:bodyPr wrap="square">
            <a:spAutoFit/>
          </a:bodyPr>
          <a:lstStyle/>
          <a:p>
            <a:r>
              <a:rPr lang="es-MX" sz="1600" dirty="0">
                <a:latin typeface="Barlow Semi Condensed" panose="020B0604020202020204" charset="0"/>
              </a:rPr>
              <a:t>La ruta que nos indica para el campeón amumu Azul, sapo, rojo, cangrejo</a:t>
            </a:r>
            <a:endParaRPr lang="es-CO" sz="1600" dirty="0">
              <a:latin typeface="Barlow Semi Condensed" panose="020B0604020202020204" charset="0"/>
            </a:endParaRPr>
          </a:p>
        </p:txBody>
      </p:sp>
      <p:sp>
        <p:nvSpPr>
          <p:cNvPr id="7" name="CuadroTexto 6">
            <a:extLst>
              <a:ext uri="{FF2B5EF4-FFF2-40B4-BE49-F238E27FC236}">
                <a16:creationId xmlns:a16="http://schemas.microsoft.com/office/drawing/2014/main" id="{46F069A5-23DD-4FF1-B66E-F32DE3BE09D6}"/>
              </a:ext>
            </a:extLst>
          </p:cNvPr>
          <p:cNvSpPr txBox="1"/>
          <p:nvPr/>
        </p:nvSpPr>
        <p:spPr>
          <a:xfrm>
            <a:off x="342900" y="2000816"/>
            <a:ext cx="4572000" cy="954107"/>
          </a:xfrm>
          <a:prstGeom prst="rect">
            <a:avLst/>
          </a:prstGeom>
          <a:noFill/>
        </p:spPr>
        <p:txBody>
          <a:bodyPr wrap="square">
            <a:spAutoFit/>
          </a:bodyPr>
          <a:lstStyle/>
          <a:p>
            <a:r>
              <a:rPr lang="es-CO" dirty="0">
                <a:latin typeface="Barlow Semi Condensed" panose="020B0604020202020204" charset="0"/>
              </a:rPr>
              <a:t>El tiempo que tomo hacer todo el recorrido fue de 94 segundos, luego si se empieza al minuto 1:30, termino el recorrido en el minuto 3:04. Como llego antes del minuto 3:15 cumplió con los requisitos.</a:t>
            </a:r>
          </a:p>
        </p:txBody>
      </p:sp>
      <p:grpSp>
        <p:nvGrpSpPr>
          <p:cNvPr id="8" name="Grupo 7">
            <a:extLst>
              <a:ext uri="{FF2B5EF4-FFF2-40B4-BE49-F238E27FC236}">
                <a16:creationId xmlns:a16="http://schemas.microsoft.com/office/drawing/2014/main" id="{24776A8B-CB7F-4E83-9FC3-507454BDB5BD}"/>
              </a:ext>
            </a:extLst>
          </p:cNvPr>
          <p:cNvGrpSpPr/>
          <p:nvPr/>
        </p:nvGrpSpPr>
        <p:grpSpPr>
          <a:xfrm>
            <a:off x="5957887" y="3961170"/>
            <a:ext cx="2899436" cy="1121498"/>
            <a:chOff x="6244564" y="4122244"/>
            <a:chExt cx="2989490" cy="1211041"/>
          </a:xfrm>
        </p:grpSpPr>
        <p:pic>
          <p:nvPicPr>
            <p:cNvPr id="9" name="Imagen 8" descr="Texto&#10;&#10;Descripción generada automáticamente">
              <a:extLst>
                <a:ext uri="{FF2B5EF4-FFF2-40B4-BE49-F238E27FC236}">
                  <a16:creationId xmlns:a16="http://schemas.microsoft.com/office/drawing/2014/main" id="{1794DA0D-7605-4256-8209-CC35BEEE5799}"/>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10" name="Imagen 9" descr="Texto&#10;&#10;Descripción generada automáticamente">
              <a:extLst>
                <a:ext uri="{FF2B5EF4-FFF2-40B4-BE49-F238E27FC236}">
                  <a16:creationId xmlns:a16="http://schemas.microsoft.com/office/drawing/2014/main" id="{997C43F1-7794-4869-B475-C5794323049F}"/>
                </a:ext>
              </a:extLst>
            </p:cNvPr>
            <p:cNvPicPr>
              <a:picLocks noChangeAspect="1"/>
            </p:cNvPicPr>
            <p:nvPr/>
          </p:nvPicPr>
          <p:blipFill rotWithShape="1">
            <a:blip r:embed="rId3"/>
            <a:srcRect r="77868"/>
            <a:stretch/>
          </p:blipFill>
          <p:spPr>
            <a:xfrm>
              <a:off x="6244564" y="4185448"/>
              <a:ext cx="1090461" cy="1147837"/>
            </a:xfrm>
            <a:prstGeom prst="rect">
              <a:avLst/>
            </a:prstGeom>
          </p:spPr>
        </p:pic>
      </p:grpSp>
      <p:pic>
        <p:nvPicPr>
          <p:cNvPr id="22530" name="Picture 2" descr="Amumu, la Momia Triste - League of Legends">
            <a:extLst>
              <a:ext uri="{FF2B5EF4-FFF2-40B4-BE49-F238E27FC236}">
                <a16:creationId xmlns:a16="http://schemas.microsoft.com/office/drawing/2014/main" id="{D04E8973-908A-4C5C-8CBB-5825304E9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681" y="1226270"/>
            <a:ext cx="27813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78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A2ACE-F0E3-4C3E-B626-A05916AF6E42}"/>
              </a:ext>
            </a:extLst>
          </p:cNvPr>
          <p:cNvSpPr>
            <a:spLocks noGrp="1"/>
          </p:cNvSpPr>
          <p:nvPr>
            <p:ph type="title"/>
          </p:nvPr>
        </p:nvSpPr>
        <p:spPr>
          <a:xfrm>
            <a:off x="-1300533" y="250030"/>
            <a:ext cx="5114926" cy="496847"/>
          </a:xfrm>
        </p:spPr>
        <p:txBody>
          <a:bodyPr/>
          <a:lstStyle/>
          <a:p>
            <a:r>
              <a:rPr lang="es-CO" dirty="0"/>
              <a:t>Solución en tiempo</a:t>
            </a:r>
          </a:p>
        </p:txBody>
      </p:sp>
      <p:sp>
        <p:nvSpPr>
          <p:cNvPr id="4" name="Subtítulo 3">
            <a:extLst>
              <a:ext uri="{FF2B5EF4-FFF2-40B4-BE49-F238E27FC236}">
                <a16:creationId xmlns:a16="http://schemas.microsoft.com/office/drawing/2014/main" id="{96A0F004-2B6F-42C1-913B-6AB42FD221DD}"/>
              </a:ext>
            </a:extLst>
          </p:cNvPr>
          <p:cNvSpPr>
            <a:spLocks noGrp="1"/>
          </p:cNvSpPr>
          <p:nvPr>
            <p:ph type="subTitle" idx="2"/>
          </p:nvPr>
        </p:nvSpPr>
        <p:spPr>
          <a:xfrm>
            <a:off x="792098" y="947011"/>
            <a:ext cx="2615100" cy="576000"/>
          </a:xfrm>
        </p:spPr>
        <p:txBody>
          <a:bodyPr/>
          <a:lstStyle/>
          <a:p>
            <a:r>
              <a:rPr lang="es-CO" dirty="0"/>
              <a:t>Haciendo el mismo proceso con los demás campeones que tuvimos en cuenta llegamos a que todos nos indican la misma ruta, pero cada uno presenta tiempos diferentes así.</a:t>
            </a:r>
          </a:p>
        </p:txBody>
      </p:sp>
      <p:pic>
        <p:nvPicPr>
          <p:cNvPr id="16" name="Imagen 15">
            <a:extLst>
              <a:ext uri="{FF2B5EF4-FFF2-40B4-BE49-F238E27FC236}">
                <a16:creationId xmlns:a16="http://schemas.microsoft.com/office/drawing/2014/main" id="{9F1ABF6C-C530-4E80-8993-49BE75B45B2A}"/>
              </a:ext>
            </a:extLst>
          </p:cNvPr>
          <p:cNvPicPr>
            <a:picLocks noChangeAspect="1"/>
          </p:cNvPicPr>
          <p:nvPr/>
        </p:nvPicPr>
        <p:blipFill>
          <a:blip r:embed="rId2"/>
          <a:stretch>
            <a:fillRect/>
          </a:stretch>
        </p:blipFill>
        <p:spPr>
          <a:xfrm>
            <a:off x="5736804" y="947011"/>
            <a:ext cx="2124075" cy="1809750"/>
          </a:xfrm>
          <a:prstGeom prst="rect">
            <a:avLst/>
          </a:prstGeom>
        </p:spPr>
      </p:pic>
      <p:grpSp>
        <p:nvGrpSpPr>
          <p:cNvPr id="17" name="Grupo 16">
            <a:extLst>
              <a:ext uri="{FF2B5EF4-FFF2-40B4-BE49-F238E27FC236}">
                <a16:creationId xmlns:a16="http://schemas.microsoft.com/office/drawing/2014/main" id="{49C2ADE4-7EFB-48D5-AF8F-851E9CEA95DC}"/>
              </a:ext>
            </a:extLst>
          </p:cNvPr>
          <p:cNvGrpSpPr/>
          <p:nvPr/>
        </p:nvGrpSpPr>
        <p:grpSpPr>
          <a:xfrm>
            <a:off x="5957887" y="3961170"/>
            <a:ext cx="2899436" cy="1121498"/>
            <a:chOff x="6244564" y="4122244"/>
            <a:chExt cx="2989490" cy="1211041"/>
          </a:xfrm>
        </p:grpSpPr>
        <p:pic>
          <p:nvPicPr>
            <p:cNvPr id="18" name="Imagen 17" descr="Texto&#10;&#10;Descripción generada automáticamente">
              <a:extLst>
                <a:ext uri="{FF2B5EF4-FFF2-40B4-BE49-F238E27FC236}">
                  <a16:creationId xmlns:a16="http://schemas.microsoft.com/office/drawing/2014/main" id="{60D1E061-0E39-4A3D-A638-6A151CB76664}"/>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19" name="Imagen 18" descr="Texto&#10;&#10;Descripción generada automáticamente">
              <a:extLst>
                <a:ext uri="{FF2B5EF4-FFF2-40B4-BE49-F238E27FC236}">
                  <a16:creationId xmlns:a16="http://schemas.microsoft.com/office/drawing/2014/main" id="{561531A0-2A97-4B59-B73B-B895DAC4CB27}"/>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24399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813816" y="207564"/>
            <a:ext cx="5735624" cy="62918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2800" b="0" i="0" dirty="0">
                <a:effectLst/>
                <a:latin typeface="Arial" panose="020B0604020202020204" pitchFamily="34" charset="0"/>
              </a:rPr>
              <a:t>1. contextualización del juego lol</a:t>
            </a:r>
            <a:endParaRPr sz="4000" dirty="0"/>
          </a:p>
        </p:txBody>
      </p:sp>
      <p:grpSp>
        <p:nvGrpSpPr>
          <p:cNvPr id="259" name="Grupo 258">
            <a:extLst>
              <a:ext uri="{FF2B5EF4-FFF2-40B4-BE49-F238E27FC236}">
                <a16:creationId xmlns:a16="http://schemas.microsoft.com/office/drawing/2014/main" id="{3E11DAC6-619C-4476-926E-86229C138EF9}"/>
              </a:ext>
            </a:extLst>
          </p:cNvPr>
          <p:cNvGrpSpPr/>
          <p:nvPr/>
        </p:nvGrpSpPr>
        <p:grpSpPr>
          <a:xfrm>
            <a:off x="6244564" y="4124175"/>
            <a:ext cx="2899436" cy="1121498"/>
            <a:chOff x="6244564" y="4122244"/>
            <a:chExt cx="2989490" cy="1211041"/>
          </a:xfrm>
        </p:grpSpPr>
        <p:pic>
          <p:nvPicPr>
            <p:cNvPr id="260" name="Imagen 259" descr="Texto&#10;&#10;Descripción generada automáticamente">
              <a:extLst>
                <a:ext uri="{FF2B5EF4-FFF2-40B4-BE49-F238E27FC236}">
                  <a16:creationId xmlns:a16="http://schemas.microsoft.com/office/drawing/2014/main" id="{0798162F-7954-4AF1-B69C-473F86FA8B3F}"/>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261" name="Imagen 260" descr="Texto&#10;&#10;Descripción generada automáticamente">
              <a:extLst>
                <a:ext uri="{FF2B5EF4-FFF2-40B4-BE49-F238E27FC236}">
                  <a16:creationId xmlns:a16="http://schemas.microsoft.com/office/drawing/2014/main" id="{ABC334CF-EFAA-4039-AAB6-B9DAB6D3F7B4}"/>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
        <p:nvSpPr>
          <p:cNvPr id="22" name="Subtítulo 21">
            <a:extLst>
              <a:ext uri="{FF2B5EF4-FFF2-40B4-BE49-F238E27FC236}">
                <a16:creationId xmlns:a16="http://schemas.microsoft.com/office/drawing/2014/main" id="{0D9CE022-0F93-43D5-9721-5ADBFC15FC9B}"/>
              </a:ext>
            </a:extLst>
          </p:cNvPr>
          <p:cNvSpPr>
            <a:spLocks noGrp="1"/>
          </p:cNvSpPr>
          <p:nvPr>
            <p:ph type="subTitle" idx="5"/>
          </p:nvPr>
        </p:nvSpPr>
        <p:spPr>
          <a:xfrm>
            <a:off x="1007436" y="1264038"/>
            <a:ext cx="6294740" cy="830459"/>
          </a:xfrm>
        </p:spPr>
        <p:txBody>
          <a:bodyPr/>
          <a:lstStyle/>
          <a:p>
            <a:r>
              <a:rPr lang="es-MX" sz="1200" b="0" i="0" dirty="0">
                <a:solidFill>
                  <a:schemeClr val="tx1"/>
                </a:solidFill>
                <a:effectLst/>
                <a:latin typeface="Arial" panose="020B0604020202020204" pitchFamily="34" charset="0"/>
              </a:rPr>
              <a:t>League of Legends es un juego multijugador(MOBA) 5vs5</a:t>
            </a:r>
            <a:endParaRPr lang="es-CO" sz="1200" dirty="0">
              <a:solidFill>
                <a:schemeClr val="tx1"/>
              </a:solidFill>
            </a:endParaRPr>
          </a:p>
        </p:txBody>
      </p:sp>
      <p:pic>
        <p:nvPicPr>
          <p:cNvPr id="4098" name="Picture 2" descr="Bots - League Of Legends Champs">
            <a:extLst>
              <a:ext uri="{FF2B5EF4-FFF2-40B4-BE49-F238E27FC236}">
                <a16:creationId xmlns:a16="http://schemas.microsoft.com/office/drawing/2014/main" id="{A7956450-4685-410D-B75E-607603299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607" y="2734432"/>
            <a:ext cx="4336041" cy="16909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4B76-C633-43B0-954F-AFC4A3A5D87C}"/>
              </a:ext>
            </a:extLst>
          </p:cNvPr>
          <p:cNvSpPr>
            <a:spLocks noGrp="1"/>
          </p:cNvSpPr>
          <p:nvPr>
            <p:ph type="title"/>
          </p:nvPr>
        </p:nvSpPr>
        <p:spPr>
          <a:xfrm>
            <a:off x="1243011" y="166664"/>
            <a:ext cx="6779419" cy="450628"/>
          </a:xfrm>
        </p:spPr>
        <p:txBody>
          <a:bodyPr/>
          <a:lstStyle/>
          <a:p>
            <a:r>
              <a:rPr lang="es-MX" dirty="0"/>
              <a:t>Conceptos básicos de la grieta del invocador</a:t>
            </a:r>
            <a:endParaRPr lang="es-CO" dirty="0"/>
          </a:p>
        </p:txBody>
      </p:sp>
      <p:sp>
        <p:nvSpPr>
          <p:cNvPr id="8" name="Subtítulo 7">
            <a:extLst>
              <a:ext uri="{FF2B5EF4-FFF2-40B4-BE49-F238E27FC236}">
                <a16:creationId xmlns:a16="http://schemas.microsoft.com/office/drawing/2014/main" id="{428D8996-E040-4BD0-835D-8BC220C2E4F0}"/>
              </a:ext>
            </a:extLst>
          </p:cNvPr>
          <p:cNvSpPr>
            <a:spLocks noGrp="1"/>
          </p:cNvSpPr>
          <p:nvPr>
            <p:ph type="subTitle" idx="6"/>
          </p:nvPr>
        </p:nvSpPr>
        <p:spPr>
          <a:xfrm>
            <a:off x="524962" y="1214673"/>
            <a:ext cx="3232851" cy="450629"/>
          </a:xfrm>
        </p:spPr>
        <p:txBody>
          <a:bodyPr/>
          <a:lstStyle/>
          <a:p>
            <a:r>
              <a:rPr lang="es-MX" dirty="0" err="1"/>
              <a:t>Campeones:como</a:t>
            </a:r>
            <a:r>
              <a:rPr lang="es-MX" dirty="0"/>
              <a:t> se les llama a los personajes con los cuales se podrán jugar dentro del juego, cada uno con diferentes habilidades y diferente forma de ser jugado, lo que los hace destacar en ciertas líneas.</a:t>
            </a:r>
            <a:endParaRPr lang="es-CO" dirty="0"/>
          </a:p>
        </p:txBody>
      </p:sp>
      <p:pic>
        <p:nvPicPr>
          <p:cNvPr id="5122" name="Picture 2" descr="League of Legends - La Hamburguesa de Goncho-255kg">
            <a:extLst>
              <a:ext uri="{FF2B5EF4-FFF2-40B4-BE49-F238E27FC236}">
                <a16:creationId xmlns:a16="http://schemas.microsoft.com/office/drawing/2014/main" id="{587A3163-60B2-455E-9E5A-FE2457E1E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1" y="1668756"/>
            <a:ext cx="4422813" cy="24150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5EE7057D-7349-4815-A0FB-F6DCC5298E48}"/>
              </a:ext>
            </a:extLst>
          </p:cNvPr>
          <p:cNvGrpSpPr/>
          <p:nvPr/>
        </p:nvGrpSpPr>
        <p:grpSpPr>
          <a:xfrm>
            <a:off x="5988578" y="4188468"/>
            <a:ext cx="2899436" cy="1121498"/>
            <a:chOff x="6244564" y="4122244"/>
            <a:chExt cx="2989490" cy="1211041"/>
          </a:xfrm>
        </p:grpSpPr>
        <p:pic>
          <p:nvPicPr>
            <p:cNvPr id="7" name="Imagen 6" descr="Texto&#10;&#10;Descripción generada automáticamente">
              <a:extLst>
                <a:ext uri="{FF2B5EF4-FFF2-40B4-BE49-F238E27FC236}">
                  <a16:creationId xmlns:a16="http://schemas.microsoft.com/office/drawing/2014/main" id="{C79AD63E-D97E-4547-A4A1-58A53917E67F}"/>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9" name="Imagen 8" descr="Texto&#10;&#10;Descripción generada automáticamente">
              <a:extLst>
                <a:ext uri="{FF2B5EF4-FFF2-40B4-BE49-F238E27FC236}">
                  <a16:creationId xmlns:a16="http://schemas.microsoft.com/office/drawing/2014/main" id="{A452AB2D-CF5E-4065-B5C5-F9753591E652}"/>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388271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DB3B5-7BF2-427D-A49E-BC5A52129B8A}"/>
              </a:ext>
            </a:extLst>
          </p:cNvPr>
          <p:cNvSpPr>
            <a:spLocks noGrp="1"/>
          </p:cNvSpPr>
          <p:nvPr>
            <p:ph type="title"/>
          </p:nvPr>
        </p:nvSpPr>
        <p:spPr>
          <a:xfrm>
            <a:off x="1664208" y="260616"/>
            <a:ext cx="6857916" cy="576000"/>
          </a:xfrm>
        </p:spPr>
        <p:txBody>
          <a:bodyPr/>
          <a:lstStyle/>
          <a:p>
            <a:r>
              <a:rPr lang="es-MX" dirty="0"/>
              <a:t>Conceptos básicos de la grieta del invocador</a:t>
            </a:r>
            <a:endParaRPr lang="es-CO" dirty="0"/>
          </a:p>
        </p:txBody>
      </p:sp>
      <p:sp>
        <p:nvSpPr>
          <p:cNvPr id="8" name="Subtítulo 7">
            <a:extLst>
              <a:ext uri="{FF2B5EF4-FFF2-40B4-BE49-F238E27FC236}">
                <a16:creationId xmlns:a16="http://schemas.microsoft.com/office/drawing/2014/main" id="{A598DFAE-600E-40D3-A75E-DA9DB3150321}"/>
              </a:ext>
            </a:extLst>
          </p:cNvPr>
          <p:cNvSpPr>
            <a:spLocks noGrp="1"/>
          </p:cNvSpPr>
          <p:nvPr>
            <p:ph type="subTitle" idx="6"/>
          </p:nvPr>
        </p:nvSpPr>
        <p:spPr>
          <a:xfrm>
            <a:off x="85726" y="915198"/>
            <a:ext cx="4638674" cy="890325"/>
          </a:xfrm>
        </p:spPr>
        <p:txBody>
          <a:bodyPr/>
          <a:lstStyle/>
          <a:p>
            <a:r>
              <a:rPr lang="es-MX" dirty="0"/>
              <a:t>La Grieta del invocador: es como se llama el mapa de nuestro juego </a:t>
            </a:r>
            <a:endParaRPr lang="es-CO" dirty="0"/>
          </a:p>
        </p:txBody>
      </p:sp>
      <p:grpSp>
        <p:nvGrpSpPr>
          <p:cNvPr id="5" name="Grupo 4">
            <a:extLst>
              <a:ext uri="{FF2B5EF4-FFF2-40B4-BE49-F238E27FC236}">
                <a16:creationId xmlns:a16="http://schemas.microsoft.com/office/drawing/2014/main" id="{32AA6FDD-C2AB-4DDA-B9F6-26574E70A81C}"/>
              </a:ext>
            </a:extLst>
          </p:cNvPr>
          <p:cNvGrpSpPr/>
          <p:nvPr/>
        </p:nvGrpSpPr>
        <p:grpSpPr>
          <a:xfrm>
            <a:off x="5896109" y="4167036"/>
            <a:ext cx="2899436" cy="1121498"/>
            <a:chOff x="6244564" y="4122244"/>
            <a:chExt cx="2989490" cy="1211041"/>
          </a:xfrm>
        </p:grpSpPr>
        <p:pic>
          <p:nvPicPr>
            <p:cNvPr id="6" name="Imagen 5" descr="Texto&#10;&#10;Descripción generada automáticamente">
              <a:extLst>
                <a:ext uri="{FF2B5EF4-FFF2-40B4-BE49-F238E27FC236}">
                  <a16:creationId xmlns:a16="http://schemas.microsoft.com/office/drawing/2014/main" id="{B6BB3B10-F042-4DA9-89D2-E6B2687141EC}"/>
                </a:ext>
              </a:extLst>
            </p:cNvPr>
            <p:cNvPicPr>
              <a:picLocks noChangeAspect="1"/>
            </p:cNvPicPr>
            <p:nvPr/>
          </p:nvPicPr>
          <p:blipFill rotWithShape="1">
            <a:blip r:embed="rId2"/>
            <a:srcRect l="26610" r="34848"/>
            <a:stretch/>
          </p:blipFill>
          <p:spPr>
            <a:xfrm>
              <a:off x="7335025" y="4122244"/>
              <a:ext cx="1899029" cy="1147837"/>
            </a:xfrm>
            <a:prstGeom prst="rect">
              <a:avLst/>
            </a:prstGeom>
          </p:spPr>
        </p:pic>
        <p:pic>
          <p:nvPicPr>
            <p:cNvPr id="7" name="Imagen 6" descr="Texto&#10;&#10;Descripción generada automáticamente">
              <a:extLst>
                <a:ext uri="{FF2B5EF4-FFF2-40B4-BE49-F238E27FC236}">
                  <a16:creationId xmlns:a16="http://schemas.microsoft.com/office/drawing/2014/main" id="{C4907D3D-ADF4-4A57-897C-46EA1F4C8465}"/>
                </a:ext>
              </a:extLst>
            </p:cNvPr>
            <p:cNvPicPr>
              <a:picLocks noChangeAspect="1"/>
            </p:cNvPicPr>
            <p:nvPr/>
          </p:nvPicPr>
          <p:blipFill rotWithShape="1">
            <a:blip r:embed="rId2"/>
            <a:srcRect r="77868"/>
            <a:stretch/>
          </p:blipFill>
          <p:spPr>
            <a:xfrm>
              <a:off x="6244564" y="4185448"/>
              <a:ext cx="1090461" cy="1147837"/>
            </a:xfrm>
            <a:prstGeom prst="rect">
              <a:avLst/>
            </a:prstGeom>
          </p:spPr>
        </p:pic>
      </p:grpSp>
      <p:sp>
        <p:nvSpPr>
          <p:cNvPr id="3" name="AutoShape 2">
            <a:extLst>
              <a:ext uri="{FF2B5EF4-FFF2-40B4-BE49-F238E27FC236}">
                <a16:creationId xmlns:a16="http://schemas.microsoft.com/office/drawing/2014/main" id="{F37EFBC9-54CA-47EB-83C5-85607E8EFBF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0FA0BF9D-3C00-4B68-AF66-CA3562AB28A6}"/>
              </a:ext>
            </a:extLst>
          </p:cNvPr>
          <p:cNvPicPr>
            <a:picLocks noChangeAspect="1"/>
          </p:cNvPicPr>
          <p:nvPr/>
        </p:nvPicPr>
        <p:blipFill>
          <a:blip r:embed="rId3"/>
          <a:stretch>
            <a:fillRect/>
          </a:stretch>
        </p:blipFill>
        <p:spPr>
          <a:xfrm>
            <a:off x="4572000" y="1536755"/>
            <a:ext cx="4140811" cy="2571750"/>
          </a:xfrm>
          <a:prstGeom prst="rect">
            <a:avLst/>
          </a:prstGeom>
        </p:spPr>
      </p:pic>
    </p:spTree>
    <p:extLst>
      <p:ext uri="{BB962C8B-B14F-4D97-AF65-F5344CB8AC3E}">
        <p14:creationId xmlns:p14="http://schemas.microsoft.com/office/powerpoint/2010/main" val="32063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C37D0-5692-48AE-BA17-122994B37A8C}"/>
              </a:ext>
            </a:extLst>
          </p:cNvPr>
          <p:cNvSpPr>
            <a:spLocks noGrp="1"/>
          </p:cNvSpPr>
          <p:nvPr>
            <p:ph type="title"/>
          </p:nvPr>
        </p:nvSpPr>
        <p:spPr>
          <a:xfrm>
            <a:off x="4464844" y="356616"/>
            <a:ext cx="4057280" cy="576000"/>
          </a:xfrm>
        </p:spPr>
        <p:txBody>
          <a:bodyPr/>
          <a:lstStyle/>
          <a:p>
            <a:r>
              <a:rPr lang="es-MX" dirty="0"/>
              <a:t>Conceptos necesarios para entender el juego</a:t>
            </a:r>
            <a:endParaRPr lang="es-CO" dirty="0"/>
          </a:p>
        </p:txBody>
      </p:sp>
      <p:sp>
        <p:nvSpPr>
          <p:cNvPr id="5" name="Subtítulo 4">
            <a:extLst>
              <a:ext uri="{FF2B5EF4-FFF2-40B4-BE49-F238E27FC236}">
                <a16:creationId xmlns:a16="http://schemas.microsoft.com/office/drawing/2014/main" id="{B66E42D9-DBE6-497A-891A-580C73837925}"/>
              </a:ext>
            </a:extLst>
          </p:cNvPr>
          <p:cNvSpPr>
            <a:spLocks noGrp="1"/>
          </p:cNvSpPr>
          <p:nvPr>
            <p:ph type="subTitle" idx="3"/>
          </p:nvPr>
        </p:nvSpPr>
        <p:spPr>
          <a:xfrm>
            <a:off x="1021270" y="932759"/>
            <a:ext cx="3622168" cy="810315"/>
          </a:xfrm>
        </p:spPr>
        <p:txBody>
          <a:bodyPr/>
          <a:lstStyle/>
          <a:p>
            <a:r>
              <a:rPr lang="es-CO" dirty="0"/>
              <a:t>Tipo de daño y tipos de campeones</a:t>
            </a:r>
          </a:p>
        </p:txBody>
      </p:sp>
      <p:grpSp>
        <p:nvGrpSpPr>
          <p:cNvPr id="15" name="Grupo 14">
            <a:extLst>
              <a:ext uri="{FF2B5EF4-FFF2-40B4-BE49-F238E27FC236}">
                <a16:creationId xmlns:a16="http://schemas.microsoft.com/office/drawing/2014/main" id="{FE186B92-83D4-45EA-990F-E3D42A0923C1}"/>
              </a:ext>
            </a:extLst>
          </p:cNvPr>
          <p:cNvGrpSpPr/>
          <p:nvPr/>
        </p:nvGrpSpPr>
        <p:grpSpPr>
          <a:xfrm>
            <a:off x="6081447" y="4119336"/>
            <a:ext cx="2899436" cy="1121498"/>
            <a:chOff x="6244564" y="4122244"/>
            <a:chExt cx="2989490" cy="1211041"/>
          </a:xfrm>
        </p:grpSpPr>
        <p:pic>
          <p:nvPicPr>
            <p:cNvPr id="16" name="Imagen 15" descr="Texto&#10;&#10;Descripción generada automáticamente">
              <a:extLst>
                <a:ext uri="{FF2B5EF4-FFF2-40B4-BE49-F238E27FC236}">
                  <a16:creationId xmlns:a16="http://schemas.microsoft.com/office/drawing/2014/main" id="{E7EB9816-7ABF-4EEF-B97F-6F416D030DE4}"/>
                </a:ext>
              </a:extLst>
            </p:cNvPr>
            <p:cNvPicPr>
              <a:picLocks noChangeAspect="1"/>
            </p:cNvPicPr>
            <p:nvPr/>
          </p:nvPicPr>
          <p:blipFill rotWithShape="1">
            <a:blip r:embed="rId2"/>
            <a:srcRect l="26610" r="34848"/>
            <a:stretch/>
          </p:blipFill>
          <p:spPr>
            <a:xfrm>
              <a:off x="7335025" y="4122244"/>
              <a:ext cx="1899029" cy="1147837"/>
            </a:xfrm>
            <a:prstGeom prst="rect">
              <a:avLst/>
            </a:prstGeom>
          </p:spPr>
        </p:pic>
        <p:pic>
          <p:nvPicPr>
            <p:cNvPr id="17" name="Imagen 16" descr="Texto&#10;&#10;Descripción generada automáticamente">
              <a:extLst>
                <a:ext uri="{FF2B5EF4-FFF2-40B4-BE49-F238E27FC236}">
                  <a16:creationId xmlns:a16="http://schemas.microsoft.com/office/drawing/2014/main" id="{5B04058B-0A59-4F7B-838E-450860276A84}"/>
                </a:ext>
              </a:extLst>
            </p:cNvPr>
            <p:cNvPicPr>
              <a:picLocks noChangeAspect="1"/>
            </p:cNvPicPr>
            <p:nvPr/>
          </p:nvPicPr>
          <p:blipFill rotWithShape="1">
            <a:blip r:embed="rId2"/>
            <a:srcRect r="77868"/>
            <a:stretch/>
          </p:blipFill>
          <p:spPr>
            <a:xfrm>
              <a:off x="6244564" y="4185448"/>
              <a:ext cx="1090461" cy="1147837"/>
            </a:xfrm>
            <a:prstGeom prst="rect">
              <a:avLst/>
            </a:prstGeom>
          </p:spPr>
        </p:pic>
      </p:grpSp>
      <p:pic>
        <p:nvPicPr>
          <p:cNvPr id="8194" name="Picture 2" descr="LOL (League of Legends): notas del parche 10.4; todos los cambios y  novedades - MeriStation">
            <a:extLst>
              <a:ext uri="{FF2B5EF4-FFF2-40B4-BE49-F238E27FC236}">
                <a16:creationId xmlns:a16="http://schemas.microsoft.com/office/drawing/2014/main" id="{398C49E0-B6CA-450B-B2C4-6F160CCDB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918" y="1516528"/>
            <a:ext cx="3222926" cy="326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7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EA86E-ED29-4178-84AC-6F130E35342E}"/>
              </a:ext>
            </a:extLst>
          </p:cNvPr>
          <p:cNvSpPr>
            <a:spLocks noGrp="1"/>
          </p:cNvSpPr>
          <p:nvPr>
            <p:ph type="title"/>
          </p:nvPr>
        </p:nvSpPr>
        <p:spPr>
          <a:xfrm>
            <a:off x="5250657" y="163735"/>
            <a:ext cx="3164311" cy="576000"/>
          </a:xfrm>
        </p:spPr>
        <p:txBody>
          <a:bodyPr/>
          <a:lstStyle/>
          <a:p>
            <a:r>
              <a:rPr lang="es-CO" dirty="0"/>
              <a:t>Jugadores y roles</a:t>
            </a:r>
          </a:p>
        </p:txBody>
      </p:sp>
      <p:sp>
        <p:nvSpPr>
          <p:cNvPr id="4" name="Subtítulo 3">
            <a:extLst>
              <a:ext uri="{FF2B5EF4-FFF2-40B4-BE49-F238E27FC236}">
                <a16:creationId xmlns:a16="http://schemas.microsoft.com/office/drawing/2014/main" id="{A7F2B57A-5857-40E1-A037-B5832E175173}"/>
              </a:ext>
            </a:extLst>
          </p:cNvPr>
          <p:cNvSpPr>
            <a:spLocks noGrp="1"/>
          </p:cNvSpPr>
          <p:nvPr>
            <p:ph type="subTitle" idx="2"/>
          </p:nvPr>
        </p:nvSpPr>
        <p:spPr>
          <a:xfrm>
            <a:off x="499775" y="366010"/>
            <a:ext cx="3164311" cy="576000"/>
          </a:xfrm>
        </p:spPr>
        <p:txBody>
          <a:bodyPr/>
          <a:lstStyle/>
          <a:p>
            <a:r>
              <a:rPr lang="es-CO" dirty="0"/>
              <a:t>Líneas y funciones de cada jugador</a:t>
            </a:r>
          </a:p>
        </p:txBody>
      </p:sp>
      <p:pic>
        <p:nvPicPr>
          <p:cNvPr id="9218" name="Picture 2" descr="Cómo empezar en League of Legends: Roles y campeones - Esportmaniacos">
            <a:extLst>
              <a:ext uri="{FF2B5EF4-FFF2-40B4-BE49-F238E27FC236}">
                <a16:creationId xmlns:a16="http://schemas.microsoft.com/office/drawing/2014/main" id="{6F6DDD0F-F924-45D8-8436-629BE3A6E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97" y="1027735"/>
            <a:ext cx="4456979" cy="332422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4885B1E7-971B-49D3-B292-D66E297535A2}"/>
              </a:ext>
            </a:extLst>
          </p:cNvPr>
          <p:cNvGrpSpPr/>
          <p:nvPr/>
        </p:nvGrpSpPr>
        <p:grpSpPr>
          <a:xfrm>
            <a:off x="6081447" y="4119336"/>
            <a:ext cx="2899436" cy="1121498"/>
            <a:chOff x="6244564" y="4122244"/>
            <a:chExt cx="2989490" cy="1211041"/>
          </a:xfrm>
        </p:grpSpPr>
        <p:pic>
          <p:nvPicPr>
            <p:cNvPr id="6" name="Imagen 5" descr="Texto&#10;&#10;Descripción generada automáticamente">
              <a:extLst>
                <a:ext uri="{FF2B5EF4-FFF2-40B4-BE49-F238E27FC236}">
                  <a16:creationId xmlns:a16="http://schemas.microsoft.com/office/drawing/2014/main" id="{806628C9-3536-41C6-A3CF-83792C97F012}"/>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7" name="Imagen 6" descr="Texto&#10;&#10;Descripción generada automáticamente">
              <a:extLst>
                <a:ext uri="{FF2B5EF4-FFF2-40B4-BE49-F238E27FC236}">
                  <a16:creationId xmlns:a16="http://schemas.microsoft.com/office/drawing/2014/main" id="{BDE3A465-48B1-497F-9CBE-701B4F1C5F13}"/>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208698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9CCF8-E24A-4DD5-B4B4-A80BD0A69E4D}"/>
              </a:ext>
            </a:extLst>
          </p:cNvPr>
          <p:cNvSpPr>
            <a:spLocks noGrp="1"/>
          </p:cNvSpPr>
          <p:nvPr>
            <p:ph type="title"/>
          </p:nvPr>
        </p:nvSpPr>
        <p:spPr>
          <a:xfrm>
            <a:off x="584930" y="235172"/>
            <a:ext cx="2615100" cy="576000"/>
          </a:xfrm>
        </p:spPr>
        <p:txBody>
          <a:bodyPr/>
          <a:lstStyle/>
          <a:p>
            <a:r>
              <a:rPr lang="es-CO" dirty="0"/>
              <a:t>Descripción del problema</a:t>
            </a:r>
          </a:p>
        </p:txBody>
      </p:sp>
      <p:sp>
        <p:nvSpPr>
          <p:cNvPr id="3" name="Subtítulo 2">
            <a:extLst>
              <a:ext uri="{FF2B5EF4-FFF2-40B4-BE49-F238E27FC236}">
                <a16:creationId xmlns:a16="http://schemas.microsoft.com/office/drawing/2014/main" id="{430DCB20-0D8A-4A8F-8352-D4E6C835E329}"/>
              </a:ext>
            </a:extLst>
          </p:cNvPr>
          <p:cNvSpPr>
            <a:spLocks noGrp="1"/>
          </p:cNvSpPr>
          <p:nvPr>
            <p:ph type="subTitle" idx="1"/>
          </p:nvPr>
        </p:nvSpPr>
        <p:spPr>
          <a:xfrm>
            <a:off x="109009" y="896897"/>
            <a:ext cx="4272492" cy="727721"/>
          </a:xfrm>
        </p:spPr>
        <p:txBody>
          <a:bodyPr/>
          <a:lstStyle/>
          <a:p>
            <a:r>
              <a:rPr lang="es-MX" dirty="0">
                <a:solidFill>
                  <a:schemeClr val="tx1"/>
                </a:solidFill>
              </a:rPr>
              <a:t>Como decíamos anteriormente queremos centrar todo el proyecto en la función del jungla en la partida logrando la mayor rapidez en limpiar la jungla al inicio y alcanzar el nivel 3 o 4 para el minuto 3:15 por medio de las rutas mas optimas que se puedan llegar obtener representados mediante grafos .</a:t>
            </a:r>
          </a:p>
          <a:p>
            <a:endParaRPr lang="es-MX" dirty="0">
              <a:solidFill>
                <a:schemeClr val="tx1"/>
              </a:solidFill>
            </a:endParaRPr>
          </a:p>
        </p:txBody>
      </p:sp>
      <p:pic>
        <p:nvPicPr>
          <p:cNvPr id="10242" name="Picture 2" descr="▷ Los 5 mejores campeones de LoL para empezar en JUNGLE">
            <a:extLst>
              <a:ext uri="{FF2B5EF4-FFF2-40B4-BE49-F238E27FC236}">
                <a16:creationId xmlns:a16="http://schemas.microsoft.com/office/drawing/2014/main" id="{9DA79C90-8837-45E7-BD9C-90434B49A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644616"/>
            <a:ext cx="4381500" cy="246459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D4B8A9E9-1B8F-4D70-AECE-C023C19FABDC}"/>
              </a:ext>
            </a:extLst>
          </p:cNvPr>
          <p:cNvGrpSpPr/>
          <p:nvPr/>
        </p:nvGrpSpPr>
        <p:grpSpPr>
          <a:xfrm>
            <a:off x="5895710" y="4119336"/>
            <a:ext cx="2899436" cy="1121498"/>
            <a:chOff x="6244564" y="4122244"/>
            <a:chExt cx="2989490" cy="1211041"/>
          </a:xfrm>
        </p:grpSpPr>
        <p:pic>
          <p:nvPicPr>
            <p:cNvPr id="6" name="Imagen 5" descr="Texto&#10;&#10;Descripción generada automáticamente">
              <a:extLst>
                <a:ext uri="{FF2B5EF4-FFF2-40B4-BE49-F238E27FC236}">
                  <a16:creationId xmlns:a16="http://schemas.microsoft.com/office/drawing/2014/main" id="{6987E088-401F-4D86-855A-22450E1700D5}"/>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7" name="Imagen 6" descr="Texto&#10;&#10;Descripción generada automáticamente">
              <a:extLst>
                <a:ext uri="{FF2B5EF4-FFF2-40B4-BE49-F238E27FC236}">
                  <a16:creationId xmlns:a16="http://schemas.microsoft.com/office/drawing/2014/main" id="{F28B2BF6-0FA5-4BC1-9879-381D4431E4EE}"/>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201699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2067E-6A8A-472B-9738-F72C0D976EB2}"/>
              </a:ext>
            </a:extLst>
          </p:cNvPr>
          <p:cNvSpPr>
            <a:spLocks noGrp="1"/>
          </p:cNvSpPr>
          <p:nvPr>
            <p:ph type="title"/>
          </p:nvPr>
        </p:nvSpPr>
        <p:spPr>
          <a:xfrm>
            <a:off x="499206" y="256604"/>
            <a:ext cx="2615100" cy="576000"/>
          </a:xfrm>
        </p:spPr>
        <p:txBody>
          <a:bodyPr/>
          <a:lstStyle/>
          <a:p>
            <a:r>
              <a:rPr lang="es-CO" dirty="0"/>
              <a:t>Objetivo general</a:t>
            </a:r>
          </a:p>
        </p:txBody>
      </p:sp>
      <p:sp>
        <p:nvSpPr>
          <p:cNvPr id="3" name="Subtítulo 2">
            <a:extLst>
              <a:ext uri="{FF2B5EF4-FFF2-40B4-BE49-F238E27FC236}">
                <a16:creationId xmlns:a16="http://schemas.microsoft.com/office/drawing/2014/main" id="{8E6A128C-2D3E-4DDE-A868-181286D84C64}"/>
              </a:ext>
            </a:extLst>
          </p:cNvPr>
          <p:cNvSpPr>
            <a:spLocks noGrp="1"/>
          </p:cNvSpPr>
          <p:nvPr>
            <p:ph type="subTitle" idx="1"/>
          </p:nvPr>
        </p:nvSpPr>
        <p:spPr>
          <a:xfrm>
            <a:off x="731663" y="1235249"/>
            <a:ext cx="3240262" cy="384000"/>
          </a:xfrm>
        </p:spPr>
        <p:txBody>
          <a:bodyPr/>
          <a:lstStyle/>
          <a:p>
            <a:r>
              <a:rPr lang="es-MX" dirty="0">
                <a:solidFill>
                  <a:schemeClr val="tx1"/>
                </a:solidFill>
              </a:rPr>
              <a:t>Determinar la mejor ruta para ciertos campeones en la jungla, con la condición de que para el minuto 3:15 de la partida este en el rio del mapa para pelear el cangrejo por medio de los grafos</a:t>
            </a:r>
            <a:endParaRPr lang="es-CO" dirty="0">
              <a:solidFill>
                <a:schemeClr val="tx1"/>
              </a:solidFill>
            </a:endParaRPr>
          </a:p>
        </p:txBody>
      </p:sp>
      <p:pic>
        <p:nvPicPr>
          <p:cNvPr id="16" name="Imagen 15">
            <a:extLst>
              <a:ext uri="{FF2B5EF4-FFF2-40B4-BE49-F238E27FC236}">
                <a16:creationId xmlns:a16="http://schemas.microsoft.com/office/drawing/2014/main" id="{8CFAB9C3-0A64-44D0-B2E2-4EC321F81C3B}"/>
              </a:ext>
            </a:extLst>
          </p:cNvPr>
          <p:cNvPicPr>
            <a:picLocks noChangeAspect="1"/>
          </p:cNvPicPr>
          <p:nvPr/>
        </p:nvPicPr>
        <p:blipFill>
          <a:blip r:embed="rId2"/>
          <a:stretch>
            <a:fillRect/>
          </a:stretch>
        </p:blipFill>
        <p:spPr>
          <a:xfrm>
            <a:off x="4672013" y="1071563"/>
            <a:ext cx="3945439" cy="2714272"/>
          </a:xfrm>
          <a:prstGeom prst="rect">
            <a:avLst/>
          </a:prstGeom>
        </p:spPr>
      </p:pic>
      <p:grpSp>
        <p:nvGrpSpPr>
          <p:cNvPr id="17" name="Grupo 16">
            <a:extLst>
              <a:ext uri="{FF2B5EF4-FFF2-40B4-BE49-F238E27FC236}">
                <a16:creationId xmlns:a16="http://schemas.microsoft.com/office/drawing/2014/main" id="{09C60663-A872-4FE6-B4EC-7556D9257D51}"/>
              </a:ext>
            </a:extLst>
          </p:cNvPr>
          <p:cNvGrpSpPr/>
          <p:nvPr/>
        </p:nvGrpSpPr>
        <p:grpSpPr>
          <a:xfrm>
            <a:off x="5895710" y="4119336"/>
            <a:ext cx="2899436" cy="1121498"/>
            <a:chOff x="6244564" y="4122244"/>
            <a:chExt cx="2989490" cy="1211041"/>
          </a:xfrm>
        </p:grpSpPr>
        <p:pic>
          <p:nvPicPr>
            <p:cNvPr id="18" name="Imagen 17" descr="Texto&#10;&#10;Descripción generada automáticamente">
              <a:extLst>
                <a:ext uri="{FF2B5EF4-FFF2-40B4-BE49-F238E27FC236}">
                  <a16:creationId xmlns:a16="http://schemas.microsoft.com/office/drawing/2014/main" id="{A532FBFB-F552-4F83-8298-9B81D39404C2}"/>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19" name="Imagen 18" descr="Texto&#10;&#10;Descripción generada automáticamente">
              <a:extLst>
                <a:ext uri="{FF2B5EF4-FFF2-40B4-BE49-F238E27FC236}">
                  <a16:creationId xmlns:a16="http://schemas.microsoft.com/office/drawing/2014/main" id="{2776391E-2883-489A-BF82-67BF18E3561D}"/>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176764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C2F7C-7D80-40C2-B3C9-E1D227AB7D38}"/>
              </a:ext>
            </a:extLst>
          </p:cNvPr>
          <p:cNvSpPr>
            <a:spLocks noGrp="1"/>
          </p:cNvSpPr>
          <p:nvPr>
            <p:ph type="title"/>
          </p:nvPr>
        </p:nvSpPr>
        <p:spPr>
          <a:xfrm>
            <a:off x="549782" y="435769"/>
            <a:ext cx="3500068" cy="539710"/>
          </a:xfrm>
        </p:spPr>
        <p:txBody>
          <a:bodyPr/>
          <a:lstStyle/>
          <a:p>
            <a:r>
              <a:rPr lang="es-CO" dirty="0"/>
              <a:t>Objetivos Específicos</a:t>
            </a:r>
          </a:p>
        </p:txBody>
      </p:sp>
      <p:sp>
        <p:nvSpPr>
          <p:cNvPr id="3" name="Subtítulo 2">
            <a:extLst>
              <a:ext uri="{FF2B5EF4-FFF2-40B4-BE49-F238E27FC236}">
                <a16:creationId xmlns:a16="http://schemas.microsoft.com/office/drawing/2014/main" id="{D914E25B-4482-44C4-9A99-527548A1BC50}"/>
              </a:ext>
            </a:extLst>
          </p:cNvPr>
          <p:cNvSpPr>
            <a:spLocks noGrp="1"/>
          </p:cNvSpPr>
          <p:nvPr>
            <p:ph type="subTitle" idx="1"/>
          </p:nvPr>
        </p:nvSpPr>
        <p:spPr>
          <a:xfrm>
            <a:off x="864107" y="1349549"/>
            <a:ext cx="2615100" cy="384000"/>
          </a:xfrm>
        </p:spPr>
        <p:txBody>
          <a:bodyPr/>
          <a:lstStyle/>
          <a:p>
            <a:r>
              <a:rPr lang="es-MX" sz="1400" dirty="0">
                <a:solidFill>
                  <a:schemeClr val="tx1"/>
                </a:solidFill>
              </a:rPr>
              <a:t>poner nuestros objetivos de jungla como grafos dirigidos para determinar las rutas posibles   </a:t>
            </a:r>
          </a:p>
          <a:p>
            <a:r>
              <a:rPr lang="es-MX" sz="1400" dirty="0">
                <a:solidFill>
                  <a:schemeClr val="tx1"/>
                </a:solidFill>
              </a:rPr>
              <a:t>         </a:t>
            </a:r>
          </a:p>
          <a:p>
            <a:r>
              <a:rPr lang="es-MX" sz="1400" dirty="0">
                <a:solidFill>
                  <a:schemeClr val="tx1"/>
                </a:solidFill>
              </a:rPr>
              <a:t>Priorización de farreo optimo para llegar al rio a pelear el cangrejo al minuto 3:15            </a:t>
            </a:r>
          </a:p>
          <a:p>
            <a:endParaRPr lang="es-MX" sz="1400" dirty="0">
              <a:solidFill>
                <a:schemeClr val="tx1"/>
              </a:solidFill>
            </a:endParaRPr>
          </a:p>
          <a:p>
            <a:r>
              <a:rPr lang="es-MX" sz="1400" dirty="0">
                <a:solidFill>
                  <a:schemeClr val="tx1"/>
                </a:solidFill>
              </a:rPr>
              <a:t>Lograr un buen inicio de partida para tener mayor posibilidades de asegurar objetivos como el dragón o el heraldo.</a:t>
            </a:r>
            <a:endParaRPr lang="es-CO" sz="1400" dirty="0">
              <a:solidFill>
                <a:schemeClr val="tx1"/>
              </a:solidFill>
            </a:endParaRPr>
          </a:p>
        </p:txBody>
      </p:sp>
      <p:pic>
        <p:nvPicPr>
          <p:cNvPr id="13314" name="Picture 2" descr="Guía LEAGUE OF LEGENDS PRINCIPIANTES [2021] ✓ | Empieza Fácil">
            <a:extLst>
              <a:ext uri="{FF2B5EF4-FFF2-40B4-BE49-F238E27FC236}">
                <a16:creationId xmlns:a16="http://schemas.microsoft.com/office/drawing/2014/main" id="{EC7AF845-5A04-4419-9C4A-B73D6C76F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162" y="1635918"/>
            <a:ext cx="3743326" cy="187166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9B5BB855-E2FE-4DC3-854C-D88214FA8200}"/>
              </a:ext>
            </a:extLst>
          </p:cNvPr>
          <p:cNvGrpSpPr/>
          <p:nvPr/>
        </p:nvGrpSpPr>
        <p:grpSpPr>
          <a:xfrm>
            <a:off x="5917141" y="4083617"/>
            <a:ext cx="2899436" cy="1121498"/>
            <a:chOff x="6244564" y="4122244"/>
            <a:chExt cx="2989490" cy="1211041"/>
          </a:xfrm>
        </p:grpSpPr>
        <p:pic>
          <p:nvPicPr>
            <p:cNvPr id="6" name="Imagen 5" descr="Texto&#10;&#10;Descripción generada automáticamente">
              <a:extLst>
                <a:ext uri="{FF2B5EF4-FFF2-40B4-BE49-F238E27FC236}">
                  <a16:creationId xmlns:a16="http://schemas.microsoft.com/office/drawing/2014/main" id="{FE6F7AB5-ACDC-49C4-9F66-2935708DBA96}"/>
                </a:ext>
              </a:extLst>
            </p:cNvPr>
            <p:cNvPicPr>
              <a:picLocks noChangeAspect="1"/>
            </p:cNvPicPr>
            <p:nvPr/>
          </p:nvPicPr>
          <p:blipFill rotWithShape="1">
            <a:blip r:embed="rId3"/>
            <a:srcRect l="26610" r="34848"/>
            <a:stretch/>
          </p:blipFill>
          <p:spPr>
            <a:xfrm>
              <a:off x="7335025" y="4122244"/>
              <a:ext cx="1899029" cy="1147837"/>
            </a:xfrm>
            <a:prstGeom prst="rect">
              <a:avLst/>
            </a:prstGeom>
          </p:spPr>
        </p:pic>
        <p:pic>
          <p:nvPicPr>
            <p:cNvPr id="7" name="Imagen 6" descr="Texto&#10;&#10;Descripción generada automáticamente">
              <a:extLst>
                <a:ext uri="{FF2B5EF4-FFF2-40B4-BE49-F238E27FC236}">
                  <a16:creationId xmlns:a16="http://schemas.microsoft.com/office/drawing/2014/main" id="{A2DA77C3-8E64-49DF-B3E9-25E3A6CF04A8}"/>
                </a:ext>
              </a:extLst>
            </p:cNvPr>
            <p:cNvPicPr>
              <a:picLocks noChangeAspect="1"/>
            </p:cNvPicPr>
            <p:nvPr/>
          </p:nvPicPr>
          <p:blipFill rotWithShape="1">
            <a:blip r:embed="rId3"/>
            <a:srcRect r="77868"/>
            <a:stretch/>
          </p:blipFill>
          <p:spPr>
            <a:xfrm>
              <a:off x="6244564" y="4185448"/>
              <a:ext cx="1090461" cy="1147837"/>
            </a:xfrm>
            <a:prstGeom prst="rect">
              <a:avLst/>
            </a:prstGeom>
          </p:spPr>
        </p:pic>
      </p:grpSp>
    </p:spTree>
    <p:extLst>
      <p:ext uri="{BB962C8B-B14F-4D97-AF65-F5344CB8AC3E}">
        <p14:creationId xmlns:p14="http://schemas.microsoft.com/office/powerpoint/2010/main" val="153695176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607</Words>
  <Application>Microsoft Office PowerPoint</Application>
  <PresentationFormat>Presentación en pantalla (16:9)</PresentationFormat>
  <Paragraphs>39</Paragraphs>
  <Slides>15</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Fjalla One</vt:lpstr>
      <vt:lpstr>Eras Light ITC</vt:lpstr>
      <vt:lpstr>Barlow Semi Condensed Medium</vt:lpstr>
      <vt:lpstr>Barlow Semi Condensed</vt:lpstr>
      <vt:lpstr>Technology Consulting by Slidesgo</vt:lpstr>
      <vt:lpstr>Teoría de grafos</vt:lpstr>
      <vt:lpstr>1. contextualización del juego lol</vt:lpstr>
      <vt:lpstr>Conceptos básicos de la grieta del invocador</vt:lpstr>
      <vt:lpstr>Conceptos básicos de la grieta del invocador</vt:lpstr>
      <vt:lpstr>Conceptos necesarios para entender el juego</vt:lpstr>
      <vt:lpstr>Jugadores y roles</vt:lpstr>
      <vt:lpstr>Descripción del problema</vt:lpstr>
      <vt:lpstr>Objetivo general</vt:lpstr>
      <vt:lpstr>Objetivos Específicos</vt:lpstr>
      <vt:lpstr>Modelamiento del problema</vt:lpstr>
      <vt:lpstr>Modelamiento del problema</vt:lpstr>
      <vt:lpstr>Solución propuesta</vt:lpstr>
      <vt:lpstr>Herramienta desarrollada</vt:lpstr>
      <vt:lpstr>Solución con Dijkstra</vt:lpstr>
      <vt:lpstr>Solución en tiempo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ASSISTANT-19</dc:title>
  <dc:creator>Nicole Velasquez</dc:creator>
  <cp:lastModifiedBy>nicolas botero andramunio</cp:lastModifiedBy>
  <cp:revision>26</cp:revision>
  <dcterms:modified xsi:type="dcterms:W3CDTF">2021-05-27T03:18:54Z</dcterms:modified>
</cp:coreProperties>
</file>