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99" r:id="rId2"/>
    <p:sldId id="336" r:id="rId3"/>
    <p:sldId id="307" r:id="rId4"/>
    <p:sldId id="308" r:id="rId5"/>
    <p:sldId id="309" r:id="rId6"/>
    <p:sldId id="310" r:id="rId7"/>
    <p:sldId id="300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30" r:id="rId22"/>
    <p:sldId id="384" r:id="rId23"/>
    <p:sldId id="385" r:id="rId24"/>
    <p:sldId id="386" r:id="rId25"/>
    <p:sldId id="402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429" r:id="rId47"/>
    <p:sldId id="401" r:id="rId48"/>
    <p:sldId id="417" r:id="rId49"/>
    <p:sldId id="418" r:id="rId50"/>
    <p:sldId id="419" r:id="rId51"/>
    <p:sldId id="397" r:id="rId52"/>
    <p:sldId id="398" r:id="rId53"/>
    <p:sldId id="399" r:id="rId54"/>
    <p:sldId id="400" r:id="rId55"/>
    <p:sldId id="38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5B1109-D182-6D04-E555-2FD2EE9FE658}" name="Cristian Ricci" initials="CR" userId="S::Cristian.Ricci@nwu.ac.za::bced12be-6679-443c-9073-a825dfd1cc9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69B39-00A3-4F3B-9928-87121E33F643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85F80-FF42-4B8A-82A5-7AB481B461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50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4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B784D-649E-1272-E36E-A1A9D969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E98849-A1B3-F126-44F1-70F2D2B4F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CCDE4-E9F5-2BF8-8C6D-26A7E74D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4FAF0-4E4B-45E7-31FA-92A6BF4C9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449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5ACD8-3B67-2AE7-7A19-17190D10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89AB4-9CF0-1455-AE68-6CFE991CC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C4DC4-5E70-2E42-9505-8F1192E45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3B490-C4F8-8B60-16A5-EF5527A35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4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A3799-9F0E-26E8-C157-6C1877317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50CDA-3E2D-4A3D-7C38-7B04106C2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3EBB5-6247-EB40-1BFC-0FAE97EC1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002C5-FBBF-2C38-D20C-CDEBBC968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28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7B86-E17E-E3A7-FBE3-89C38EB96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D981D3-D19E-89B5-1633-C5EA003D5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BBF1B-6C3C-E11B-719F-0A9280CE0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7DFDE-4F20-0AAC-0D5D-70BF7350A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605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7D6A-4C91-D474-DB70-3CA91A848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54A6E-E633-1782-EB21-3A5B4E4F4A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897FA3-A76D-C976-37B3-53BDF5A8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0E6FA-C1B3-74E8-3E5E-037C7B292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4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0A632-5C3F-4616-6121-C8F316826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A5492-5BC4-5FE0-B8C9-3AB3FA3FB1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E5DE54-1EBC-5D64-9213-3B7EA4D08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A59C-62A8-F127-BE33-32D9D2EB4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4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FB66F-46ED-AC26-39A9-74DC393A6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5E7E52-C23E-485E-B945-9EF12E818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797BA5-D673-CDDA-19A2-52CE75660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9E607-BB30-4597-4017-8F3487D26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10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AD8A4-7F9C-D4C9-E188-D909366AF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24E89-E361-F52F-30EC-7C9443FC1A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B67F2F-D3C0-D74B-D128-F995E0E8F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0946D-B7D3-1358-BC30-AC74F0AAC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33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0D43A-26B1-D992-D853-B5BA70D3F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9D092-0BCA-70AD-8341-59138E829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ECC45-B3D4-AF4B-2E0C-7B580A0B1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7F81A-1611-C6DA-99EF-DD0902DCE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96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409BD-1A8E-9BE2-A5CB-2230C049F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A2440-9569-EE98-F892-1E470B817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69825-F702-DE70-84C3-435DFAC45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02EF6-A8E1-384B-F958-85715E27A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09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17C98-055F-8DD9-EECB-5FBCE56C5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35843-8B77-3FD4-E2A8-BFC55B312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F0572-3100-D0EB-1902-A190A7CB7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05A9C-43F1-16F0-AFAB-12A71B2F4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973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524C7-13C6-7659-39D6-563605B7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156CC-3EB3-8AC6-6E7F-A546F44C5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2E23D9-A250-E847-471D-64048AC40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8DCC4-50EB-A953-062B-4951E64D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9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880A6-14F9-02A4-B83B-4C9379A4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DDB669-A2EF-FB46-9150-4F5383E79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0E762-A75E-5417-5DCF-FC8FE38EE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4473B-60C8-6746-9DD3-046064AD0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508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40DF1-6A7B-88CB-12F8-B7BDACBD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3D8EC-0CA9-43D1-307C-E8BBC878E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B504C-4E2B-116C-F54F-7413B6C0D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2A474-D542-9E37-F6F0-A39147F3D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441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E48F1-5EB2-E334-9342-F4105C697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D24D1-2C15-E0E2-2739-6C5D3AFA7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2DC95D-5B05-2826-4638-F9AEFD889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FADFA-54E7-F9DA-F648-19C3CEF5C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088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BB6F7-A2EB-92ED-3E0E-ED2E3282A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ABDE25-61E8-A72C-54B7-94AECC59E3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90E9B-87F9-6A4D-054A-58854ADFC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F890-5F84-BC76-EBA6-BAFE3EE44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539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99C0C-8B3F-15E5-337D-75F1EAF92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4E85C-CEA0-F387-FE9D-88A7FE94C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F6C14-440B-A13E-FD87-3B54963B9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CFB05-C9A3-F91A-BF34-9A0A4DFC3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88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92BF7-7AB1-2C28-460A-113A75254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CA0A83-D3DD-919F-68DA-F51A253D2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77EBF8-85C7-2EFD-026F-CBE549D2D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D3596-0F8D-7345-4240-81F4156E3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66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2F45A-143C-CE50-AF88-E74E11EDB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1CE95-31EF-B151-E238-E71BE969A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56F4A5-A866-5FA5-0DD1-0F6989E8F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703F1-1B3C-5870-3A08-8D7B3D185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6810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6D845-6B41-DCDB-5567-1B2280226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A820C-902C-2314-BBF8-7C28F77B9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4C900E-1842-024F-6D72-ED99B289A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9C837-DE50-A1CA-D9C5-9606D9C97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57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16BCA-DDFE-46C3-2DB4-4AE91E927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0A2F0-2021-3C8E-CFA1-7B22C7C10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38ACA-8C27-050C-236B-FC24DAB3F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980C-59AA-17DE-C55F-34F3B835A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6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1E2D5-F2D3-7EA7-C565-CC925A015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DA5A6F-BEAF-743D-14FA-ECA77361C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6A09E-63F3-A2CB-827E-9CD0E5601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5AB0B-0E56-2AAC-8AF3-9C29EB5CE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6359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F10CE-0BC0-AC28-46A6-7C8899B61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F8526-FBF8-E6DF-47B9-8C70740B6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06B878-9025-58B9-D1BB-07EF089F7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9CE25-8077-6DB7-8564-B5F2BBBBF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95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D0676-E0F6-E9A4-8C04-8384588F7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C78A2-079E-0739-2FA7-6C8753197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1BF96-1EB7-C0E2-F705-6B5F32E3B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E7CC-36D6-2CAB-07C8-3CCB83976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199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48D9-408F-5DA0-8BA5-0EFBE9AF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C5DF7-E783-F3F1-68C5-EF0B11A50F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BDC70-96C7-E1EC-E74A-8E5E6964E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8730A-5C24-4BC7-04D4-7E0994CBD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400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D14A4-C2DB-4C80-FB28-D1982448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E0BA3-F62C-156D-726C-2D878E8ED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85AFF1-273D-17B8-B3A9-D118E1186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F4C7-AD02-3FC9-1B23-3A30F97ED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9490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A4D7-A009-5DF7-5CD3-0154164FB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1C6D2-30EA-074E-C146-ED4609290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CCC8D-AD23-0C03-EDCB-D029EF58E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7EB02-3D91-BD11-99EA-A902BDFB3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691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0D201-75FE-1A55-0DBD-590168B4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E0285-BE27-2E34-AF67-9CBEC6F77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7E75C-8591-019F-1780-BB28FF958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58972-2C4A-C4FA-C6B8-11D585BD4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584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7FDFB-F724-DF16-7AE5-8F222BE8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2021B-1DF6-344F-3E85-2032DA44F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D0CE33-99CC-23CF-F932-3AA72742B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1A1D4-4CA1-B064-26B5-721A1B89D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653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F7995-34C7-9962-47D4-D2FC859BF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1E943-2BBF-B252-190F-0494C5703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AB298-AF37-D544-9E4E-62F22DE17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3CC16-3FF5-92AE-9F66-7A1EFE0C5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16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B63E2-6436-4F62-7627-5EEF44D0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7FF25-425F-C650-A44E-E7038BA4F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F867AB-8F4E-87D5-EC4D-6D22648E8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F1335-329F-DFC0-D9B8-ABB0BDCF6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318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95AB2-6D34-DED8-97CD-62DAE5747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DE447-5893-F6F5-D4C8-032D6DC76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66CE3-03F2-CE67-E5C6-C997C4636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0993B-6B8B-5710-D30A-7B6F4518B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72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C725-E710-FB8B-C038-5BBB0D9A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D79A3-325C-516F-5EC6-68BDA2240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8B065-24A3-AECF-2ACE-E5EE9A279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D370E-64F6-A613-F558-C4161E118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330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3FCEC-8057-3CC4-06A1-D7148A016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DBDC1-4340-4C7C-EF5E-E59CDFBC0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8EEF66-D501-6B2E-219A-11DE15C53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0EEF2-9838-5547-B441-316905389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060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787F7-037C-A9A3-68F8-A4571C46F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F18E67-CF84-D342-C15E-08865D4E4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2ECCC-51C6-9015-9C3C-1801FED1B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D6781-CE5E-96E6-9D38-BF48A2140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85F80-FF42-4B8A-82A5-7AB481B46163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967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700-8800-F9A3-7F9A-55EBAEEDC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C2D48-18CE-7501-E1FA-71A6089FA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A29E-C26A-3C89-0955-3EE19B13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E09D-8DE0-5740-DF8F-CE802096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639C5-773C-925F-1FA3-77D5DA8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59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84691-9A57-92DD-D944-565EE952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3350A-E61D-C94A-428F-F8C60453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6075D-8327-2499-6D54-2EBDE2C7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5EE7-97C2-5897-1730-EA8F798A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B677-16C3-F3B0-26BC-3FE34533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40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0D6A2-78B1-4A22-9FDB-F29142472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E3071-622B-42B0-947D-062A50EBB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163B-7BC0-6F5F-B184-246C2173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CEB3-F4B3-2899-FBCF-F7C0416F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4481-457D-835C-7D38-98639A4E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58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C0BF-8FD6-CEEC-D0A3-FFB4C323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D5732-5A52-50E1-C6EB-63DE6441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271B5-6A7F-3B6B-7C06-2274BA93D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3748-6355-8C3D-CF6B-C6F4983A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C4A03-2E1C-53C6-7AA9-850F81D0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7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DC2A-8312-6DDE-D239-C2856C28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1632-A22B-9FBD-4331-DCA4FDB8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09FA1-9B1E-F3BE-25D3-F1F32C408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EB92B-C719-E017-0C72-EB58606C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9743-2AD6-3C84-260B-46DE8997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1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18A7-4F56-0E11-526C-8FC78979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1D5A-2A4E-69ED-B9AF-3DB69B42B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CD6AB-BF69-E5B7-1E97-F23F400B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AA810-30FC-C191-A752-0388AEA8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134C1-3741-8355-2AB7-B88542C9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28116-F9FF-809A-5D46-2257BCFE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3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D376-F066-BCF0-FC6D-C123D6A0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58E9-8AA3-D0B7-A42D-4DA875ADF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4696D-8A13-C328-47CE-5DFCD4673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E57F5-335A-0223-0A9A-2A4DA5C9C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C5773-5F79-64B8-B726-02100D6A6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64D47-734B-2076-C7DA-E065A503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810B4-7556-782D-67F1-99856414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342E-2605-B1EC-6460-DCAEFE2C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27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E75F-4CCC-4844-AB85-6FE4BCC1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4DA3F-4CAF-10D3-5D88-D3E0FB3A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78619-DD6C-0086-6293-DA5B80B0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F890F-59F0-9FEE-F8AC-08214D0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FC80B-873E-62AF-B3D1-237D1406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4A592-F40E-50F6-C437-47179055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5875C-9D55-E736-94D1-AB6D97076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63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F70C-F1C3-7F0D-2DCE-5D579DC7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C694-89B7-BEE0-F7B9-562E44D43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50026-B548-8F78-58E6-7DBDE96DA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67F70-3477-F283-1DDA-414853E3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67ADA-DBF6-5ED7-BA38-FBF46059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E72A3-09A0-63F7-E354-1B1F91F1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3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048F-51FA-695D-5089-24D43A4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8A566-BCE3-4A2E-E1E9-F5465B9C7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1DCF4-C156-E830-D76B-E92C61AC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6917A-3ED6-081B-5AC1-E0F401518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EBA8-4101-685A-23F5-860F2F34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E15C-BEA3-B33D-D7F6-E5084DBC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9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44CF3-CA7A-F6D0-3298-D7D01414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E2CE5-E513-C85A-3050-C0F5C3A0B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9D99-1E9B-425C-2660-7BF5030F3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67E6D-DD73-4383-A954-D14121BE678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9E3D-E88A-6079-28E2-20A053F0F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334D6-882D-538A-5E78-5024C4987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187167-20BE-4311-AEBB-AC07FA9418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71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ianricciwork-commits/aft-mediation./blob/main/Mediation%20analysis.R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94FE90-49D5-8849-D063-1E30B40C9883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EA7C09-9FEE-206E-AEF3-A700A395DCE7}"/>
              </a:ext>
            </a:extLst>
          </p:cNvPr>
          <p:cNvGrpSpPr/>
          <p:nvPr/>
        </p:nvGrpSpPr>
        <p:grpSpPr>
          <a:xfrm>
            <a:off x="384048" y="1553909"/>
            <a:ext cx="5575567" cy="1418813"/>
            <a:chOff x="5957672" y="2481137"/>
            <a:chExt cx="5575567" cy="14188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AA9D0A-2419-D89B-F41D-372D1A6D0919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4FBB4F0-36E1-6F33-19E4-3794016AB6B2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F688C37-0A90-55AA-3B79-31AE3D289E26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F957CA1D-8843-9CC5-0122-11136C14709F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2E4D9BE-6392-C253-5C42-9F0FF8A285A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X</a:t>
                    </a:r>
                  </a:p>
                </p:txBody>
              </p: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0B2573D-6DAB-E6B3-9A2E-5B4C2D7CE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0DBF930-7270-29A9-F93E-ECA83EE5D100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E3D3ACE8-BDCC-DE93-C3F3-B2BA3267690E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893F587-514E-8B09-B3F8-935BDB7F0A04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Y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38BE5564-D785-0DA9-B728-2BB928EB9DDD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06B80CE-3F48-EF16-5BDB-14C54FDA9A68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41E2867-823B-A297-E630-94A1CF4994C2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M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9381DAF-911E-E148-C6CA-D2D9BAA81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66796E59-5BC5-0A0C-7FB7-D103C97E2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41136F-3159-0F74-B05B-5DC2CDA8C265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F9AA8A-8418-4003-5B72-2D2891585176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0F54DC-3153-39AB-BFB3-53B46E565574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307A92-F91D-8ECD-D07B-E8A788B6ACAE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← Direct effect</a:t>
              </a: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a*b ← Indirect effect</a:t>
              </a: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+ a*b ← Total effect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4750A41-B24D-E93B-8B46-4590B9E8E6E0}"/>
              </a:ext>
            </a:extLst>
          </p:cNvPr>
          <p:cNvSpPr txBox="1"/>
          <p:nvPr/>
        </p:nvSpPr>
        <p:spPr>
          <a:xfrm>
            <a:off x="6422384" y="1815392"/>
            <a:ext cx="51366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Let’s imagine the relation between hypertension (HYP) and cardiovascular disease risk (CVD) with endothelial dysfunction acting as mediator </a:t>
            </a:r>
          </a:p>
        </p:txBody>
      </p:sp>
    </p:spTree>
    <p:extLst>
      <p:ext uri="{BB962C8B-B14F-4D97-AF65-F5344CB8AC3E}">
        <p14:creationId xmlns:p14="http://schemas.microsoft.com/office/powerpoint/2010/main" val="381621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5868-A406-DF43-A463-33D20F337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8D361B-8A06-1BD1-5387-3253DFBD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CE7BA9-96D0-2700-C22C-E780C108E1AC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EB56934-6BA3-E6A1-62AA-2B9B9F1D4DEE}"/>
              </a:ext>
            </a:extLst>
          </p:cNvPr>
          <p:cNvSpPr/>
          <p:nvPr/>
        </p:nvSpPr>
        <p:spPr>
          <a:xfrm>
            <a:off x="6988167" y="2819399"/>
            <a:ext cx="72000" cy="1944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2AE644-B665-34DD-7481-A1BA39E07AA2}"/>
              </a:ext>
            </a:extLst>
          </p:cNvPr>
          <p:cNvSpPr/>
          <p:nvPr/>
        </p:nvSpPr>
        <p:spPr>
          <a:xfrm>
            <a:off x="452987" y="2800349"/>
            <a:ext cx="6451759" cy="19660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1BC73-9031-B01C-7F88-1889648BF4A0}"/>
              </a:ext>
            </a:extLst>
          </p:cNvPr>
          <p:cNvSpPr txBox="1"/>
          <p:nvPr/>
        </p:nvSpPr>
        <p:spPr>
          <a:xfrm>
            <a:off x="7060167" y="3633208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Generation</a:t>
            </a:r>
          </a:p>
        </p:txBody>
      </p:sp>
    </p:spTree>
    <p:extLst>
      <p:ext uri="{BB962C8B-B14F-4D97-AF65-F5344CB8AC3E}">
        <p14:creationId xmlns:p14="http://schemas.microsoft.com/office/powerpoint/2010/main" val="200112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EF05F-CF03-4A0D-79ED-BB9926DF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E0B9C8-C3AB-BFDF-BFC9-BB233D90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46481C-6610-B17B-0714-8E5727DB787D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CAA440-E6E3-9A64-0570-A98EBB1B80C8}"/>
              </a:ext>
            </a:extLst>
          </p:cNvPr>
          <p:cNvSpPr/>
          <p:nvPr/>
        </p:nvSpPr>
        <p:spPr>
          <a:xfrm>
            <a:off x="452987" y="3000375"/>
            <a:ext cx="2376000" cy="18097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0714B-1172-9160-BC80-8A2020FE5B4B}"/>
              </a:ext>
            </a:extLst>
          </p:cNvPr>
          <p:cNvSpPr txBox="1"/>
          <p:nvPr/>
        </p:nvSpPr>
        <p:spPr>
          <a:xfrm>
            <a:off x="3465295" y="2939534"/>
            <a:ext cx="5631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Hypertension: Random 50% of participants has hypertension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55DB7B-1B13-EC37-4A71-EAA8555BAC1A}"/>
              </a:ext>
            </a:extLst>
          </p:cNvPr>
          <p:cNvCxnSpPr/>
          <p:nvPr/>
        </p:nvCxnSpPr>
        <p:spPr>
          <a:xfrm>
            <a:off x="2981325" y="3086100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0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B3CBF-2CEB-98EC-BDB4-E9C7174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0C501D-5689-A3D9-3AA1-17F22CF5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920F66-3171-1D28-5D84-114C810A575E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1D2D21-B9F6-EB34-E49D-54EA17F50EC9}"/>
              </a:ext>
            </a:extLst>
          </p:cNvPr>
          <p:cNvSpPr/>
          <p:nvPr/>
        </p:nvSpPr>
        <p:spPr>
          <a:xfrm>
            <a:off x="452987" y="3190875"/>
            <a:ext cx="2664000" cy="39052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9DAF7-D37D-8FCA-388D-6D2220297C85}"/>
              </a:ext>
            </a:extLst>
          </p:cNvPr>
          <p:cNvSpPr txBox="1"/>
          <p:nvPr/>
        </p:nvSpPr>
        <p:spPr>
          <a:xfrm>
            <a:off x="3254196" y="3232248"/>
            <a:ext cx="7147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hypertension increases the risk of endothelial dysfunction by a factor of 3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1324713-FB6D-5568-37CA-FD06CEFB5D86}"/>
              </a:ext>
            </a:extLst>
          </p:cNvPr>
          <p:cNvSpPr/>
          <p:nvPr/>
        </p:nvSpPr>
        <p:spPr>
          <a:xfrm>
            <a:off x="3149592" y="3181350"/>
            <a:ext cx="72000" cy="39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83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E938C-54DB-AB1B-2869-A522BC347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6C7C49C-9756-8B88-71F4-B9A3EE40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883081-4BC9-FD5E-DA59-2476E39D999B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BC511D-330C-C3AD-4BC6-2F22B35716F4}"/>
              </a:ext>
            </a:extLst>
          </p:cNvPr>
          <p:cNvSpPr/>
          <p:nvPr/>
        </p:nvSpPr>
        <p:spPr>
          <a:xfrm>
            <a:off x="469010" y="3559076"/>
            <a:ext cx="6408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D066F-9AAC-AA95-198A-6A22AF9D7698}"/>
              </a:ext>
            </a:extLst>
          </p:cNvPr>
          <p:cNvSpPr txBox="1"/>
          <p:nvPr/>
        </p:nvSpPr>
        <p:spPr>
          <a:xfrm>
            <a:off x="7069692" y="3409950"/>
            <a:ext cx="437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time to event is simulated using a Weibull distribution considering the above simulation settings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F2E8197-0E5A-9E31-BDD2-F52C3767DFC2}"/>
              </a:ext>
            </a:extLst>
          </p:cNvPr>
          <p:cNvSpPr/>
          <p:nvPr/>
        </p:nvSpPr>
        <p:spPr>
          <a:xfrm rot="10800000">
            <a:off x="7007217" y="3462726"/>
            <a:ext cx="72000" cy="39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7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E148-9B8C-BF6A-9EE1-6D9620291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2D233A-23AC-27E5-BE7D-8CE221951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F0A797-2025-6B5A-C5F8-BA02CEA8814F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7AE5D8-F62A-C3DA-767D-73701B41B917}"/>
              </a:ext>
            </a:extLst>
          </p:cNvPr>
          <p:cNvSpPr/>
          <p:nvPr/>
        </p:nvSpPr>
        <p:spPr>
          <a:xfrm>
            <a:off x="469010" y="3759101"/>
            <a:ext cx="4968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D115A-57F6-A4B3-2F3E-E1C601A718C9}"/>
              </a:ext>
            </a:extLst>
          </p:cNvPr>
          <p:cNvSpPr txBox="1"/>
          <p:nvPr/>
        </p:nvSpPr>
        <p:spPr>
          <a:xfrm>
            <a:off x="6106412" y="3662691"/>
            <a:ext cx="5837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Censoring time (drop out of subjects/exit) is also simulated 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~ W(</a:t>
            </a: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B67E06-2DFB-58D6-41B4-7B094970F579}"/>
              </a:ext>
            </a:extLst>
          </p:cNvPr>
          <p:cNvCxnSpPr/>
          <p:nvPr/>
        </p:nvCxnSpPr>
        <p:spPr>
          <a:xfrm>
            <a:off x="5534025" y="3848100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49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200D2-8DC5-4BDA-9F69-E9E19E601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668E50-9432-C7F9-5A08-A33C96DD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CB120-5CE2-EC31-8C0D-753B403700FD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C739C1-8E69-3E3E-A4DA-C8559DC5E154}"/>
              </a:ext>
            </a:extLst>
          </p:cNvPr>
          <p:cNvSpPr/>
          <p:nvPr/>
        </p:nvSpPr>
        <p:spPr>
          <a:xfrm>
            <a:off x="469010" y="3940076"/>
            <a:ext cx="1800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1E7FD-DDEA-544E-18C7-E99559D59081}"/>
              </a:ext>
            </a:extLst>
          </p:cNvPr>
          <p:cNvSpPr txBox="1"/>
          <p:nvPr/>
        </p:nvSpPr>
        <p:spPr>
          <a:xfrm>
            <a:off x="2944112" y="3892451"/>
            <a:ext cx="666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observed time (for event or censored) is the minimum between T and C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FF6E6C-6CD3-7ED7-9B66-86D51D57E4F9}"/>
              </a:ext>
            </a:extLst>
          </p:cNvPr>
          <p:cNvCxnSpPr/>
          <p:nvPr/>
        </p:nvCxnSpPr>
        <p:spPr>
          <a:xfrm>
            <a:off x="2352675" y="4048125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FDA3F-FAF4-B641-48EB-2A76D37C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9F0F7-27E0-E5DC-D9AD-4662A973E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94A221-AEC2-E7D5-49F1-583C1B11D204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0C3FF3-5F5C-17BB-3777-24B0D765D794}"/>
              </a:ext>
            </a:extLst>
          </p:cNvPr>
          <p:cNvSpPr/>
          <p:nvPr/>
        </p:nvSpPr>
        <p:spPr>
          <a:xfrm>
            <a:off x="469010" y="4130576"/>
            <a:ext cx="2736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D77FC-8A2C-21FE-6C8D-06038AB74279}"/>
              </a:ext>
            </a:extLst>
          </p:cNvPr>
          <p:cNvSpPr txBox="1"/>
          <p:nvPr/>
        </p:nvSpPr>
        <p:spPr>
          <a:xfrm>
            <a:off x="3906137" y="4073426"/>
            <a:ext cx="666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observe an event if T ≤ C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258BCF-4164-075F-75BE-25070BE9B044}"/>
              </a:ext>
            </a:extLst>
          </p:cNvPr>
          <p:cNvCxnSpPr/>
          <p:nvPr/>
        </p:nvCxnSpPr>
        <p:spPr>
          <a:xfrm>
            <a:off x="3314700" y="4229100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3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9394A-AA51-38A6-3978-39B4D1862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6D2030-491B-87BA-E60F-3B6FBA95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0E9BF-A285-EBC3-64B0-0104A94D5778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3C08C6-43C6-ED88-BD73-9FA4906BC3B7}"/>
              </a:ext>
            </a:extLst>
          </p:cNvPr>
          <p:cNvSpPr/>
          <p:nvPr/>
        </p:nvSpPr>
        <p:spPr>
          <a:xfrm>
            <a:off x="469010" y="4511576"/>
            <a:ext cx="3780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FD432-31A5-3248-1D2E-7872B8A0FC71}"/>
              </a:ext>
            </a:extLst>
          </p:cNvPr>
          <p:cNvSpPr txBox="1"/>
          <p:nvPr/>
        </p:nvSpPr>
        <p:spPr>
          <a:xfrm>
            <a:off x="949754" y="5419724"/>
            <a:ext cx="281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are merged into a data frame</a:t>
            </a:r>
            <a:endParaRPr lang="en-GB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4A1FEC-EE83-118E-6BD8-33E7FB9663B5}"/>
              </a:ext>
            </a:extLst>
          </p:cNvPr>
          <p:cNvCxnSpPr>
            <a:cxnSpLocks/>
          </p:cNvCxnSpPr>
          <p:nvPr/>
        </p:nvCxnSpPr>
        <p:spPr>
          <a:xfrm rot="5400000">
            <a:off x="2124075" y="5095875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8F8E7-01E7-1383-AD4C-7CED03C98B4B}"/>
              </a:ext>
            </a:extLst>
          </p:cNvPr>
          <p:cNvCxnSpPr>
            <a:cxnSpLocks/>
          </p:cNvCxnSpPr>
          <p:nvPr/>
        </p:nvCxnSpPr>
        <p:spPr>
          <a:xfrm>
            <a:off x="3768266" y="5573612"/>
            <a:ext cx="47625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1C6AE56-9469-C92F-0DC1-C57B1065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21" y="4878989"/>
            <a:ext cx="2648251" cy="13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9EFB-0A17-7686-F837-5426EA25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2EDF6D-4B41-4295-FDE9-F4BF0154A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CB6F3A-95D9-5A97-F0AD-F461D9E98E11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67637-8912-5ADD-65D3-DA7908E9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7" y="4779673"/>
            <a:ext cx="7723919" cy="15163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6911DD-8DD8-2126-BD69-121D0DCA127E}"/>
              </a:ext>
            </a:extLst>
          </p:cNvPr>
          <p:cNvSpPr/>
          <p:nvPr/>
        </p:nvSpPr>
        <p:spPr>
          <a:xfrm>
            <a:off x="460505" y="4790642"/>
            <a:ext cx="7740000" cy="150538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B6FF9-0289-36C0-4472-38B8554B9629}"/>
              </a:ext>
            </a:extLst>
          </p:cNvPr>
          <p:cNvSpPr txBox="1"/>
          <p:nvPr/>
        </p:nvSpPr>
        <p:spPr>
          <a:xfrm>
            <a:off x="8326992" y="5395510"/>
            <a:ext cx="274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Check for Weibull fitting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409A561-C10B-E3BF-2D13-7ECD69361276}"/>
              </a:ext>
            </a:extLst>
          </p:cNvPr>
          <p:cNvSpPr/>
          <p:nvPr/>
        </p:nvSpPr>
        <p:spPr>
          <a:xfrm>
            <a:off x="8254992" y="4810499"/>
            <a:ext cx="72000" cy="147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3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BACA-58C3-775B-D5C0-7EAFF9958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370A2A-E5EB-48E0-7E91-8BBEB8E3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89B423-E15A-9ED3-C2E5-14DA85B3680A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74540-108E-0AFF-2FC3-57A5D471D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7" y="4779673"/>
            <a:ext cx="7723919" cy="15163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2C7827-3A34-2CBC-EA9C-B3C641479461}"/>
              </a:ext>
            </a:extLst>
          </p:cNvPr>
          <p:cNvSpPr/>
          <p:nvPr/>
        </p:nvSpPr>
        <p:spPr>
          <a:xfrm>
            <a:off x="479757" y="5906918"/>
            <a:ext cx="2592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40F050-7AB4-BA50-A304-BA6F01DD7161}"/>
              </a:ext>
            </a:extLst>
          </p:cNvPr>
          <p:cNvGrpSpPr/>
          <p:nvPr/>
        </p:nvGrpSpPr>
        <p:grpSpPr>
          <a:xfrm>
            <a:off x="4769776" y="5840640"/>
            <a:ext cx="2248214" cy="724001"/>
            <a:chOff x="3809686" y="5945018"/>
            <a:chExt cx="2248214" cy="72400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4DF04B-6F23-AB7A-7D9B-9365F0000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09686" y="5945018"/>
              <a:ext cx="2248214" cy="72400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2755B1-FA27-4371-8A03-CA7B33F0525F}"/>
                </a:ext>
              </a:extLst>
            </p:cNvPr>
            <p:cNvSpPr/>
            <p:nvPr/>
          </p:nvSpPr>
          <p:spPr>
            <a:xfrm>
              <a:off x="3851607" y="6247882"/>
              <a:ext cx="1368000" cy="144000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08B15-9E17-7C2F-F0E6-1A8062349EBF}"/>
              </a:ext>
            </a:extLst>
          </p:cNvPr>
          <p:cNvGrpSpPr/>
          <p:nvPr/>
        </p:nvGrpSpPr>
        <p:grpSpPr>
          <a:xfrm>
            <a:off x="3146517" y="5801122"/>
            <a:ext cx="1512333" cy="287792"/>
            <a:chOff x="9035591" y="3715244"/>
            <a:chExt cx="1512333" cy="28779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B2E0D-C746-9135-E143-7F170AE47771}"/>
                </a:ext>
              </a:extLst>
            </p:cNvPr>
            <p:cNvCxnSpPr>
              <a:cxnSpLocks/>
            </p:cNvCxnSpPr>
            <p:nvPr/>
          </p:nvCxnSpPr>
          <p:spPr>
            <a:xfrm>
              <a:off x="9071757" y="4003036"/>
              <a:ext cx="144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961766-114A-9BF7-1D5D-BCE3A894C1A1}"/>
                </a:ext>
              </a:extLst>
            </p:cNvPr>
            <p:cNvSpPr txBox="1"/>
            <p:nvPr/>
          </p:nvSpPr>
          <p:spPr>
            <a:xfrm>
              <a:off x="9035591" y="3715244"/>
              <a:ext cx="1512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The lower the better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2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DCB67-3B85-B3C9-7E42-3CF702B1D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7F6932-0F55-5906-46E4-1EE3DC01EFD1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79753A-C60D-093B-450C-444F205FA211}"/>
              </a:ext>
            </a:extLst>
          </p:cNvPr>
          <p:cNvGrpSpPr/>
          <p:nvPr/>
        </p:nvGrpSpPr>
        <p:grpSpPr>
          <a:xfrm>
            <a:off x="384048" y="1553909"/>
            <a:ext cx="5575567" cy="1418813"/>
            <a:chOff x="5957672" y="2481137"/>
            <a:chExt cx="5575567" cy="141881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257F8C-0050-DD0E-65BD-54BF3E0E0E56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819E0DB-DD29-D2F8-A290-433D84C45542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07705549-4AF2-F921-C064-898353F95625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97C7B378-94D4-A9A2-9582-ED0066AC028E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2B1D746-DE34-DED5-FC1B-E72C512AB6F3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HYP</a:t>
                    </a:r>
                  </a:p>
                </p:txBody>
              </p: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69CB30CC-EAB5-02FE-1F5F-8A3C35CD1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C5E285D-45ED-9462-20A3-EAB5C879F49E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1D5D8E2B-2F93-B032-C825-5C92A0352326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06886F4-1F6D-4EB6-1480-02C1600D4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CVD</a:t>
                    </a:r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ED4E25E-0F2F-11AA-0B9B-965E4624AB6F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E2780D6-44CB-D699-B339-42FC1DABA6B1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1CA2D14-29F6-2A34-F23D-2C80211358DA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ED</a:t>
                    </a:r>
                  </a:p>
                </p:txBody>
              </p:sp>
            </p:grp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F0DC01DC-F600-023C-D0F8-9623C37CE0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9B9B17D-5E14-B63A-C464-B5B1C787D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3DD350-0321-4A78-61AE-696580176560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2574F-FF48-B710-E89C-4CC9F0DD4597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0F5920-E394-BFE5-3D75-212F3702B307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960C72-2154-0632-B227-0844B5AF5F6B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← Direct effect</a:t>
              </a: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a*b ← Indirect effect</a:t>
              </a: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+ a*b ← Total effect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2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C254-F83D-D246-542A-BBE6FDF07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FF8FA2-ACC7-3034-F264-5F23E74A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9D0039-06D5-F7A6-7419-85DE72355754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B0E3F-CA79-66EA-BAB3-1A2B7429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7" y="4779673"/>
            <a:ext cx="7723919" cy="15163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BB2315-BB9E-0B9F-8DF4-BC5284E2A366}"/>
              </a:ext>
            </a:extLst>
          </p:cNvPr>
          <p:cNvSpPr/>
          <p:nvPr/>
        </p:nvSpPr>
        <p:spPr>
          <a:xfrm>
            <a:off x="479757" y="6106943"/>
            <a:ext cx="2592000" cy="2033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30E1A9-41FB-AE4E-F75B-65F67C593F70}"/>
              </a:ext>
            </a:extLst>
          </p:cNvPr>
          <p:cNvGrpSpPr/>
          <p:nvPr/>
        </p:nvGrpSpPr>
        <p:grpSpPr>
          <a:xfrm>
            <a:off x="3146517" y="5801122"/>
            <a:ext cx="1512333" cy="287792"/>
            <a:chOff x="9035591" y="3715244"/>
            <a:chExt cx="1512333" cy="28779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8C49680-DEE4-9AF6-62DE-D18F45189FA8}"/>
                </a:ext>
              </a:extLst>
            </p:cNvPr>
            <p:cNvCxnSpPr>
              <a:cxnSpLocks/>
            </p:cNvCxnSpPr>
            <p:nvPr/>
          </p:nvCxnSpPr>
          <p:spPr>
            <a:xfrm>
              <a:off x="9071757" y="4003036"/>
              <a:ext cx="14400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344FD3-7AFD-90C7-8852-09A81EE01AC5}"/>
                </a:ext>
              </a:extLst>
            </p:cNvPr>
            <p:cNvSpPr txBox="1"/>
            <p:nvPr/>
          </p:nvSpPr>
          <p:spPr>
            <a:xfrm>
              <a:off x="9035591" y="3715244"/>
              <a:ext cx="1512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The lower the better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822A2B0-4E9E-5CAF-EF94-51A8DBBB1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830" y="5858265"/>
            <a:ext cx="2219635" cy="7335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461DC-E331-1504-C8C4-6716A09550BA}"/>
              </a:ext>
            </a:extLst>
          </p:cNvPr>
          <p:cNvSpPr/>
          <p:nvPr/>
        </p:nvSpPr>
        <p:spPr>
          <a:xfrm>
            <a:off x="4811697" y="6143504"/>
            <a:ext cx="1368000" cy="144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943EA-F1DF-A067-1CDD-134DFC5B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C905FB-BF26-9916-3D61-91EEC85E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7" y="880228"/>
            <a:ext cx="7091408" cy="36534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0D0337-6034-8F92-99AB-708FB954B03D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Estimation of time to event due to HYP and ED-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DD0D79-7A3C-6110-C667-F441CDD9B9BE}"/>
              </a:ext>
            </a:extLst>
          </p:cNvPr>
          <p:cNvSpPr/>
          <p:nvPr/>
        </p:nvSpPr>
        <p:spPr>
          <a:xfrm>
            <a:off x="452987" y="880229"/>
            <a:ext cx="7056000" cy="109466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D21AE-BFE3-81C6-763E-0F19F340504A}"/>
              </a:ext>
            </a:extLst>
          </p:cNvPr>
          <p:cNvSpPr txBox="1"/>
          <p:nvPr/>
        </p:nvSpPr>
        <p:spPr>
          <a:xfrm>
            <a:off x="7628845" y="1149847"/>
            <a:ext cx="330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Fitting of the AFT model and output the coefficient and the scale parameter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2CA3BAE-CE2A-0D16-85A5-DDE3FA100352}"/>
              </a:ext>
            </a:extLst>
          </p:cNvPr>
          <p:cNvSpPr/>
          <p:nvPr/>
        </p:nvSpPr>
        <p:spPr>
          <a:xfrm>
            <a:off x="7556845" y="908804"/>
            <a:ext cx="72000" cy="1044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6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64565-4EEB-A98F-955D-E25FCE84A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7B62D6-EB61-DF3B-9B0E-98D2CCF7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7" y="880228"/>
            <a:ext cx="7091408" cy="36534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0E084C-AB68-0FCC-3CA4-600CF081652B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Estimation of time to event due to HYP and ED-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39019-2C43-6C99-0C54-C9642083A270}"/>
              </a:ext>
            </a:extLst>
          </p:cNvPr>
          <p:cNvSpPr/>
          <p:nvPr/>
        </p:nvSpPr>
        <p:spPr>
          <a:xfrm>
            <a:off x="452987" y="2156580"/>
            <a:ext cx="6768000" cy="90094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FB02B8-88C5-BA80-9081-EB724E7A75D4}"/>
              </a:ext>
            </a:extLst>
          </p:cNvPr>
          <p:cNvSpPr/>
          <p:nvPr/>
        </p:nvSpPr>
        <p:spPr>
          <a:xfrm>
            <a:off x="7271095" y="2156579"/>
            <a:ext cx="72000" cy="900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9D410-A27A-7292-DAA0-58576D78989C}"/>
              </a:ext>
            </a:extLst>
          </p:cNvPr>
          <p:cNvSpPr txBox="1"/>
          <p:nvPr/>
        </p:nvSpPr>
        <p:spPr>
          <a:xfrm>
            <a:off x="7343094" y="2207184"/>
            <a:ext cx="330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median time is defined for a general Weibull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178D4-7622-87BF-967C-087A98B69D60}"/>
              </a:ext>
            </a:extLst>
          </p:cNvPr>
          <p:cNvSpPr txBox="1"/>
          <p:nvPr/>
        </p:nvSpPr>
        <p:spPr>
          <a:xfrm>
            <a:off x="7343094" y="3176750"/>
            <a:ext cx="1886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Little of algebra…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C152D-AC21-9E16-C216-D786FE0EE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371" y="2730404"/>
            <a:ext cx="1999655" cy="2595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096E96-777D-4F8C-A52E-BCFDCED4A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094" y="3484527"/>
            <a:ext cx="3884670" cy="29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1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F80FD-A4AD-E04E-6590-DF1F4EB0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0A5C4-AAE9-D054-7333-3F92824F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7" y="880228"/>
            <a:ext cx="7091408" cy="36534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AD9AD1-061C-3E84-0D37-A93CCB7450E2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Estimation of time to event due to HYP and ED-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213E4-1C4C-A1EE-0564-227373A2AB0A}"/>
              </a:ext>
            </a:extLst>
          </p:cNvPr>
          <p:cNvSpPr/>
          <p:nvPr/>
        </p:nvSpPr>
        <p:spPr>
          <a:xfrm>
            <a:off x="452987" y="3242430"/>
            <a:ext cx="6595513" cy="80569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DC7B-CD91-F77E-E2DC-E2EC3507255E}"/>
              </a:ext>
            </a:extLst>
          </p:cNvPr>
          <p:cNvSpPr txBox="1"/>
          <p:nvPr/>
        </p:nvSpPr>
        <p:spPr>
          <a:xfrm>
            <a:off x="7209746" y="3421585"/>
            <a:ext cx="3048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median time is performed for all HYP and ED combinations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7E171B6-981D-E7BB-B882-DCD5F0F4CAA7}"/>
              </a:ext>
            </a:extLst>
          </p:cNvPr>
          <p:cNvSpPr/>
          <p:nvPr/>
        </p:nvSpPr>
        <p:spPr>
          <a:xfrm>
            <a:off x="7137745" y="3240610"/>
            <a:ext cx="72000" cy="828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9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8E3A-9EB8-200A-B1DA-15398976B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943AF6-2E76-44A5-2283-24BFE18F8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87" y="880228"/>
            <a:ext cx="7091408" cy="36534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F088BA-BEE0-B6CC-C15D-F44D7ECB93EB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Estimation of time to event due to HYP and ED-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5CE4DB-6950-A4BD-E62E-39CC0EA079C5}"/>
              </a:ext>
            </a:extLst>
          </p:cNvPr>
          <p:cNvSpPr/>
          <p:nvPr/>
        </p:nvSpPr>
        <p:spPr>
          <a:xfrm>
            <a:off x="452987" y="4325933"/>
            <a:ext cx="1764000" cy="180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A7AB1C-4607-1B1D-61D3-2E1AB884D681}"/>
              </a:ext>
            </a:extLst>
          </p:cNvPr>
          <p:cNvCxnSpPr>
            <a:cxnSpLocks/>
          </p:cNvCxnSpPr>
          <p:nvPr/>
        </p:nvCxnSpPr>
        <p:spPr>
          <a:xfrm>
            <a:off x="1330844" y="4613106"/>
            <a:ext cx="0" cy="504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ABB58F-E7AC-5490-8002-704ED2643D25}"/>
              </a:ext>
            </a:extLst>
          </p:cNvPr>
          <p:cNvSpPr txBox="1"/>
          <p:nvPr/>
        </p:nvSpPr>
        <p:spPr>
          <a:xfrm>
            <a:off x="2423112" y="5345635"/>
            <a:ext cx="31775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HYP and ED reduces the “survivorship” or accelerate the outcome and so the time to event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05C559E-693D-9BCF-54DD-CE46C0787512}"/>
              </a:ext>
            </a:extLst>
          </p:cNvPr>
          <p:cNvSpPr/>
          <p:nvPr/>
        </p:nvSpPr>
        <p:spPr>
          <a:xfrm>
            <a:off x="2351111" y="5240860"/>
            <a:ext cx="72000" cy="900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F7CB3A-D1D4-8734-1EE9-744366A3A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87" y="5225191"/>
            <a:ext cx="1799998" cy="8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2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EB21C-8877-FA9C-F58B-9B1C4F195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EA322B-74F8-26E4-2951-38D851FA814C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DCC0E-B8D2-DC1D-A823-54E6D769FB3D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F62FC-2804-2DE1-A971-73560B297364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7323DC-242D-B695-2156-1F81E5FC79CB}"/>
              </a:ext>
            </a:extLst>
          </p:cNvPr>
          <p:cNvSpPr/>
          <p:nvPr/>
        </p:nvSpPr>
        <p:spPr>
          <a:xfrm>
            <a:off x="1139135" y="3636841"/>
            <a:ext cx="33724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D20FFE-191A-570A-C0BB-C35D8A70CDCC}"/>
              </a:ext>
            </a:extLst>
          </p:cNvPr>
          <p:cNvCxnSpPr>
            <a:cxnSpLocks/>
          </p:cNvCxnSpPr>
          <p:nvPr/>
        </p:nvCxnSpPr>
        <p:spPr>
          <a:xfrm>
            <a:off x="1300083" y="4112432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B468E6B-F405-42B4-D514-4D1C759907C3}"/>
              </a:ext>
            </a:extLst>
          </p:cNvPr>
          <p:cNvSpPr txBox="1"/>
          <p:nvPr/>
        </p:nvSpPr>
        <p:spPr>
          <a:xfrm>
            <a:off x="1729684" y="5464161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=1) + P(ED = 1|HYP = 1)*T(ED = 1 &amp; HYP =1)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CDD433-ACF9-EC71-06E5-E71F4D70EDCF}"/>
              </a:ext>
            </a:extLst>
          </p:cNvPr>
          <p:cNvCxnSpPr>
            <a:cxnSpLocks/>
          </p:cNvCxnSpPr>
          <p:nvPr/>
        </p:nvCxnSpPr>
        <p:spPr>
          <a:xfrm>
            <a:off x="1890633" y="506493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0C3E86-BFD0-597D-8BBC-38CE5CD1FAFD}"/>
              </a:ext>
            </a:extLst>
          </p:cNvPr>
          <p:cNvSpPr/>
          <p:nvPr/>
        </p:nvSpPr>
        <p:spPr>
          <a:xfrm>
            <a:off x="1828888" y="5510049"/>
            <a:ext cx="1548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E789D-E82B-12B1-C99A-DFB92C0DC515}"/>
              </a:ext>
            </a:extLst>
          </p:cNvPr>
          <p:cNvSpPr txBox="1"/>
          <p:nvPr/>
        </p:nvSpPr>
        <p:spPr>
          <a:xfrm>
            <a:off x="938576" y="6209258"/>
            <a:ext cx="3328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Probability of no endothelial dysfunction when there is no hypertension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46335A-F3B5-460E-65FC-BD48B059B076}"/>
              </a:ext>
            </a:extLst>
          </p:cNvPr>
          <p:cNvCxnSpPr>
            <a:cxnSpLocks/>
          </p:cNvCxnSpPr>
          <p:nvPr/>
        </p:nvCxnSpPr>
        <p:spPr>
          <a:xfrm>
            <a:off x="2588768" y="5819563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42BCE6-0A41-4F4F-7225-67CED9E22860}"/>
              </a:ext>
            </a:extLst>
          </p:cNvPr>
          <p:cNvSpPr txBox="1"/>
          <p:nvPr/>
        </p:nvSpPr>
        <p:spPr>
          <a:xfrm>
            <a:off x="1139134" y="4502132"/>
            <a:ext cx="72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Counterfactual survival time:</a:t>
            </a:r>
          </a:p>
          <a:p>
            <a:r>
              <a:rPr lang="en-GB" sz="1400" dirty="0"/>
              <a:t>What is the median survival if HYP = 1, but the distribution of ED is still as if HYP = 0?</a:t>
            </a:r>
          </a:p>
        </p:txBody>
      </p:sp>
    </p:spTree>
    <p:extLst>
      <p:ext uri="{BB962C8B-B14F-4D97-AF65-F5344CB8AC3E}">
        <p14:creationId xmlns:p14="http://schemas.microsoft.com/office/powerpoint/2010/main" val="41110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1" grpId="0"/>
      <p:bldP spid="14" grpId="0" animBg="1"/>
      <p:bldP spid="16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D00FE-F7C2-C648-E2E6-55526C2AA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6E673D8-12C6-014E-86CF-2E99C9A1D880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EF8D4-D23F-D6E7-03E8-B09CC041A1A8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32F72-13C6-2C42-ACBF-3D6BE1665C82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8C7F62-2C25-20AB-455F-BBC390AE664D}"/>
              </a:ext>
            </a:extLst>
          </p:cNvPr>
          <p:cNvSpPr/>
          <p:nvPr/>
        </p:nvSpPr>
        <p:spPr>
          <a:xfrm>
            <a:off x="1139135" y="3636841"/>
            <a:ext cx="33724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AD0E63-CD85-4B43-FF15-99080D6D954A}"/>
              </a:ext>
            </a:extLst>
          </p:cNvPr>
          <p:cNvCxnSpPr>
            <a:cxnSpLocks/>
          </p:cNvCxnSpPr>
          <p:nvPr/>
        </p:nvCxnSpPr>
        <p:spPr>
          <a:xfrm>
            <a:off x="1300083" y="4112432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61067E-1086-C9A8-5780-CE919EBA4399}"/>
              </a:ext>
            </a:extLst>
          </p:cNvPr>
          <p:cNvSpPr txBox="1"/>
          <p:nvPr/>
        </p:nvSpPr>
        <p:spPr>
          <a:xfrm>
            <a:off x="1729684" y="5464161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=1) + P(ED = 1|HYP = 1)*T(ED = 1 &amp; HYP =1)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7FBB73-808A-2409-A30E-3C3134A040F8}"/>
              </a:ext>
            </a:extLst>
          </p:cNvPr>
          <p:cNvCxnSpPr>
            <a:cxnSpLocks/>
          </p:cNvCxnSpPr>
          <p:nvPr/>
        </p:nvCxnSpPr>
        <p:spPr>
          <a:xfrm>
            <a:off x="1890633" y="506493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17F57BC-68B5-06FB-BCC6-B8376D76BCED}"/>
              </a:ext>
            </a:extLst>
          </p:cNvPr>
          <p:cNvSpPr/>
          <p:nvPr/>
        </p:nvSpPr>
        <p:spPr>
          <a:xfrm>
            <a:off x="3461671" y="5510957"/>
            <a:ext cx="1404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F4F01BA-238E-8DA9-E070-A736C8C66C3C}"/>
              </a:ext>
            </a:extLst>
          </p:cNvPr>
          <p:cNvCxnSpPr>
            <a:cxnSpLocks/>
          </p:cNvCxnSpPr>
          <p:nvPr/>
        </p:nvCxnSpPr>
        <p:spPr>
          <a:xfrm>
            <a:off x="4017518" y="5819563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4ED4F1C-E71F-BA74-2AE8-25CDBB1392B3}"/>
              </a:ext>
            </a:extLst>
          </p:cNvPr>
          <p:cNvSpPr txBox="1"/>
          <p:nvPr/>
        </p:nvSpPr>
        <p:spPr>
          <a:xfrm>
            <a:off x="2496692" y="6231255"/>
            <a:ext cx="30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survival time for hypertensive subjects without 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244504-1487-FA56-1E4B-1F5667EB3992}"/>
              </a:ext>
            </a:extLst>
          </p:cNvPr>
          <p:cNvSpPr txBox="1"/>
          <p:nvPr/>
        </p:nvSpPr>
        <p:spPr>
          <a:xfrm>
            <a:off x="1139134" y="4502132"/>
            <a:ext cx="72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Counterfactual survival time:</a:t>
            </a:r>
          </a:p>
          <a:p>
            <a:r>
              <a:rPr lang="en-GB" sz="1400" dirty="0"/>
              <a:t>What is the median survival if HYP = 1, but the distribution of ED is still as if HYP = 0?</a:t>
            </a:r>
          </a:p>
        </p:txBody>
      </p:sp>
    </p:spTree>
    <p:extLst>
      <p:ext uri="{BB962C8B-B14F-4D97-AF65-F5344CB8AC3E}">
        <p14:creationId xmlns:p14="http://schemas.microsoft.com/office/powerpoint/2010/main" val="305812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3A9A3-6E0A-E7E9-0A8E-E1CA3D038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0F5D9B2-718E-B01E-EFDF-41EFABA98B59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19E7C-A878-C00B-F506-4F553A61A5BB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65520-D4B3-28DC-7071-19977E39998C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C7F73-196D-9706-7EFA-582E342E9763}"/>
              </a:ext>
            </a:extLst>
          </p:cNvPr>
          <p:cNvSpPr/>
          <p:nvPr/>
        </p:nvSpPr>
        <p:spPr>
          <a:xfrm>
            <a:off x="1139135" y="3636841"/>
            <a:ext cx="33724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E81C29-E098-E7E3-BB6C-2DC1C5EE26E4}"/>
              </a:ext>
            </a:extLst>
          </p:cNvPr>
          <p:cNvCxnSpPr>
            <a:cxnSpLocks/>
          </p:cNvCxnSpPr>
          <p:nvPr/>
        </p:nvCxnSpPr>
        <p:spPr>
          <a:xfrm>
            <a:off x="1300083" y="4112432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8E5415-27A2-4479-D75A-4E34E36822D8}"/>
              </a:ext>
            </a:extLst>
          </p:cNvPr>
          <p:cNvSpPr txBox="1"/>
          <p:nvPr/>
        </p:nvSpPr>
        <p:spPr>
          <a:xfrm>
            <a:off x="1729684" y="5464161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=1) + P(ED = 1|HYP = 1)*T(ED = 1 &amp; HYP =1)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F09B7-1488-F379-5773-AD601DA87619}"/>
              </a:ext>
            </a:extLst>
          </p:cNvPr>
          <p:cNvCxnSpPr>
            <a:cxnSpLocks/>
          </p:cNvCxnSpPr>
          <p:nvPr/>
        </p:nvCxnSpPr>
        <p:spPr>
          <a:xfrm>
            <a:off x="1890633" y="506493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2944227-3DDB-1630-8BED-814EA33A256C}"/>
              </a:ext>
            </a:extLst>
          </p:cNvPr>
          <p:cNvSpPr txBox="1"/>
          <p:nvPr/>
        </p:nvSpPr>
        <p:spPr>
          <a:xfrm>
            <a:off x="1671091" y="5892320"/>
            <a:ext cx="3396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survival time for hypertensive subjects without ED weighted by the probability of no ED when there is no HYP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28008E9-769F-A494-BCE7-13FFE2B695F6}"/>
              </a:ext>
            </a:extLst>
          </p:cNvPr>
          <p:cNvSpPr/>
          <p:nvPr/>
        </p:nvSpPr>
        <p:spPr>
          <a:xfrm rot="5400000">
            <a:off x="3321825" y="4302321"/>
            <a:ext cx="72000" cy="2952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D7644-E65B-6911-2141-EA2F06A28A19}"/>
              </a:ext>
            </a:extLst>
          </p:cNvPr>
          <p:cNvSpPr txBox="1"/>
          <p:nvPr/>
        </p:nvSpPr>
        <p:spPr>
          <a:xfrm>
            <a:off x="1139134" y="4502132"/>
            <a:ext cx="72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Counterfactual survival time:</a:t>
            </a:r>
          </a:p>
          <a:p>
            <a:r>
              <a:rPr lang="en-GB" sz="1400" dirty="0"/>
              <a:t>What is the median survival if HYP = 1, but the distribution of ED is still as if HYP = 0?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11F77-EB41-9A51-DD27-A8091E2F4653}"/>
              </a:ext>
            </a:extLst>
          </p:cNvPr>
          <p:cNvSpPr/>
          <p:nvPr/>
        </p:nvSpPr>
        <p:spPr>
          <a:xfrm>
            <a:off x="1832896" y="5501432"/>
            <a:ext cx="3096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74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424C6-3B77-30C9-393E-662B2838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C61775B-5616-3500-4C7B-3F439541CDE9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526DD-3492-C067-5277-82B42CB06096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6BA79-FC44-13D6-ABD3-0D6BED04AE1F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2A4BFC-8BA6-90CF-1E31-E98F91E04CC0}"/>
              </a:ext>
            </a:extLst>
          </p:cNvPr>
          <p:cNvSpPr/>
          <p:nvPr/>
        </p:nvSpPr>
        <p:spPr>
          <a:xfrm>
            <a:off x="1139135" y="3636841"/>
            <a:ext cx="33724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6C6562-0514-D532-B9D1-099465CE8970}"/>
              </a:ext>
            </a:extLst>
          </p:cNvPr>
          <p:cNvCxnSpPr>
            <a:cxnSpLocks/>
          </p:cNvCxnSpPr>
          <p:nvPr/>
        </p:nvCxnSpPr>
        <p:spPr>
          <a:xfrm>
            <a:off x="1300083" y="4112432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B33F1A-9AC8-FAAE-3B20-C2C82130C216}"/>
              </a:ext>
            </a:extLst>
          </p:cNvPr>
          <p:cNvSpPr txBox="1"/>
          <p:nvPr/>
        </p:nvSpPr>
        <p:spPr>
          <a:xfrm>
            <a:off x="1729684" y="5464161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=1) + P(ED = 1|HYP = 0)*T(ED = 1 &amp; HYP =1)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F7FD23-3160-4589-76DF-7F5E4C4C3552}"/>
              </a:ext>
            </a:extLst>
          </p:cNvPr>
          <p:cNvCxnSpPr>
            <a:cxnSpLocks/>
          </p:cNvCxnSpPr>
          <p:nvPr/>
        </p:nvCxnSpPr>
        <p:spPr>
          <a:xfrm>
            <a:off x="1890633" y="506493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4D6CFC9-508C-2BEF-B2EA-D47A924985DF}"/>
              </a:ext>
            </a:extLst>
          </p:cNvPr>
          <p:cNvSpPr/>
          <p:nvPr/>
        </p:nvSpPr>
        <p:spPr>
          <a:xfrm>
            <a:off x="5068799" y="5502776"/>
            <a:ext cx="1332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00016-5E19-9846-1F68-BCC6DF031730}"/>
              </a:ext>
            </a:extLst>
          </p:cNvPr>
          <p:cNvCxnSpPr>
            <a:cxnSpLocks/>
          </p:cNvCxnSpPr>
          <p:nvPr/>
        </p:nvCxnSpPr>
        <p:spPr>
          <a:xfrm>
            <a:off x="5693918" y="577193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52D8C4-1EC8-9554-2512-1A0219CE38C7}"/>
              </a:ext>
            </a:extLst>
          </p:cNvPr>
          <p:cNvSpPr txBox="1"/>
          <p:nvPr/>
        </p:nvSpPr>
        <p:spPr>
          <a:xfrm>
            <a:off x="4180809" y="6183630"/>
            <a:ext cx="304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Probability of endothelial dysfunction in non hypertensive subjects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0E768-0B16-20A0-F46D-5629307BE29A}"/>
              </a:ext>
            </a:extLst>
          </p:cNvPr>
          <p:cNvSpPr txBox="1"/>
          <p:nvPr/>
        </p:nvSpPr>
        <p:spPr>
          <a:xfrm>
            <a:off x="1139134" y="4502132"/>
            <a:ext cx="72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Counterfactual survival time:</a:t>
            </a:r>
          </a:p>
          <a:p>
            <a:r>
              <a:rPr lang="en-GB" sz="1400" dirty="0"/>
              <a:t>What is the median survival if HYP = 1, but the distribution of ED is still as if HYP = 0?</a:t>
            </a:r>
          </a:p>
        </p:txBody>
      </p:sp>
    </p:spTree>
    <p:extLst>
      <p:ext uri="{BB962C8B-B14F-4D97-AF65-F5344CB8AC3E}">
        <p14:creationId xmlns:p14="http://schemas.microsoft.com/office/powerpoint/2010/main" val="2659449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CC925-74EA-E317-59E8-1F1F3A648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ED5E32-600F-A741-45C9-DA6F6120AF57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1660B-7317-FEEE-EF2D-4DB5AA17BC89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F8287-BDF9-709A-8F78-0E54B519624D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76A9C-FD44-9D54-FA85-7EB12465747C}"/>
              </a:ext>
            </a:extLst>
          </p:cNvPr>
          <p:cNvSpPr/>
          <p:nvPr/>
        </p:nvSpPr>
        <p:spPr>
          <a:xfrm>
            <a:off x="1139135" y="3636841"/>
            <a:ext cx="33724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365408-17F1-47E4-DF60-7CAFC62CEF52}"/>
              </a:ext>
            </a:extLst>
          </p:cNvPr>
          <p:cNvCxnSpPr>
            <a:cxnSpLocks/>
          </p:cNvCxnSpPr>
          <p:nvPr/>
        </p:nvCxnSpPr>
        <p:spPr>
          <a:xfrm>
            <a:off x="1300083" y="4112432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EA917C-EC50-E5F4-A15A-B0DF6FC129C9}"/>
              </a:ext>
            </a:extLst>
          </p:cNvPr>
          <p:cNvSpPr txBox="1"/>
          <p:nvPr/>
        </p:nvSpPr>
        <p:spPr>
          <a:xfrm>
            <a:off x="1729684" y="5464161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=1) + P(ED = 1|HYP = 0)*T(ED = 1 &amp; HYP =1)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9C7AF2-EFAD-58BE-B0A6-AE8B011BEE5A}"/>
              </a:ext>
            </a:extLst>
          </p:cNvPr>
          <p:cNvCxnSpPr>
            <a:cxnSpLocks/>
          </p:cNvCxnSpPr>
          <p:nvPr/>
        </p:nvCxnSpPr>
        <p:spPr>
          <a:xfrm>
            <a:off x="1890633" y="506493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18278F8-BB46-C450-A8CA-6772B33468CF}"/>
              </a:ext>
            </a:extLst>
          </p:cNvPr>
          <p:cNvSpPr/>
          <p:nvPr/>
        </p:nvSpPr>
        <p:spPr>
          <a:xfrm>
            <a:off x="6462046" y="5501432"/>
            <a:ext cx="1440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475A8-E76C-D266-D722-392AC40AFC99}"/>
              </a:ext>
            </a:extLst>
          </p:cNvPr>
          <p:cNvCxnSpPr>
            <a:cxnSpLocks/>
          </p:cNvCxnSpPr>
          <p:nvPr/>
        </p:nvCxnSpPr>
        <p:spPr>
          <a:xfrm>
            <a:off x="7027418" y="577193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92CA4F-4B12-A5AE-F6AB-52B5827F08FB}"/>
              </a:ext>
            </a:extLst>
          </p:cNvPr>
          <p:cNvSpPr txBox="1"/>
          <p:nvPr/>
        </p:nvSpPr>
        <p:spPr>
          <a:xfrm>
            <a:off x="5523834" y="6174105"/>
            <a:ext cx="3045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survival time for hypertensive subjects with 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AB911-287F-5BC9-3DC0-3D0343188982}"/>
              </a:ext>
            </a:extLst>
          </p:cNvPr>
          <p:cNvSpPr txBox="1"/>
          <p:nvPr/>
        </p:nvSpPr>
        <p:spPr>
          <a:xfrm>
            <a:off x="1139134" y="4502132"/>
            <a:ext cx="72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Counterfactual survival time:</a:t>
            </a:r>
          </a:p>
          <a:p>
            <a:r>
              <a:rPr lang="en-GB" sz="1400" dirty="0"/>
              <a:t>What is the median survival if HYP = 1, but the distribution of ED is still as if HYP = 0?</a:t>
            </a:r>
          </a:p>
        </p:txBody>
      </p:sp>
    </p:spTree>
    <p:extLst>
      <p:ext uri="{BB962C8B-B14F-4D97-AF65-F5344CB8AC3E}">
        <p14:creationId xmlns:p14="http://schemas.microsoft.com/office/powerpoint/2010/main" val="395870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0F47-F284-927D-CABC-96A399E9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0D765-FDEB-DA51-E400-6205CB1CB961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ABE709-BBC0-71AC-85E5-A09A500150F6}"/>
              </a:ext>
            </a:extLst>
          </p:cNvPr>
          <p:cNvGrpSpPr/>
          <p:nvPr/>
        </p:nvGrpSpPr>
        <p:grpSpPr>
          <a:xfrm>
            <a:off x="384048" y="1553909"/>
            <a:ext cx="5575567" cy="1418813"/>
            <a:chOff x="5957672" y="2481137"/>
            <a:chExt cx="5575567" cy="14188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131BBF2-00CF-EB5F-16BD-765B18862212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FD2BE5A9-29C5-F2FB-4B9D-40A37459ACB5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D2BD2BD2-37A5-5ECA-2427-CF03DF9FBBD1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86BB7AB-5E26-D85A-DC59-8DD1D85A646A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E59CE41-3168-F4D0-CCB4-20605AC01394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HYP</a:t>
                    </a: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92BAC766-A3B5-71B1-F571-2C6B12BBF5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49D8D9B-3893-C499-27F9-8470DFFA217D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D4AADA1-4F0C-2C2C-CAE9-0DBF095CCC11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219E085-6767-A09A-2521-D7410C560B2F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CVD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BFF46FF-71E1-31FE-26AF-3F3476E12B7B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07417BF8-310B-5BBC-E269-3C03D7C1B7AB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bg1">
                        <a:lumMod val="6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33F57A3-0087-5641-51E0-C59E21EC6C2C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ED</a:t>
                    </a:r>
                  </a:p>
                </p:txBody>
              </p: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3BF06AD0-5630-3D76-17C8-CBA400AAEC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92C09A5B-ED0B-FAA3-B244-E6D7222C8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264073-CC77-040A-DF2C-A18629AB8849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486C35F-712B-4BBA-58A9-A8D490005B6A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746EE60-7979-FE7A-4184-DB6AE33ABC0C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B632FA-C0A4-B1D7-7358-40AE86EE857E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 ← Direct effect</a:t>
              </a: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a*b ← Indirect effect</a:t>
              </a: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+ a*b ← Total effect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62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2A972-B95D-21BA-7F60-946EE2A37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8800-A496-713C-F84B-E2017EC0E85B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99706-EAD4-33C2-76B9-4E5E8B6BD930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5B91E-C69E-DFCB-6C61-D9B0E0A6B389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DA561E-AB4B-F2A7-7F49-15C6129D27A3}"/>
              </a:ext>
            </a:extLst>
          </p:cNvPr>
          <p:cNvSpPr/>
          <p:nvPr/>
        </p:nvSpPr>
        <p:spPr>
          <a:xfrm>
            <a:off x="1139135" y="3636841"/>
            <a:ext cx="33724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8BC11-5ECE-BB3E-FC27-8E6B525D5022}"/>
              </a:ext>
            </a:extLst>
          </p:cNvPr>
          <p:cNvSpPr txBox="1"/>
          <p:nvPr/>
        </p:nvSpPr>
        <p:spPr>
          <a:xfrm>
            <a:off x="1139134" y="4502132"/>
            <a:ext cx="72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Counterfactual survival time:</a:t>
            </a:r>
          </a:p>
          <a:p>
            <a:r>
              <a:rPr lang="en-GB" sz="1400" dirty="0"/>
              <a:t>What is the median survival if HYP = 1, but the distribution of ED is still as if HYP = 0?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8CA3C8-B9C2-C3A6-9B0E-154F133DF893}"/>
              </a:ext>
            </a:extLst>
          </p:cNvPr>
          <p:cNvCxnSpPr>
            <a:cxnSpLocks/>
          </p:cNvCxnSpPr>
          <p:nvPr/>
        </p:nvCxnSpPr>
        <p:spPr>
          <a:xfrm>
            <a:off x="1300083" y="4112432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FE4C0D-24B1-C740-6A8C-F67A6F3F8329}"/>
              </a:ext>
            </a:extLst>
          </p:cNvPr>
          <p:cNvSpPr txBox="1"/>
          <p:nvPr/>
        </p:nvSpPr>
        <p:spPr>
          <a:xfrm>
            <a:off x="1729684" y="5464161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=1) + P(ED = 1|HYP = 0)*T(ED = 1 &amp; HYP =1)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D58B54-5058-1B5E-445E-6693059840F9}"/>
              </a:ext>
            </a:extLst>
          </p:cNvPr>
          <p:cNvCxnSpPr>
            <a:cxnSpLocks/>
          </p:cNvCxnSpPr>
          <p:nvPr/>
        </p:nvCxnSpPr>
        <p:spPr>
          <a:xfrm>
            <a:off x="1890633" y="506493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4ED1CA-067D-DE63-61A8-798E0753A537}"/>
              </a:ext>
            </a:extLst>
          </p:cNvPr>
          <p:cNvSpPr txBox="1"/>
          <p:nvPr/>
        </p:nvSpPr>
        <p:spPr>
          <a:xfrm>
            <a:off x="4469100" y="5894368"/>
            <a:ext cx="4038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survival time for hypertensive subjects with ED weighted by the Probability of endothelial dysfunction in non hypertensive subjects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D45170C-DAB6-EFA4-773F-23ED52E8D59A}"/>
              </a:ext>
            </a:extLst>
          </p:cNvPr>
          <p:cNvSpPr/>
          <p:nvPr/>
        </p:nvSpPr>
        <p:spPr>
          <a:xfrm rot="5400000">
            <a:off x="6452400" y="4356321"/>
            <a:ext cx="72000" cy="2844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49169-9D39-95CA-85BB-1E4D57146E9E}"/>
              </a:ext>
            </a:extLst>
          </p:cNvPr>
          <p:cNvSpPr/>
          <p:nvPr/>
        </p:nvSpPr>
        <p:spPr>
          <a:xfrm>
            <a:off x="5033296" y="5501432"/>
            <a:ext cx="2880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898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F44C5-9A8B-6943-AC46-C7E277B3C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036868-FDAB-C47C-13E3-FD8B044A87FA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29DDD-CE93-6E76-6D1E-9E9738B7AEAB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A4350-74E5-E6A7-7DE8-4B7C56FEA73F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688B6-4610-5B05-B73E-0A92173DA277}"/>
              </a:ext>
            </a:extLst>
          </p:cNvPr>
          <p:cNvSpPr/>
          <p:nvPr/>
        </p:nvSpPr>
        <p:spPr>
          <a:xfrm>
            <a:off x="1615385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28CE2-8AAD-A5C8-A10B-CAA6E2CBE5AA}"/>
              </a:ext>
            </a:extLst>
          </p:cNvPr>
          <p:cNvSpPr txBox="1"/>
          <p:nvPr/>
        </p:nvSpPr>
        <p:spPr>
          <a:xfrm>
            <a:off x="2371081" y="3669077"/>
            <a:ext cx="721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survival time when HYP = 0.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A52052-6348-7443-F5E7-89D8B6845A3C}"/>
              </a:ext>
            </a:extLst>
          </p:cNvPr>
          <p:cNvCxnSpPr>
            <a:cxnSpLocks/>
          </p:cNvCxnSpPr>
          <p:nvPr/>
        </p:nvCxnSpPr>
        <p:spPr>
          <a:xfrm rot="16200000">
            <a:off x="2119233" y="3626657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3F7D91-0F5B-C563-DDF3-EA1A6A8DE86B}"/>
              </a:ext>
            </a:extLst>
          </p:cNvPr>
          <p:cNvSpPr txBox="1"/>
          <p:nvPr/>
        </p:nvSpPr>
        <p:spPr>
          <a:xfrm>
            <a:off x="405709" y="4444986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=0) + P(ED = 1|HYP = 0)*T(ED = 0 &amp; HYP =1)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2000F8-F948-15EE-C15C-F897B263A0B8}"/>
              </a:ext>
            </a:extLst>
          </p:cNvPr>
          <p:cNvCxnSpPr>
            <a:cxnSpLocks/>
          </p:cNvCxnSpPr>
          <p:nvPr/>
        </p:nvCxnSpPr>
        <p:spPr>
          <a:xfrm>
            <a:off x="3671808" y="4006173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0A494A6-AC06-A678-BE70-1465FB810D75}"/>
              </a:ext>
            </a:extLst>
          </p:cNvPr>
          <p:cNvSpPr/>
          <p:nvPr/>
        </p:nvSpPr>
        <p:spPr>
          <a:xfrm>
            <a:off x="480346" y="4491782"/>
            <a:ext cx="1584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C0EB57-181B-0ADF-4F7F-0FB46F3A4A98}"/>
              </a:ext>
            </a:extLst>
          </p:cNvPr>
          <p:cNvCxnSpPr>
            <a:cxnSpLocks/>
          </p:cNvCxnSpPr>
          <p:nvPr/>
        </p:nvCxnSpPr>
        <p:spPr>
          <a:xfrm>
            <a:off x="1262821" y="476228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D9068D-DBE0-9B6F-CF02-B54FBCADCF7E}"/>
              </a:ext>
            </a:extLst>
          </p:cNvPr>
          <p:cNvSpPr txBox="1"/>
          <p:nvPr/>
        </p:nvSpPr>
        <p:spPr>
          <a:xfrm>
            <a:off x="197526" y="5122288"/>
            <a:ext cx="265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Probability of no endothelial dysfunction in non-hypertensive</a:t>
            </a:r>
          </a:p>
        </p:txBody>
      </p:sp>
    </p:spTree>
    <p:extLst>
      <p:ext uri="{BB962C8B-B14F-4D97-AF65-F5344CB8AC3E}">
        <p14:creationId xmlns:p14="http://schemas.microsoft.com/office/powerpoint/2010/main" val="2584742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71462-347D-4371-2EED-4C1A2D046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21F05D9-6404-594C-999D-A0044377448D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AF79E-2C14-3982-60EB-054185C69327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3A0CA-22EE-7BD9-08A1-1B6E0AC3DB9E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369504-DE79-D317-7596-99899D867518}"/>
              </a:ext>
            </a:extLst>
          </p:cNvPr>
          <p:cNvSpPr/>
          <p:nvPr/>
        </p:nvSpPr>
        <p:spPr>
          <a:xfrm>
            <a:off x="1615385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1CCC2-89A9-EDA4-E8F3-9043FE23772B}"/>
              </a:ext>
            </a:extLst>
          </p:cNvPr>
          <p:cNvSpPr txBox="1"/>
          <p:nvPr/>
        </p:nvSpPr>
        <p:spPr>
          <a:xfrm>
            <a:off x="2371081" y="3669077"/>
            <a:ext cx="721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survival time when HYP = 0.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03D646-7F21-0194-9354-8FEA1E749C74}"/>
              </a:ext>
            </a:extLst>
          </p:cNvPr>
          <p:cNvCxnSpPr>
            <a:cxnSpLocks/>
          </p:cNvCxnSpPr>
          <p:nvPr/>
        </p:nvCxnSpPr>
        <p:spPr>
          <a:xfrm rot="16200000">
            <a:off x="2119233" y="3626657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846C0C-7C28-AEF9-6CDB-C2E682E08F11}"/>
              </a:ext>
            </a:extLst>
          </p:cNvPr>
          <p:cNvSpPr txBox="1"/>
          <p:nvPr/>
        </p:nvSpPr>
        <p:spPr>
          <a:xfrm>
            <a:off x="405709" y="4444986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=0) + P(ED = 1|HYP = 0)*T(ED = 0 &amp; HYP =1)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924B0B-B773-7269-A5D1-C9D381B8CCC4}"/>
              </a:ext>
            </a:extLst>
          </p:cNvPr>
          <p:cNvCxnSpPr>
            <a:cxnSpLocks/>
          </p:cNvCxnSpPr>
          <p:nvPr/>
        </p:nvCxnSpPr>
        <p:spPr>
          <a:xfrm>
            <a:off x="3671808" y="4006173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FF9E5A-89D6-25B6-FF8A-D8FF8A09B977}"/>
              </a:ext>
            </a:extLst>
          </p:cNvPr>
          <p:cNvSpPr/>
          <p:nvPr/>
        </p:nvSpPr>
        <p:spPr>
          <a:xfrm>
            <a:off x="2147221" y="4491782"/>
            <a:ext cx="1440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689D6B-1AA1-8F17-A969-A1A9B2E3E2DE}"/>
              </a:ext>
            </a:extLst>
          </p:cNvPr>
          <p:cNvCxnSpPr>
            <a:cxnSpLocks/>
          </p:cNvCxnSpPr>
          <p:nvPr/>
        </p:nvCxnSpPr>
        <p:spPr>
          <a:xfrm>
            <a:off x="2767771" y="476228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28BA72-C152-64E8-6389-F897F69F1EF8}"/>
              </a:ext>
            </a:extLst>
          </p:cNvPr>
          <p:cNvSpPr txBox="1"/>
          <p:nvPr/>
        </p:nvSpPr>
        <p:spPr>
          <a:xfrm>
            <a:off x="1442546" y="5179889"/>
            <a:ext cx="2650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survival time of subjects without endothelial dysfunction and hypertension</a:t>
            </a:r>
          </a:p>
        </p:txBody>
      </p:sp>
    </p:spTree>
    <p:extLst>
      <p:ext uri="{BB962C8B-B14F-4D97-AF65-F5344CB8AC3E}">
        <p14:creationId xmlns:p14="http://schemas.microsoft.com/office/powerpoint/2010/main" val="423547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10E1E-FAF7-E431-7CC1-23FBD6B3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A5DB0-D55B-9231-4ACD-5083D678E1D7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61D61-5237-C4A1-7EA3-FB18271E22CB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219C3-ED25-BF5A-98E9-90202DB1A331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85B2EB-25EF-8067-46B1-F7A96C775FE2}"/>
              </a:ext>
            </a:extLst>
          </p:cNvPr>
          <p:cNvSpPr/>
          <p:nvPr/>
        </p:nvSpPr>
        <p:spPr>
          <a:xfrm>
            <a:off x="1615385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464AD-762C-D4A3-A4B5-28DB7F256C16}"/>
              </a:ext>
            </a:extLst>
          </p:cNvPr>
          <p:cNvSpPr txBox="1"/>
          <p:nvPr/>
        </p:nvSpPr>
        <p:spPr>
          <a:xfrm>
            <a:off x="2371081" y="3669077"/>
            <a:ext cx="721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survival time when HYP = 0.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9674ED-BEFB-DB98-4C4A-51F31074BD2A}"/>
              </a:ext>
            </a:extLst>
          </p:cNvPr>
          <p:cNvCxnSpPr>
            <a:cxnSpLocks/>
          </p:cNvCxnSpPr>
          <p:nvPr/>
        </p:nvCxnSpPr>
        <p:spPr>
          <a:xfrm rot="16200000">
            <a:off x="2119233" y="3626657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7A2204-2420-604B-05F2-14CA687EF26F}"/>
              </a:ext>
            </a:extLst>
          </p:cNvPr>
          <p:cNvSpPr txBox="1"/>
          <p:nvPr/>
        </p:nvSpPr>
        <p:spPr>
          <a:xfrm>
            <a:off x="405709" y="4444986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=0) + P(ED = 1|HYP = 0)*T(ED = 0 &amp; HYP =1)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3C8087C-05A5-829D-1C5A-EA513C821AFD}"/>
              </a:ext>
            </a:extLst>
          </p:cNvPr>
          <p:cNvCxnSpPr>
            <a:cxnSpLocks/>
          </p:cNvCxnSpPr>
          <p:nvPr/>
        </p:nvCxnSpPr>
        <p:spPr>
          <a:xfrm>
            <a:off x="3671808" y="4006173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BA87C4-EB16-DFAC-C5A1-E1B2D60E6831}"/>
              </a:ext>
            </a:extLst>
          </p:cNvPr>
          <p:cNvSpPr txBox="1"/>
          <p:nvPr/>
        </p:nvSpPr>
        <p:spPr>
          <a:xfrm>
            <a:off x="482409" y="4878705"/>
            <a:ext cx="3129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survival time of subjects without endothelial dysfunction and hypertension weighted by the probability of no endothelial dysfunction in non-hypertensive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EDE162-3E56-7060-72F3-8CF1F268837D}"/>
              </a:ext>
            </a:extLst>
          </p:cNvPr>
          <p:cNvSpPr/>
          <p:nvPr/>
        </p:nvSpPr>
        <p:spPr>
          <a:xfrm rot="5400000">
            <a:off x="2011233" y="3281884"/>
            <a:ext cx="72000" cy="2988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BACE40-5E45-3480-F19E-79D33DCB122B}"/>
              </a:ext>
            </a:extLst>
          </p:cNvPr>
          <p:cNvSpPr/>
          <p:nvPr/>
        </p:nvSpPr>
        <p:spPr>
          <a:xfrm>
            <a:off x="499392" y="4492611"/>
            <a:ext cx="3096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59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69C9F-E7F1-4A74-0A05-690DEBCC7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C525F0-4680-542A-03A5-3C5350C17215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A8845-55F3-520C-AC0D-DA4A8347CC57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1F249-B3EF-BF63-851D-E6D78B01B8A8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39220-8B43-177A-72D4-E234CB7A8B96}"/>
              </a:ext>
            </a:extLst>
          </p:cNvPr>
          <p:cNvSpPr/>
          <p:nvPr/>
        </p:nvSpPr>
        <p:spPr>
          <a:xfrm>
            <a:off x="1615385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0381A-3BF0-6ADA-FEE5-67CAF1E1E50D}"/>
              </a:ext>
            </a:extLst>
          </p:cNvPr>
          <p:cNvSpPr txBox="1"/>
          <p:nvPr/>
        </p:nvSpPr>
        <p:spPr>
          <a:xfrm>
            <a:off x="2371081" y="3669077"/>
            <a:ext cx="721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survival time when HYP = 0.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01C18F-C3DE-E5C8-5C15-73D9BA29A4E8}"/>
              </a:ext>
            </a:extLst>
          </p:cNvPr>
          <p:cNvCxnSpPr>
            <a:cxnSpLocks/>
          </p:cNvCxnSpPr>
          <p:nvPr/>
        </p:nvCxnSpPr>
        <p:spPr>
          <a:xfrm rot="16200000">
            <a:off x="2119233" y="3626657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15D3A9-8362-5691-4C27-4C6F74098A67}"/>
              </a:ext>
            </a:extLst>
          </p:cNvPr>
          <p:cNvSpPr txBox="1"/>
          <p:nvPr/>
        </p:nvSpPr>
        <p:spPr>
          <a:xfrm>
            <a:off x="405709" y="4444986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=0) + P(ED = 1|HYP = 0)*T(ED = 0 &amp; HYP =1)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96396D-BAAA-7900-D7BC-B68ABB26F712}"/>
              </a:ext>
            </a:extLst>
          </p:cNvPr>
          <p:cNvCxnSpPr>
            <a:cxnSpLocks/>
          </p:cNvCxnSpPr>
          <p:nvPr/>
        </p:nvCxnSpPr>
        <p:spPr>
          <a:xfrm>
            <a:off x="3671808" y="4006173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A064EC0-057C-929A-61D7-FEDF6C1F3689}"/>
              </a:ext>
            </a:extLst>
          </p:cNvPr>
          <p:cNvSpPr/>
          <p:nvPr/>
        </p:nvSpPr>
        <p:spPr>
          <a:xfrm>
            <a:off x="3737896" y="4491782"/>
            <a:ext cx="1332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00EF04-6AA9-C2D3-0AD4-E242D0092199}"/>
              </a:ext>
            </a:extLst>
          </p:cNvPr>
          <p:cNvCxnSpPr>
            <a:cxnSpLocks/>
          </p:cNvCxnSpPr>
          <p:nvPr/>
        </p:nvCxnSpPr>
        <p:spPr>
          <a:xfrm>
            <a:off x="4520371" y="476228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F7E5C-2F82-CEC1-3989-3ED414464854}"/>
              </a:ext>
            </a:extLst>
          </p:cNvPr>
          <p:cNvSpPr txBox="1"/>
          <p:nvPr/>
        </p:nvSpPr>
        <p:spPr>
          <a:xfrm>
            <a:off x="3455076" y="5122288"/>
            <a:ext cx="2650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Probability of endothelial dysfunction in non-hypertensive</a:t>
            </a:r>
          </a:p>
        </p:txBody>
      </p:sp>
    </p:spTree>
    <p:extLst>
      <p:ext uri="{BB962C8B-B14F-4D97-AF65-F5344CB8AC3E}">
        <p14:creationId xmlns:p14="http://schemas.microsoft.com/office/powerpoint/2010/main" val="11880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1E8A5-FDE7-D425-6A89-1555EAF47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38A67A1-7084-2EB1-ECB4-7DCFEEC534E7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A59-9F55-0F9B-C264-A0FFC2FEED27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08991-C6FF-431A-CEBB-51C7D7DDFF33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B82483-1FD2-825D-6FCA-FA1041518FD6}"/>
              </a:ext>
            </a:extLst>
          </p:cNvPr>
          <p:cNvSpPr/>
          <p:nvPr/>
        </p:nvSpPr>
        <p:spPr>
          <a:xfrm>
            <a:off x="1615385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06ECAA-D05F-D4E5-4969-99B7E983C786}"/>
              </a:ext>
            </a:extLst>
          </p:cNvPr>
          <p:cNvSpPr txBox="1"/>
          <p:nvPr/>
        </p:nvSpPr>
        <p:spPr>
          <a:xfrm>
            <a:off x="2371081" y="3669077"/>
            <a:ext cx="721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survival time when HYP = 0.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EFC010-C1C2-EE04-7975-1736DEF536B3}"/>
              </a:ext>
            </a:extLst>
          </p:cNvPr>
          <p:cNvCxnSpPr>
            <a:cxnSpLocks/>
          </p:cNvCxnSpPr>
          <p:nvPr/>
        </p:nvCxnSpPr>
        <p:spPr>
          <a:xfrm rot="16200000">
            <a:off x="2119233" y="3626657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3E8CAB9-4192-2349-A864-F9BC0AFF8FE9}"/>
              </a:ext>
            </a:extLst>
          </p:cNvPr>
          <p:cNvSpPr txBox="1"/>
          <p:nvPr/>
        </p:nvSpPr>
        <p:spPr>
          <a:xfrm>
            <a:off x="405709" y="4444986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=0) + P(ED = 1|HYP = 0)*T(ED = 0 &amp; HYP =1)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DDF41D-D51A-EC5C-B52E-12DE35577173}"/>
              </a:ext>
            </a:extLst>
          </p:cNvPr>
          <p:cNvCxnSpPr>
            <a:cxnSpLocks/>
          </p:cNvCxnSpPr>
          <p:nvPr/>
        </p:nvCxnSpPr>
        <p:spPr>
          <a:xfrm>
            <a:off x="3671808" y="4006173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FCF17AC-5772-823E-20FC-1721411044EE}"/>
              </a:ext>
            </a:extLst>
          </p:cNvPr>
          <p:cNvSpPr/>
          <p:nvPr/>
        </p:nvSpPr>
        <p:spPr>
          <a:xfrm>
            <a:off x="5157121" y="4491782"/>
            <a:ext cx="1440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AD9C68-E708-7DE5-2769-3C56BBEFF136}"/>
              </a:ext>
            </a:extLst>
          </p:cNvPr>
          <p:cNvCxnSpPr>
            <a:cxnSpLocks/>
          </p:cNvCxnSpPr>
          <p:nvPr/>
        </p:nvCxnSpPr>
        <p:spPr>
          <a:xfrm>
            <a:off x="5872921" y="476228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4E70A5-53C3-CF40-6088-900A01E7AF10}"/>
              </a:ext>
            </a:extLst>
          </p:cNvPr>
          <p:cNvSpPr txBox="1"/>
          <p:nvPr/>
        </p:nvSpPr>
        <p:spPr>
          <a:xfrm>
            <a:off x="4559976" y="5122288"/>
            <a:ext cx="2650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time to event of hypertensive subjects without endothelial dysfunction</a:t>
            </a:r>
          </a:p>
        </p:txBody>
      </p:sp>
    </p:spTree>
    <p:extLst>
      <p:ext uri="{BB962C8B-B14F-4D97-AF65-F5344CB8AC3E}">
        <p14:creationId xmlns:p14="http://schemas.microsoft.com/office/powerpoint/2010/main" val="3602010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049CE-8C32-1ACD-7F3A-898D83A6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726B0D7-0504-39BA-2122-FBC17C2767BD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2EE10-A32E-F159-6CFA-D1C9FA99F254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NDE is the effect of hypertension on the time to CVD, holding endothelial dysfunction constant at the level it would take if the person were not hypertensive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D9FDB-E158-1CA4-B67E-642B77D66E9E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CEAAB-A523-8964-2F6A-C06BE9F86A7B}"/>
              </a:ext>
            </a:extLst>
          </p:cNvPr>
          <p:cNvSpPr/>
          <p:nvPr/>
        </p:nvSpPr>
        <p:spPr>
          <a:xfrm>
            <a:off x="1615385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E354EC-C5BE-C080-03D4-2A884C99CD15}"/>
              </a:ext>
            </a:extLst>
          </p:cNvPr>
          <p:cNvSpPr txBox="1"/>
          <p:nvPr/>
        </p:nvSpPr>
        <p:spPr>
          <a:xfrm>
            <a:off x="2371081" y="3669077"/>
            <a:ext cx="7214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survival time when HYP = 0.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3C4CA2-0D5E-0E5A-84F5-6D18F792DCCF}"/>
              </a:ext>
            </a:extLst>
          </p:cNvPr>
          <p:cNvCxnSpPr>
            <a:cxnSpLocks/>
          </p:cNvCxnSpPr>
          <p:nvPr/>
        </p:nvCxnSpPr>
        <p:spPr>
          <a:xfrm rot="16200000">
            <a:off x="2119233" y="3626657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A70F72-C4E2-5B39-A0F0-A7CEC2EFEBAC}"/>
              </a:ext>
            </a:extLst>
          </p:cNvPr>
          <p:cNvSpPr txBox="1"/>
          <p:nvPr/>
        </p:nvSpPr>
        <p:spPr>
          <a:xfrm>
            <a:off x="405709" y="4444986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0))*T(ED = 0 &amp; HYP =0) + P(ED = 1|HYP = 0)*T(ED = 0 &amp; HYP =1)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E43D5C-8515-8797-8399-5EEA5AA992EF}"/>
              </a:ext>
            </a:extLst>
          </p:cNvPr>
          <p:cNvCxnSpPr>
            <a:cxnSpLocks/>
          </p:cNvCxnSpPr>
          <p:nvPr/>
        </p:nvCxnSpPr>
        <p:spPr>
          <a:xfrm>
            <a:off x="3671808" y="4006173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46A2BB-A93C-6BF1-AE2F-C2E104C3646F}"/>
              </a:ext>
            </a:extLst>
          </p:cNvPr>
          <p:cNvSpPr txBox="1"/>
          <p:nvPr/>
        </p:nvSpPr>
        <p:spPr>
          <a:xfrm>
            <a:off x="3145536" y="4885033"/>
            <a:ext cx="4038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time to event of hypertensive subjects without endothelial dysfunction</a:t>
            </a:r>
          </a:p>
          <a:p>
            <a:pPr algn="ctr"/>
            <a:r>
              <a:rPr lang="en-GB" sz="1400" dirty="0"/>
              <a:t>weighted by the probability of endothelial dysfunction in non-hypertensive</a:t>
            </a:r>
          </a:p>
          <a:p>
            <a:pPr algn="ctr"/>
            <a:endParaRPr lang="en-GB" sz="14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3A87D66-4E59-89A9-F2FB-6C6C58CCD7FC}"/>
              </a:ext>
            </a:extLst>
          </p:cNvPr>
          <p:cNvSpPr/>
          <p:nvPr/>
        </p:nvSpPr>
        <p:spPr>
          <a:xfrm rot="5400000">
            <a:off x="5195511" y="3366036"/>
            <a:ext cx="72000" cy="2844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C43623-CDC1-8501-585A-91AF4635CC4A}"/>
              </a:ext>
            </a:extLst>
          </p:cNvPr>
          <p:cNvSpPr/>
          <p:nvPr/>
        </p:nvSpPr>
        <p:spPr>
          <a:xfrm>
            <a:off x="3771411" y="4487707"/>
            <a:ext cx="2916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34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B876D-32EE-C8CE-D671-63B5A5304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8B4E30-E184-0953-AB79-2C4AD2BF3A4B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2A1C9-FB18-77A6-40D9-8C8B24FFC903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NIE is the portion of hypertension’s effect on time to CVD that is due to its effect on endothelial dysfunction, which then influences CVD timing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8EFE9-46CC-80B3-F988-0DD8313AE141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NIE = T</a:t>
            </a:r>
            <a:r>
              <a:rPr lang="en-GB" baseline="-25000" dirty="0"/>
              <a:t>1</a:t>
            </a:r>
            <a:r>
              <a:rPr lang="en-GB" dirty="0"/>
              <a:t> -T*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681D-B07C-93DA-981C-C0557A2760B9}"/>
              </a:ext>
            </a:extLst>
          </p:cNvPr>
          <p:cNvSpPr/>
          <p:nvPr/>
        </p:nvSpPr>
        <p:spPr>
          <a:xfrm>
            <a:off x="1015310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61BBB-FE56-A95F-B208-6277ADEC8896}"/>
              </a:ext>
            </a:extLst>
          </p:cNvPr>
          <p:cNvSpPr txBox="1"/>
          <p:nvPr/>
        </p:nvSpPr>
        <p:spPr>
          <a:xfrm>
            <a:off x="627069" y="5331072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1))*T(ED = 0 &amp; HYP =1) + P(ED = 1|HYP = 1)*T(ED = 1 &amp; HYP =1)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C5A057-1DD9-B02D-8424-AF4F9F204BF8}"/>
              </a:ext>
            </a:extLst>
          </p:cNvPr>
          <p:cNvCxnSpPr>
            <a:cxnSpLocks/>
          </p:cNvCxnSpPr>
          <p:nvPr/>
        </p:nvCxnSpPr>
        <p:spPr>
          <a:xfrm>
            <a:off x="1147683" y="407284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ADFE98-F7DA-5B0B-4974-4A71386F5889}"/>
              </a:ext>
            </a:extLst>
          </p:cNvPr>
          <p:cNvSpPr txBox="1"/>
          <p:nvPr/>
        </p:nvSpPr>
        <p:spPr>
          <a:xfrm>
            <a:off x="402336" y="4438521"/>
            <a:ext cx="714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median survival time when HYP = 1 and ED is affected by it naturally </a:t>
            </a:r>
          </a:p>
          <a:p>
            <a:r>
              <a:rPr lang="en-GB" sz="1400" dirty="0"/>
              <a:t>(ED is not fixed or controlled, it occurs according to its predicted probability under HYP =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605D51-D3C8-7D32-0A9C-2C80CAAC750F}"/>
              </a:ext>
            </a:extLst>
          </p:cNvPr>
          <p:cNvCxnSpPr>
            <a:cxnSpLocks/>
          </p:cNvCxnSpPr>
          <p:nvPr/>
        </p:nvCxnSpPr>
        <p:spPr>
          <a:xfrm>
            <a:off x="2119233" y="4961741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06D118-B573-D978-83D4-2EC1C0009401}"/>
              </a:ext>
            </a:extLst>
          </p:cNvPr>
          <p:cNvSpPr/>
          <p:nvPr/>
        </p:nvSpPr>
        <p:spPr>
          <a:xfrm>
            <a:off x="726858" y="5375039"/>
            <a:ext cx="1584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CB1EFE-C1CE-F38E-7E41-F7EE48089C54}"/>
              </a:ext>
            </a:extLst>
          </p:cNvPr>
          <p:cNvCxnSpPr>
            <a:cxnSpLocks/>
          </p:cNvCxnSpPr>
          <p:nvPr/>
        </p:nvCxnSpPr>
        <p:spPr>
          <a:xfrm>
            <a:off x="1518858" y="567452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FFA48E-EE51-9A26-D915-55BF06CCCD6F}"/>
              </a:ext>
            </a:extLst>
          </p:cNvPr>
          <p:cNvSpPr txBox="1"/>
          <p:nvPr/>
        </p:nvSpPr>
        <p:spPr>
          <a:xfrm>
            <a:off x="402336" y="6034526"/>
            <a:ext cx="305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Probability of no endothelial dysfunction in hypertensive subjects</a:t>
            </a:r>
          </a:p>
        </p:txBody>
      </p:sp>
    </p:spTree>
    <p:extLst>
      <p:ext uri="{BB962C8B-B14F-4D97-AF65-F5344CB8AC3E}">
        <p14:creationId xmlns:p14="http://schemas.microsoft.com/office/powerpoint/2010/main" val="44454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" grpId="0"/>
      <p:bldP spid="10" grpId="0"/>
      <p:bldP spid="15" grpId="0" animBg="1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1983-2FC8-B994-3D67-3FB192687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4569765-43DC-BCFD-C372-739D44A06554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6BB2B-F847-0F6E-2D94-0AE14FE96BBB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NIE is the portion of hypertension’s effect on time to CVD that is due to its effect on endothelial dysfunction, which then influences CVD timing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3B19B-9500-4735-1701-535A3D00EF8E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NIE = T</a:t>
            </a:r>
            <a:r>
              <a:rPr lang="en-GB" baseline="-25000" dirty="0"/>
              <a:t>1</a:t>
            </a:r>
            <a:r>
              <a:rPr lang="en-GB" dirty="0"/>
              <a:t> -T*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4B968-B085-7F23-A808-CB9860364409}"/>
              </a:ext>
            </a:extLst>
          </p:cNvPr>
          <p:cNvSpPr/>
          <p:nvPr/>
        </p:nvSpPr>
        <p:spPr>
          <a:xfrm>
            <a:off x="1015310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F5B36-6CB5-9937-7149-CCC47EFCA650}"/>
              </a:ext>
            </a:extLst>
          </p:cNvPr>
          <p:cNvSpPr txBox="1"/>
          <p:nvPr/>
        </p:nvSpPr>
        <p:spPr>
          <a:xfrm>
            <a:off x="627069" y="5331072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1))*T(ED = 0 &amp; HYP =1) + P(ED = 1|HYP = 1)*T(ED = 1 &amp; HYP =1)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654ED-62B2-0F1F-33C9-3878CC33E3BA}"/>
              </a:ext>
            </a:extLst>
          </p:cNvPr>
          <p:cNvCxnSpPr>
            <a:cxnSpLocks/>
          </p:cNvCxnSpPr>
          <p:nvPr/>
        </p:nvCxnSpPr>
        <p:spPr>
          <a:xfrm>
            <a:off x="1147683" y="407284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8B816F-6761-5803-0538-56D224D51D5A}"/>
              </a:ext>
            </a:extLst>
          </p:cNvPr>
          <p:cNvSpPr txBox="1"/>
          <p:nvPr/>
        </p:nvSpPr>
        <p:spPr>
          <a:xfrm>
            <a:off x="402336" y="4438521"/>
            <a:ext cx="714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median survival time when HYP = 1 and ED is affected by it naturally </a:t>
            </a:r>
          </a:p>
          <a:p>
            <a:r>
              <a:rPr lang="en-GB" sz="1400" dirty="0"/>
              <a:t>(ED is not fixed or controlled, it occurs according to its predicted probability under HYP =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0210F8-166C-7230-9262-6A593C67F664}"/>
              </a:ext>
            </a:extLst>
          </p:cNvPr>
          <p:cNvCxnSpPr>
            <a:cxnSpLocks/>
          </p:cNvCxnSpPr>
          <p:nvPr/>
        </p:nvCxnSpPr>
        <p:spPr>
          <a:xfrm>
            <a:off x="2119233" y="4961741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39C9886-9EFC-6614-0D01-EB9DF71B57BD}"/>
              </a:ext>
            </a:extLst>
          </p:cNvPr>
          <p:cNvSpPr/>
          <p:nvPr/>
        </p:nvSpPr>
        <p:spPr>
          <a:xfrm>
            <a:off x="2365158" y="5375039"/>
            <a:ext cx="1440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F137E8-66BC-905F-C1FC-57B277887E34}"/>
              </a:ext>
            </a:extLst>
          </p:cNvPr>
          <p:cNvCxnSpPr>
            <a:cxnSpLocks/>
          </p:cNvCxnSpPr>
          <p:nvPr/>
        </p:nvCxnSpPr>
        <p:spPr>
          <a:xfrm>
            <a:off x="3157158" y="567452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607EFB-D0B5-C3DD-6E71-999A4BF62A77}"/>
              </a:ext>
            </a:extLst>
          </p:cNvPr>
          <p:cNvSpPr txBox="1"/>
          <p:nvPr/>
        </p:nvSpPr>
        <p:spPr>
          <a:xfrm>
            <a:off x="1629539" y="6039727"/>
            <a:ext cx="3055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time to event of hypertensive subjects without endothelial dysfunction</a:t>
            </a:r>
          </a:p>
        </p:txBody>
      </p:sp>
    </p:spTree>
    <p:extLst>
      <p:ext uri="{BB962C8B-B14F-4D97-AF65-F5344CB8AC3E}">
        <p14:creationId xmlns:p14="http://schemas.microsoft.com/office/powerpoint/2010/main" val="317330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6333-5575-A537-C986-3EEC3F00B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8BC0DC6-0EA7-2B96-E5E8-14A92B69822D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BB867-EBDB-F77F-562A-217071AF08BA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NIE is the portion of hypertension’s effect on time to CVD that is due to its effect on endothelial dysfunction, which then influences CVD timing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1C4A2-CD89-A63A-57E8-87B73721EC9E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NIE = T</a:t>
            </a:r>
            <a:r>
              <a:rPr lang="en-GB" baseline="-25000" dirty="0"/>
              <a:t>1</a:t>
            </a:r>
            <a:r>
              <a:rPr lang="en-GB" dirty="0"/>
              <a:t> -T*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C6AEF-FA61-C6A0-A0A8-C20376A4BFFC}"/>
              </a:ext>
            </a:extLst>
          </p:cNvPr>
          <p:cNvSpPr/>
          <p:nvPr/>
        </p:nvSpPr>
        <p:spPr>
          <a:xfrm>
            <a:off x="1015310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F5195-18AD-47DA-BB4E-63BE05A8FA23}"/>
              </a:ext>
            </a:extLst>
          </p:cNvPr>
          <p:cNvSpPr txBox="1"/>
          <p:nvPr/>
        </p:nvSpPr>
        <p:spPr>
          <a:xfrm>
            <a:off x="627069" y="5331072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1))*T(ED = 0 &amp; HYP =1) + P(ED = 1|HYP = 1)*T(ED = 1 &amp; HYP =1)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10C24A-8245-1844-9D29-C2363C596DC4}"/>
              </a:ext>
            </a:extLst>
          </p:cNvPr>
          <p:cNvCxnSpPr>
            <a:cxnSpLocks/>
          </p:cNvCxnSpPr>
          <p:nvPr/>
        </p:nvCxnSpPr>
        <p:spPr>
          <a:xfrm>
            <a:off x="1147683" y="407284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BE06C3-42FD-9610-F6C2-884911BD1721}"/>
              </a:ext>
            </a:extLst>
          </p:cNvPr>
          <p:cNvSpPr txBox="1"/>
          <p:nvPr/>
        </p:nvSpPr>
        <p:spPr>
          <a:xfrm>
            <a:off x="402336" y="4438521"/>
            <a:ext cx="714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median survival time when HYP = 1 and ED is affected by it naturally </a:t>
            </a:r>
          </a:p>
          <a:p>
            <a:r>
              <a:rPr lang="en-GB" sz="1400" dirty="0"/>
              <a:t>(ED is not fixed or controlled, it occurs according to its predicted probability under HYP =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10FBF0-0D2E-9567-FF07-E55B719B29B5}"/>
              </a:ext>
            </a:extLst>
          </p:cNvPr>
          <p:cNvCxnSpPr>
            <a:cxnSpLocks/>
          </p:cNvCxnSpPr>
          <p:nvPr/>
        </p:nvCxnSpPr>
        <p:spPr>
          <a:xfrm>
            <a:off x="2119233" y="4961741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9255F0-9383-3F7F-A700-B5D46E88925F}"/>
              </a:ext>
            </a:extLst>
          </p:cNvPr>
          <p:cNvSpPr txBox="1"/>
          <p:nvPr/>
        </p:nvSpPr>
        <p:spPr>
          <a:xfrm>
            <a:off x="166280" y="5679996"/>
            <a:ext cx="4148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time to event of hypertensive subjects without endothelial dysfunction weighted by the probability of no endothelial dysfunction in hypertensive subjects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48ADAC2-CC70-B967-5626-B03E28EDBE18}"/>
              </a:ext>
            </a:extLst>
          </p:cNvPr>
          <p:cNvSpPr/>
          <p:nvPr/>
        </p:nvSpPr>
        <p:spPr>
          <a:xfrm rot="5400000">
            <a:off x="2201436" y="4106022"/>
            <a:ext cx="72000" cy="3060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4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E3FFE-46E1-CA32-58BA-B9730A03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42FBD3-E25D-0C4E-7AD8-841F1050F47F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3A55C-EAAE-AA6B-6B26-4214CA5DCBA5}"/>
              </a:ext>
            </a:extLst>
          </p:cNvPr>
          <p:cNvGrpSpPr/>
          <p:nvPr/>
        </p:nvGrpSpPr>
        <p:grpSpPr>
          <a:xfrm>
            <a:off x="384048" y="1553909"/>
            <a:ext cx="5575567" cy="1418813"/>
            <a:chOff x="5957672" y="2481137"/>
            <a:chExt cx="5575567" cy="14188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E89B92-3CF4-3E55-61C3-B825E9AAEB04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3C62A22D-F089-7982-4DAC-6986E233B6B2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728B0640-B20A-D172-A344-0465565B5FFE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0BC1C181-0837-8C1C-2E03-0283F9984ACE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CF37CE1B-09EC-BEBF-55AF-0AE256EFC2D6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HYP</a:t>
                    </a:r>
                  </a:p>
                </p:txBody>
              </p: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A5B8751-35D7-23A8-7F92-F9E41B256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7022326-D4D3-4E89-0674-79836069C1A3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4CBA560-AD69-5840-8978-B8B9AA06A699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0C09668-D5C2-17AE-AD07-18108829DDB6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CVD</a:t>
                    </a:r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CB1CDEBD-48F2-43F6-D273-91CC90B117D4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41307D24-D483-A7B9-35F9-42641B1BAB98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ADCC34CA-32DC-B6F1-2DDC-A72B58A4F304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ED</a:t>
                    </a:r>
                  </a:p>
                </p:txBody>
              </p:sp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08AC3FAF-65B2-DB1A-10F6-8A5FC154A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2A8101F1-488C-F7A4-2D95-1A060792F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F61208-9902-9C13-4992-95966F8ED901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21C765-DE8F-8CE0-5771-1C72585928BD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FB4B722-62C2-6DB6-6769-C3DF9F2F0369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chemeClr val="bg1">
                        <a:lumMod val="65000"/>
                      </a:schemeClr>
                    </a:solidFill>
                  </a:rPr>
                  <a:t>c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164231-3A75-0F8C-8549-274716A6DF51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← Direct effect</a:t>
              </a:r>
            </a:p>
            <a:p>
              <a:r>
                <a:rPr lang="en-GB" dirty="0"/>
                <a:t>a*b ← Indirect effect</a:t>
              </a:r>
            </a:p>
            <a:p>
              <a:r>
                <a:rPr lang="en-GB" dirty="0">
                  <a:solidFill>
                    <a:schemeClr val="bg1">
                      <a:lumMod val="65000"/>
                    </a:schemeClr>
                  </a:solidFill>
                </a:rPr>
                <a:t>c + a*b ← Total effect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45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5359-DAE6-0D34-4545-0F7DD9EB8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5B101FF-6669-9256-F698-A760354613C1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90B7D-8A73-30D2-A81C-0B67E6317411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NIE is the portion of hypertension’s effect on time to CVD that is due to its effect on endothelial dysfunction, which then influences CVD timing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32622-7A40-329F-41DA-996C3F6E8B51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NIE = T</a:t>
            </a:r>
            <a:r>
              <a:rPr lang="en-GB" baseline="-25000" dirty="0"/>
              <a:t>1</a:t>
            </a:r>
            <a:r>
              <a:rPr lang="en-GB" dirty="0"/>
              <a:t> -T*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5A28E-B101-C3B8-7988-C23ECC36D1EC}"/>
              </a:ext>
            </a:extLst>
          </p:cNvPr>
          <p:cNvSpPr/>
          <p:nvPr/>
        </p:nvSpPr>
        <p:spPr>
          <a:xfrm>
            <a:off x="1015310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08967-68ED-6C86-C984-0EB688F9BBDA}"/>
              </a:ext>
            </a:extLst>
          </p:cNvPr>
          <p:cNvSpPr txBox="1"/>
          <p:nvPr/>
        </p:nvSpPr>
        <p:spPr>
          <a:xfrm>
            <a:off x="627069" y="5331072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1))*T(ED = 0 &amp; HYP =1) + P(ED = 1|HYP = 1)*T(ED = 1 &amp; HYP =1)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01DBDA-70BB-530B-75A5-CDBDE174984C}"/>
              </a:ext>
            </a:extLst>
          </p:cNvPr>
          <p:cNvCxnSpPr>
            <a:cxnSpLocks/>
          </p:cNvCxnSpPr>
          <p:nvPr/>
        </p:nvCxnSpPr>
        <p:spPr>
          <a:xfrm>
            <a:off x="1147683" y="407284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B57AF4-24A4-E62D-8D0F-DB4C77B0F6B3}"/>
              </a:ext>
            </a:extLst>
          </p:cNvPr>
          <p:cNvSpPr txBox="1"/>
          <p:nvPr/>
        </p:nvSpPr>
        <p:spPr>
          <a:xfrm>
            <a:off x="402336" y="4438521"/>
            <a:ext cx="714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median survival time when HYP = 1 and ED is affected by it naturally </a:t>
            </a:r>
          </a:p>
          <a:p>
            <a:r>
              <a:rPr lang="en-GB" sz="1400" dirty="0"/>
              <a:t>(ED is not fixed or controlled, it occurs according to its predicted probability under HYP =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273C9B-BC34-24E8-3AAE-92EADC2A6458}"/>
              </a:ext>
            </a:extLst>
          </p:cNvPr>
          <p:cNvCxnSpPr>
            <a:cxnSpLocks/>
          </p:cNvCxnSpPr>
          <p:nvPr/>
        </p:nvCxnSpPr>
        <p:spPr>
          <a:xfrm>
            <a:off x="2119233" y="4961741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1CDB84E-690B-0171-BF2C-A5B704F7A8EB}"/>
              </a:ext>
            </a:extLst>
          </p:cNvPr>
          <p:cNvSpPr/>
          <p:nvPr/>
        </p:nvSpPr>
        <p:spPr>
          <a:xfrm>
            <a:off x="3955833" y="5375039"/>
            <a:ext cx="1332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E9FFF4-C089-6FC8-9558-133560D981AE}"/>
              </a:ext>
            </a:extLst>
          </p:cNvPr>
          <p:cNvCxnSpPr>
            <a:cxnSpLocks/>
          </p:cNvCxnSpPr>
          <p:nvPr/>
        </p:nvCxnSpPr>
        <p:spPr>
          <a:xfrm>
            <a:off x="4747833" y="567452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27A199-A916-5892-274E-5773AB837C4F}"/>
              </a:ext>
            </a:extLst>
          </p:cNvPr>
          <p:cNvSpPr txBox="1"/>
          <p:nvPr/>
        </p:nvSpPr>
        <p:spPr>
          <a:xfrm>
            <a:off x="3631311" y="6034526"/>
            <a:ext cx="305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Probability of endothelial dysfunction in hypertensive subjects</a:t>
            </a:r>
          </a:p>
        </p:txBody>
      </p:sp>
    </p:spTree>
    <p:extLst>
      <p:ext uri="{BB962C8B-B14F-4D97-AF65-F5344CB8AC3E}">
        <p14:creationId xmlns:p14="http://schemas.microsoft.com/office/powerpoint/2010/main" val="304259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D85A-A224-D87C-04DF-3DA6CFAE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F30ECF-720C-8A67-1730-498C0EFF1DF1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A1075-4FB8-0681-1D3A-655E35FF2654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NIE is the portion of hypertension’s effect on time to CVD that is due to its effect on endothelial dysfunction, which then influences CVD timing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3D5F6-5FB4-2CB2-8C30-7A4F2E6F8793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NIE = T</a:t>
            </a:r>
            <a:r>
              <a:rPr lang="en-GB" baseline="-25000" dirty="0"/>
              <a:t>1</a:t>
            </a:r>
            <a:r>
              <a:rPr lang="en-GB" dirty="0"/>
              <a:t> -T*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F227C7-6C2C-6773-00E1-74968CBEF144}"/>
              </a:ext>
            </a:extLst>
          </p:cNvPr>
          <p:cNvSpPr/>
          <p:nvPr/>
        </p:nvSpPr>
        <p:spPr>
          <a:xfrm>
            <a:off x="1015310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13EC6-98ED-6D86-5EF0-7886541AC7AC}"/>
              </a:ext>
            </a:extLst>
          </p:cNvPr>
          <p:cNvSpPr txBox="1"/>
          <p:nvPr/>
        </p:nvSpPr>
        <p:spPr>
          <a:xfrm>
            <a:off x="627069" y="5331072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1))*T(ED = 0 &amp; HYP =1) + P(ED = 1|HYP = 1)*T(ED = 1 &amp; HYP =1)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2F5F90-1B39-0227-199E-E043CAED8684}"/>
              </a:ext>
            </a:extLst>
          </p:cNvPr>
          <p:cNvCxnSpPr>
            <a:cxnSpLocks/>
          </p:cNvCxnSpPr>
          <p:nvPr/>
        </p:nvCxnSpPr>
        <p:spPr>
          <a:xfrm>
            <a:off x="1147683" y="407284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DC17D5-2808-4778-7F6F-1625310AB69C}"/>
              </a:ext>
            </a:extLst>
          </p:cNvPr>
          <p:cNvSpPr txBox="1"/>
          <p:nvPr/>
        </p:nvSpPr>
        <p:spPr>
          <a:xfrm>
            <a:off x="402336" y="4438521"/>
            <a:ext cx="714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median survival time when HYP = 1 and ED is affected by it naturally </a:t>
            </a:r>
          </a:p>
          <a:p>
            <a:r>
              <a:rPr lang="en-GB" sz="1400" dirty="0"/>
              <a:t>(ED is not fixed or controlled, it occurs according to its predicted probability under HYP =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802325-8A1D-60AF-15BC-F07E3D93AEBB}"/>
              </a:ext>
            </a:extLst>
          </p:cNvPr>
          <p:cNvCxnSpPr>
            <a:cxnSpLocks/>
          </p:cNvCxnSpPr>
          <p:nvPr/>
        </p:nvCxnSpPr>
        <p:spPr>
          <a:xfrm>
            <a:off x="2119233" y="4961741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7BD36A0-0C17-62CB-AC6F-27487FA4C3B2}"/>
              </a:ext>
            </a:extLst>
          </p:cNvPr>
          <p:cNvSpPr/>
          <p:nvPr/>
        </p:nvSpPr>
        <p:spPr>
          <a:xfrm>
            <a:off x="5394108" y="5375039"/>
            <a:ext cx="1440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B670D3-C9EB-1B30-4508-E392DF4CC5B5}"/>
              </a:ext>
            </a:extLst>
          </p:cNvPr>
          <p:cNvCxnSpPr>
            <a:cxnSpLocks/>
          </p:cNvCxnSpPr>
          <p:nvPr/>
        </p:nvCxnSpPr>
        <p:spPr>
          <a:xfrm>
            <a:off x="6186108" y="5674526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E41FCF-D1CF-74F5-0BEF-A671ABB307C8}"/>
              </a:ext>
            </a:extLst>
          </p:cNvPr>
          <p:cNvSpPr txBox="1"/>
          <p:nvPr/>
        </p:nvSpPr>
        <p:spPr>
          <a:xfrm>
            <a:off x="4658489" y="6039727"/>
            <a:ext cx="3055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time to event of hypertensive subjects with endothelial dysfunction</a:t>
            </a:r>
          </a:p>
        </p:txBody>
      </p:sp>
    </p:spTree>
    <p:extLst>
      <p:ext uri="{BB962C8B-B14F-4D97-AF65-F5344CB8AC3E}">
        <p14:creationId xmlns:p14="http://schemas.microsoft.com/office/powerpoint/2010/main" val="3618609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2C1A3-94E7-269D-61AD-6BB698A2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804A680-FE10-68DA-4D87-56857EA5057D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0324C-4B6C-C035-341E-CF6670D33223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NIE is the portion of hypertension’s effect on time to CVD that is due to its effect on endothelial dysfunction, which then influences CVD timing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48D0B6-F331-657B-557A-F2CAEE43016D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NIE = T</a:t>
            </a:r>
            <a:r>
              <a:rPr lang="en-GB" baseline="-25000" dirty="0"/>
              <a:t>1</a:t>
            </a:r>
            <a:r>
              <a:rPr lang="en-GB" dirty="0"/>
              <a:t> -T*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baseline="-25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67A90-70B7-FAC2-04E6-42F8BE21E57E}"/>
              </a:ext>
            </a:extLst>
          </p:cNvPr>
          <p:cNvSpPr/>
          <p:nvPr/>
        </p:nvSpPr>
        <p:spPr>
          <a:xfrm>
            <a:off x="1015310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5D9F0-608A-083D-0058-DCF21709428B}"/>
              </a:ext>
            </a:extLst>
          </p:cNvPr>
          <p:cNvSpPr txBox="1"/>
          <p:nvPr/>
        </p:nvSpPr>
        <p:spPr>
          <a:xfrm>
            <a:off x="627069" y="5331072"/>
            <a:ext cx="6547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(1-P(ED = 1|HYP = 1))*T(ED = 0 &amp; HYP =1) + P(ED = 1|HYP = 1)*T(ED = 1 &amp; HYP =1)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C24863-A86C-5243-692D-145A0B8F29E2}"/>
              </a:ext>
            </a:extLst>
          </p:cNvPr>
          <p:cNvCxnSpPr>
            <a:cxnSpLocks/>
          </p:cNvCxnSpPr>
          <p:nvPr/>
        </p:nvCxnSpPr>
        <p:spPr>
          <a:xfrm>
            <a:off x="1147683" y="407284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BA3835-ACFE-1FF1-1A00-E51ED3CED0E2}"/>
              </a:ext>
            </a:extLst>
          </p:cNvPr>
          <p:cNvSpPr txBox="1"/>
          <p:nvPr/>
        </p:nvSpPr>
        <p:spPr>
          <a:xfrm>
            <a:off x="402336" y="4438521"/>
            <a:ext cx="714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median survival time when HYP = 1 and ED is affected by it naturally </a:t>
            </a:r>
          </a:p>
          <a:p>
            <a:r>
              <a:rPr lang="en-GB" sz="1400" dirty="0"/>
              <a:t>(ED is not fixed or controlled, it occurs according to its predicted probability under HYP =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43B069-C4DD-15D6-5ED2-16747D911592}"/>
              </a:ext>
            </a:extLst>
          </p:cNvPr>
          <p:cNvCxnSpPr>
            <a:cxnSpLocks/>
          </p:cNvCxnSpPr>
          <p:nvPr/>
        </p:nvCxnSpPr>
        <p:spPr>
          <a:xfrm>
            <a:off x="2119233" y="4961741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96997D-C133-E7E5-A374-9BCACA58A763}"/>
              </a:ext>
            </a:extLst>
          </p:cNvPr>
          <p:cNvSpPr txBox="1"/>
          <p:nvPr/>
        </p:nvSpPr>
        <p:spPr>
          <a:xfrm>
            <a:off x="3714466" y="5712518"/>
            <a:ext cx="3410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Median time to event of hypertensive subjects with endothelial dysfunction weighted by the probability of endothelial dysfunction in hypertensive subjects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7D900CA-AA1C-80FE-0EF0-700837705E06}"/>
              </a:ext>
            </a:extLst>
          </p:cNvPr>
          <p:cNvSpPr/>
          <p:nvPr/>
        </p:nvSpPr>
        <p:spPr>
          <a:xfrm rot="5400000">
            <a:off x="5368011" y="4196022"/>
            <a:ext cx="72000" cy="2880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2A052F-9BAB-FD62-7CA9-4527AFEA0025}"/>
              </a:ext>
            </a:extLst>
          </p:cNvPr>
          <p:cNvSpPr/>
          <p:nvPr/>
        </p:nvSpPr>
        <p:spPr>
          <a:xfrm>
            <a:off x="3974883" y="5375039"/>
            <a:ext cx="2844000" cy="216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1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120AC-60C8-E0DA-B3FB-52F4738EB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0138E-28EB-002A-E402-7212068A8E0B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3C14C-8EF6-DBAD-CA61-253D810F31D0}"/>
              </a:ext>
            </a:extLst>
          </p:cNvPr>
          <p:cNvSpPr txBox="1"/>
          <p:nvPr/>
        </p:nvSpPr>
        <p:spPr>
          <a:xfrm>
            <a:off x="402336" y="1120854"/>
            <a:ext cx="11237214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NIE is the portion of hypertension’s effect on time to CVD that is due to its effect on endothelial dysfunction, which then influences CVD timing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62510-5319-11E6-F871-3D45DC2390FD}"/>
              </a:ext>
            </a:extLst>
          </p:cNvPr>
          <p:cNvSpPr txBox="1"/>
          <p:nvPr/>
        </p:nvSpPr>
        <p:spPr>
          <a:xfrm>
            <a:off x="402336" y="36177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NIE = T</a:t>
            </a:r>
            <a:r>
              <a:rPr lang="en-GB" baseline="-25000" dirty="0"/>
              <a:t>1</a:t>
            </a:r>
            <a:r>
              <a:rPr lang="en-GB" dirty="0"/>
              <a:t> -T*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baseline="-25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3AF8A0-6859-7CBC-B9CF-7ECE9D45A35D}"/>
              </a:ext>
            </a:extLst>
          </p:cNvPr>
          <p:cNvSpPr/>
          <p:nvPr/>
        </p:nvSpPr>
        <p:spPr>
          <a:xfrm>
            <a:off x="1329635" y="3636841"/>
            <a:ext cx="33724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7387C8-4616-B7F8-1085-FE897F48007C}"/>
              </a:ext>
            </a:extLst>
          </p:cNvPr>
          <p:cNvCxnSpPr>
            <a:cxnSpLocks/>
          </p:cNvCxnSpPr>
          <p:nvPr/>
        </p:nvCxnSpPr>
        <p:spPr>
          <a:xfrm rot="16200000">
            <a:off x="1995408" y="3639304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784EF54-88DE-6400-17F0-AD13D0B633DB}"/>
              </a:ext>
            </a:extLst>
          </p:cNvPr>
          <p:cNvSpPr txBox="1"/>
          <p:nvPr/>
        </p:nvSpPr>
        <p:spPr>
          <a:xfrm>
            <a:off x="2282134" y="3665416"/>
            <a:ext cx="7214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Counterfactual survival time</a:t>
            </a:r>
          </a:p>
          <a:p>
            <a:r>
              <a:rPr lang="en-GB" sz="1400" dirty="0"/>
              <a:t>What is the median survival if HYP = 1, but the distribution of ED is still as if HYP = 0?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45C99D-5B81-0F9F-B63F-CC0C33A1E70D}"/>
              </a:ext>
            </a:extLst>
          </p:cNvPr>
          <p:cNvSpPr/>
          <p:nvPr/>
        </p:nvSpPr>
        <p:spPr>
          <a:xfrm>
            <a:off x="1015310" y="3636841"/>
            <a:ext cx="252000" cy="369332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71EEDE-7467-41E3-3ABC-9A8CB1CE6485}"/>
              </a:ext>
            </a:extLst>
          </p:cNvPr>
          <p:cNvCxnSpPr>
            <a:cxnSpLocks/>
          </p:cNvCxnSpPr>
          <p:nvPr/>
        </p:nvCxnSpPr>
        <p:spPr>
          <a:xfrm>
            <a:off x="1147683" y="407284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8A82AF-E583-E850-DC55-323E73880D36}"/>
              </a:ext>
            </a:extLst>
          </p:cNvPr>
          <p:cNvSpPr txBox="1"/>
          <p:nvPr/>
        </p:nvSpPr>
        <p:spPr>
          <a:xfrm>
            <a:off x="402336" y="4438521"/>
            <a:ext cx="714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Expected median survival time when HYP = 1 and ED is affected by it naturally </a:t>
            </a:r>
          </a:p>
          <a:p>
            <a:r>
              <a:rPr lang="en-GB" sz="1400" dirty="0"/>
              <a:t>(ED is not fixed or controlled, it occurs according to its predicted probability under HYP = 1)</a:t>
            </a:r>
          </a:p>
        </p:txBody>
      </p:sp>
    </p:spTree>
    <p:extLst>
      <p:ext uri="{BB962C8B-B14F-4D97-AF65-F5344CB8AC3E}">
        <p14:creationId xmlns:p14="http://schemas.microsoft.com/office/powerpoint/2010/main" val="1082321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DDE0D-F75E-E3B8-6DF5-B5069421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012425B-37EE-A605-C266-8FB8D1842AB9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293F5-8C49-DF02-F41E-88EA349E484B}"/>
              </a:ext>
            </a:extLst>
          </p:cNvPr>
          <p:cNvSpPr txBox="1"/>
          <p:nvPr/>
        </p:nvSpPr>
        <p:spPr>
          <a:xfrm>
            <a:off x="402336" y="1120854"/>
            <a:ext cx="11237214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total effect is the sum of the NDE and the NIE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E2F74-C01B-7762-7FED-3C56DED28926}"/>
              </a:ext>
            </a:extLst>
          </p:cNvPr>
          <p:cNvSpPr txBox="1"/>
          <p:nvPr/>
        </p:nvSpPr>
        <p:spPr>
          <a:xfrm>
            <a:off x="402336" y="3189166"/>
            <a:ext cx="166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 = NIE + NDE</a:t>
            </a:r>
            <a:endParaRPr lang="en-GB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DBE1E-8F53-6CC0-6FCA-E306ADB8874A}"/>
              </a:ext>
            </a:extLst>
          </p:cNvPr>
          <p:cNvSpPr txBox="1"/>
          <p:nvPr/>
        </p:nvSpPr>
        <p:spPr>
          <a:xfrm>
            <a:off x="526160" y="3894016"/>
            <a:ext cx="141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NIE = T</a:t>
            </a:r>
            <a:r>
              <a:rPr lang="en-GB" baseline="-25000" dirty="0"/>
              <a:t>1</a:t>
            </a:r>
            <a:r>
              <a:rPr lang="en-GB" dirty="0"/>
              <a:t> -T*</a:t>
            </a:r>
            <a:r>
              <a:rPr lang="en-GB" baseline="-25000" dirty="0"/>
              <a:t>1</a:t>
            </a:r>
            <a:r>
              <a:rPr lang="en-GB" dirty="0"/>
              <a:t> </a:t>
            </a:r>
            <a:endParaRPr lang="en-GB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B9A64-2627-0B6E-C0BB-49358F873961}"/>
              </a:ext>
            </a:extLst>
          </p:cNvPr>
          <p:cNvSpPr txBox="1"/>
          <p:nvPr/>
        </p:nvSpPr>
        <p:spPr>
          <a:xfrm>
            <a:off x="2520505" y="3177437"/>
            <a:ext cx="1664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NDE =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EFD356-F7F8-A3F2-487E-572ACF63E228}"/>
              </a:ext>
            </a:extLst>
          </p:cNvPr>
          <p:cNvCxnSpPr>
            <a:cxnSpLocks/>
          </p:cNvCxnSpPr>
          <p:nvPr/>
        </p:nvCxnSpPr>
        <p:spPr>
          <a:xfrm>
            <a:off x="1100058" y="3558498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4A1F9-25AF-BD2D-4FF8-B9CE5526BBA0}"/>
              </a:ext>
            </a:extLst>
          </p:cNvPr>
          <p:cNvCxnSpPr>
            <a:cxnSpLocks/>
          </p:cNvCxnSpPr>
          <p:nvPr/>
        </p:nvCxnSpPr>
        <p:spPr>
          <a:xfrm rot="16200000">
            <a:off x="2246925" y="3182104"/>
            <a:ext cx="0" cy="360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ADA81E8-C80E-72E1-7CC8-C87BDE58E416}"/>
              </a:ext>
            </a:extLst>
          </p:cNvPr>
          <p:cNvSpPr/>
          <p:nvPr/>
        </p:nvSpPr>
        <p:spPr>
          <a:xfrm>
            <a:off x="931438" y="3244334"/>
            <a:ext cx="396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809CFB-CBF2-77EF-F0C6-9F59F63739A0}"/>
              </a:ext>
            </a:extLst>
          </p:cNvPr>
          <p:cNvSpPr/>
          <p:nvPr/>
        </p:nvSpPr>
        <p:spPr>
          <a:xfrm>
            <a:off x="583322" y="3948991"/>
            <a:ext cx="1188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5B7203-0197-4361-3195-D7B12E2E3C67}"/>
              </a:ext>
            </a:extLst>
          </p:cNvPr>
          <p:cNvSpPr/>
          <p:nvPr/>
        </p:nvSpPr>
        <p:spPr>
          <a:xfrm>
            <a:off x="1495437" y="3257135"/>
            <a:ext cx="468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1156B0-E7AE-23CA-87F8-C6DAA7C27D4A}"/>
              </a:ext>
            </a:extLst>
          </p:cNvPr>
          <p:cNvSpPr/>
          <p:nvPr/>
        </p:nvSpPr>
        <p:spPr>
          <a:xfrm>
            <a:off x="2593198" y="3234648"/>
            <a:ext cx="1404000" cy="25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12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/>
      <p:bldP spid="8" grpId="0" animBg="1"/>
      <p:bldP spid="9" grpId="0" animBg="1"/>
      <p:bldP spid="10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66A26-EA29-5EC9-4EF6-435484992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37D3FD6-3BB3-EA41-9A0E-58C6E165719D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FBBC6-2E93-1036-62E4-33ADDD00A5AF}"/>
              </a:ext>
            </a:extLst>
          </p:cNvPr>
          <p:cNvSpPr txBox="1"/>
          <p:nvPr/>
        </p:nvSpPr>
        <p:spPr>
          <a:xfrm>
            <a:off x="402336" y="1120854"/>
            <a:ext cx="11237214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total effect is the sum of the NDE and the NIE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E0EC6-EBF2-F61C-E574-E331CC0347C5}"/>
              </a:ext>
            </a:extLst>
          </p:cNvPr>
          <p:cNvSpPr txBox="1"/>
          <p:nvPr/>
        </p:nvSpPr>
        <p:spPr>
          <a:xfrm>
            <a:off x="402336" y="3189166"/>
            <a:ext cx="3979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 = NIE + NDE = T</a:t>
            </a:r>
            <a:r>
              <a:rPr lang="en-GB" baseline="-25000" dirty="0"/>
              <a:t>1</a:t>
            </a:r>
            <a:r>
              <a:rPr lang="en-GB" dirty="0"/>
              <a:t> -T*</a:t>
            </a:r>
            <a:r>
              <a:rPr lang="en-GB" baseline="-25000" dirty="0"/>
              <a:t>1</a:t>
            </a:r>
            <a:r>
              <a:rPr lang="en-GB" dirty="0"/>
              <a:t> + T*</a:t>
            </a:r>
            <a:r>
              <a:rPr lang="en-GB" baseline="-25000" dirty="0"/>
              <a:t>1</a:t>
            </a:r>
            <a:r>
              <a:rPr lang="en-GB" dirty="0"/>
              <a:t> – T</a:t>
            </a:r>
            <a:r>
              <a:rPr lang="en-GB" baseline="-25000" dirty="0"/>
              <a:t>0</a:t>
            </a:r>
            <a:r>
              <a:rPr lang="en-GB" dirty="0"/>
              <a:t> </a:t>
            </a:r>
            <a:endParaRPr lang="en-GB" baseline="-25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795E13-4225-BFF9-8BD9-04A6A5C6C0AC}"/>
              </a:ext>
            </a:extLst>
          </p:cNvPr>
          <p:cNvCxnSpPr>
            <a:cxnSpLocks/>
          </p:cNvCxnSpPr>
          <p:nvPr/>
        </p:nvCxnSpPr>
        <p:spPr>
          <a:xfrm flipV="1">
            <a:off x="2391918" y="3189166"/>
            <a:ext cx="341757" cy="336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653AF4-6BB9-C7BA-B2B6-CB6C558A5D4A}"/>
              </a:ext>
            </a:extLst>
          </p:cNvPr>
          <p:cNvCxnSpPr>
            <a:cxnSpLocks/>
          </p:cNvCxnSpPr>
          <p:nvPr/>
        </p:nvCxnSpPr>
        <p:spPr>
          <a:xfrm flipV="1">
            <a:off x="2953893" y="3205700"/>
            <a:ext cx="341757" cy="3362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55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EF66-6354-0F49-4B85-8AA20BCB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1C224DE-D4AE-BFA7-8A3D-13EDF1C0BA21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D5904-F581-4459-CA9F-28DBAB74D282}"/>
              </a:ext>
            </a:extLst>
          </p:cNvPr>
          <p:cNvSpPr txBox="1"/>
          <p:nvPr/>
        </p:nvSpPr>
        <p:spPr>
          <a:xfrm>
            <a:off x="402336" y="1120854"/>
            <a:ext cx="11237214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Custom program for mediation analysis in the AFT models; it’s a simple idea...</a:t>
            </a:r>
          </a:p>
          <a:p>
            <a:r>
              <a:rPr lang="en-GB" sz="1100" dirty="0">
                <a:hlinkClick r:id="rId3"/>
              </a:rPr>
              <a:t>https://github.com/cristianricciwork-commits/aft-mediation./blob/main/Mediation%20analysis.R</a:t>
            </a:r>
            <a:endParaRPr lang="en-GB" sz="1100" dirty="0"/>
          </a:p>
          <a:p>
            <a:endParaRPr lang="en-GB" dirty="0"/>
          </a:p>
          <a:p>
            <a:r>
              <a:rPr lang="en-GB" dirty="0"/>
              <a:t>We need to estimate median survival times under the counterfactual scenarios; the counterfactual effects will be given by survival time differences between certain categories (We already estimated median survival times)</a:t>
            </a:r>
          </a:p>
          <a:p>
            <a:endParaRPr lang="en-GB" dirty="0"/>
          </a:p>
          <a:p>
            <a:r>
              <a:rPr lang="en-GB" dirty="0"/>
              <a:t>The total effect is the sum of the NDE and the NIE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C7733-5C6B-CD91-51E9-5DFF19220D76}"/>
              </a:ext>
            </a:extLst>
          </p:cNvPr>
          <p:cNvSpPr txBox="1"/>
          <p:nvPr/>
        </p:nvSpPr>
        <p:spPr>
          <a:xfrm>
            <a:off x="402336" y="3189166"/>
            <a:ext cx="3979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TE = NIE + NDE = T</a:t>
            </a:r>
            <a:r>
              <a:rPr lang="en-GB" baseline="-25000" dirty="0"/>
              <a:t>1</a:t>
            </a:r>
            <a:r>
              <a:rPr lang="en-GB" dirty="0"/>
              <a:t> –  T</a:t>
            </a:r>
            <a:r>
              <a:rPr lang="en-GB" baseline="-25000" dirty="0"/>
              <a:t>0</a:t>
            </a:r>
            <a:r>
              <a:rPr lang="en-GB" dirty="0"/>
              <a:t> </a:t>
            </a: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2722837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5A8F-1C05-2A9A-D8C8-06A3053B0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0665D37-E80E-A8A7-B169-EC4EF86BB82E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22949-077F-3C7B-7742-3CF3EE12BA17}"/>
              </a:ext>
            </a:extLst>
          </p:cNvPr>
          <p:cNvSpPr txBox="1"/>
          <p:nvPr/>
        </p:nvSpPr>
        <p:spPr>
          <a:xfrm>
            <a:off x="561380" y="1092279"/>
            <a:ext cx="100970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Program algorithm</a:t>
            </a:r>
          </a:p>
          <a:p>
            <a:endParaRPr lang="en-GB" dirty="0"/>
          </a:p>
          <a:p>
            <a:r>
              <a:rPr lang="en-GB" sz="1200" dirty="0">
                <a:hlinkClick r:id="rId3"/>
              </a:rPr>
              <a:t>https://github.com/cristianricciwork-commits/aft-mediation./blob/main/Mediation%20analysis.R</a:t>
            </a:r>
            <a:r>
              <a:rPr lang="en-GB" sz="12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01A235-7B0E-91C9-8FCD-477573C54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80" y="2232659"/>
            <a:ext cx="10199572" cy="30918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FCDAC25-C601-5F74-33F6-41B90912EA62}"/>
              </a:ext>
            </a:extLst>
          </p:cNvPr>
          <p:cNvSpPr/>
          <p:nvPr/>
        </p:nvSpPr>
        <p:spPr>
          <a:xfrm>
            <a:off x="639361" y="2313342"/>
            <a:ext cx="10019113" cy="67750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3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0E160-82E4-B713-E28B-7FDF79FD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706969D-B6D4-B0D8-6CCA-CDAF6BA6BF6C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180F7-6CDD-7F08-7EA7-17ABCBF35FC4}"/>
              </a:ext>
            </a:extLst>
          </p:cNvPr>
          <p:cNvSpPr txBox="1"/>
          <p:nvPr/>
        </p:nvSpPr>
        <p:spPr>
          <a:xfrm>
            <a:off x="561380" y="1092279"/>
            <a:ext cx="100970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Program algorithm</a:t>
            </a:r>
          </a:p>
          <a:p>
            <a:endParaRPr lang="en-GB" dirty="0"/>
          </a:p>
          <a:p>
            <a:r>
              <a:rPr lang="en-GB" sz="1200" dirty="0">
                <a:hlinkClick r:id="rId3"/>
              </a:rPr>
              <a:t>https://github.com/cristianricciwork-commits/aft-mediation./blob/main/Mediation%20analysis.R</a:t>
            </a:r>
            <a:r>
              <a:rPr lang="en-GB" sz="12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89FC4-E1C7-0EF0-28D2-9E8B411B0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80" y="2232659"/>
            <a:ext cx="10199572" cy="30918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BDBD34-3F22-BE5C-BB32-FE41F642901A}"/>
              </a:ext>
            </a:extLst>
          </p:cNvPr>
          <p:cNvSpPr/>
          <p:nvPr/>
        </p:nvSpPr>
        <p:spPr>
          <a:xfrm>
            <a:off x="1525186" y="3053473"/>
            <a:ext cx="9108000" cy="720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2D356A-AC9F-D797-D4D8-9175EF9ECC85}"/>
              </a:ext>
            </a:extLst>
          </p:cNvPr>
          <p:cNvSpPr/>
          <p:nvPr/>
        </p:nvSpPr>
        <p:spPr>
          <a:xfrm>
            <a:off x="648886" y="3053473"/>
            <a:ext cx="828000" cy="145185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61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1A80C-196F-FE6E-3143-B15A5E299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853BEC1-174D-4360-F5B3-7364E28B02DF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AB637B-7E3A-24A6-9A83-DAA47F1888EC}"/>
              </a:ext>
            </a:extLst>
          </p:cNvPr>
          <p:cNvSpPr txBox="1"/>
          <p:nvPr/>
        </p:nvSpPr>
        <p:spPr>
          <a:xfrm>
            <a:off x="561380" y="1092279"/>
            <a:ext cx="100970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Program algorithm</a:t>
            </a:r>
          </a:p>
          <a:p>
            <a:endParaRPr lang="en-GB" dirty="0"/>
          </a:p>
          <a:p>
            <a:r>
              <a:rPr lang="en-GB" sz="1200" dirty="0">
                <a:hlinkClick r:id="rId3"/>
              </a:rPr>
              <a:t>https://github.com/cristianricciwork-commits/aft-mediation./blob/main/Mediation%20analysis.R</a:t>
            </a:r>
            <a:r>
              <a:rPr lang="en-GB" sz="12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289AE-FE1F-6C8F-9C6A-B5990228D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80" y="2232659"/>
            <a:ext cx="10199572" cy="30918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ACC744-416E-7F12-20E8-C08E8320B4A1}"/>
              </a:ext>
            </a:extLst>
          </p:cNvPr>
          <p:cNvSpPr/>
          <p:nvPr/>
        </p:nvSpPr>
        <p:spPr>
          <a:xfrm>
            <a:off x="1525186" y="3805948"/>
            <a:ext cx="9108000" cy="720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FC23D-E1FA-121C-7BB0-4E6194F7A75F}"/>
              </a:ext>
            </a:extLst>
          </p:cNvPr>
          <p:cNvSpPr/>
          <p:nvPr/>
        </p:nvSpPr>
        <p:spPr>
          <a:xfrm>
            <a:off x="648886" y="3053473"/>
            <a:ext cx="828000" cy="145185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55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6EB9A-6B98-DF5F-BCB7-9F7DA21A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6C4BD-53A4-85FD-3977-E665F5620E9E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145915-74D5-7019-100F-35263DD8CE2C}"/>
              </a:ext>
            </a:extLst>
          </p:cNvPr>
          <p:cNvSpPr txBox="1"/>
          <p:nvPr/>
        </p:nvSpPr>
        <p:spPr>
          <a:xfrm>
            <a:off x="402336" y="3177297"/>
            <a:ext cx="112020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This approach answers questions like: “How much of the effect of hypertension on cardiovascular disease is mediated through endothelial dysfunction?”</a:t>
            </a:r>
          </a:p>
          <a:p>
            <a:endParaRPr lang="en-GB" sz="1600" dirty="0"/>
          </a:p>
          <a:p>
            <a:r>
              <a:rPr lang="en-GB" sz="1600" dirty="0"/>
              <a:t>In the AFT framework the question is: “How much does hypertension accelerate the occurrence of cardiovascular disease, and to what extent is that acceleration explained by its effect on endothelial dysfunction?”</a:t>
            </a:r>
          </a:p>
          <a:p>
            <a:endParaRPr lang="en-GB" sz="1600" dirty="0"/>
          </a:p>
          <a:p>
            <a:r>
              <a:rPr lang="en-GB" sz="1600" dirty="0"/>
              <a:t>In the counterfactual causation approach (Van der Weele)</a:t>
            </a:r>
          </a:p>
          <a:p>
            <a:endParaRPr lang="en-GB" sz="1600" dirty="0"/>
          </a:p>
          <a:p>
            <a:r>
              <a:rPr lang="en-GB" sz="1600" b="1" dirty="0"/>
              <a:t>NDE</a:t>
            </a:r>
            <a:r>
              <a:rPr lang="en-GB" sz="1600" dirty="0"/>
              <a:t>: The </a:t>
            </a:r>
            <a:r>
              <a:rPr lang="en-GB" sz="1600" b="1" dirty="0"/>
              <a:t>N</a:t>
            </a:r>
            <a:r>
              <a:rPr lang="en-GB" sz="1600" dirty="0"/>
              <a:t>atural </a:t>
            </a:r>
            <a:r>
              <a:rPr lang="en-GB" sz="1600" b="1" dirty="0"/>
              <a:t>D</a:t>
            </a:r>
            <a:r>
              <a:rPr lang="en-GB" sz="1600" dirty="0"/>
              <a:t>irect </a:t>
            </a:r>
            <a:r>
              <a:rPr lang="en-GB" sz="1600" b="1" dirty="0"/>
              <a:t>E</a:t>
            </a:r>
            <a:r>
              <a:rPr lang="en-GB" sz="1600" dirty="0"/>
              <a:t>ffect is the effect of hypertension on the time to CVD, holding endothelial dysfunction constant at the level it would take if the person were not hypertensive</a:t>
            </a:r>
          </a:p>
          <a:p>
            <a:endParaRPr lang="en-GB" sz="1600" dirty="0"/>
          </a:p>
          <a:p>
            <a:r>
              <a:rPr lang="en-GB" sz="1600" dirty="0"/>
              <a:t>…If we could somehow prevent hypertension from damaging endothelial function, but a person still had hypertension, how much would hypertension on its own (through other mechanisms) speed up the onset of cardiovascular disease?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B56EF7-5069-7BBE-4827-D80F7C923B4B}"/>
              </a:ext>
            </a:extLst>
          </p:cNvPr>
          <p:cNvGrpSpPr/>
          <p:nvPr/>
        </p:nvGrpSpPr>
        <p:grpSpPr>
          <a:xfrm>
            <a:off x="384048" y="1553909"/>
            <a:ext cx="5575567" cy="1418813"/>
            <a:chOff x="5957672" y="2481137"/>
            <a:chExt cx="5575567" cy="1418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E22E5C-05D9-235E-3511-B9B393E0542D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DB10B60-2407-6A4C-C8AB-61600A1C2B1A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FE646D3-5381-DB8A-739D-1AE3EAB9DA06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2D5BA6E-BF69-C704-1E1D-D652545C2699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D9B2EC4-C7B2-A778-242F-3FF3288908A1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HYP</a:t>
                    </a: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CF724F2-799D-3364-B7F3-7E71181214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34CEEE1B-FD83-0DED-812A-F203C5ACB345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FD8CCAD-2D10-C322-7FEE-256984EFE317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09C8B54-F00D-8DF6-2DA7-C82EDAC55DC4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CVD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AA40B25F-88D2-405D-09DB-6B29CAB11FE1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0B80115-5549-DD33-201A-F568ED17E492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60A3AC67-D8D2-9414-61C2-BB46C4C4D33A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ED</a:t>
                    </a:r>
                  </a:p>
                </p:txBody>
              </p:sp>
            </p:grp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CA7F1A64-F78B-9965-0B42-8E7D289283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4B41C142-F243-3027-BB31-0E33B1BC9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7AFBD3-4773-F296-779E-83EB012EF035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CCCD002-0B92-A583-CB2C-06DC838367AE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95BF1A-7F07-CF3B-0ABB-4855B22778F6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3C93E6-62F7-F698-E90D-BE345D5BCA8A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 ← Direct effect</a:t>
              </a:r>
            </a:p>
            <a:p>
              <a:r>
                <a:rPr lang="en-GB" dirty="0"/>
                <a:t>a*b ← Indirect effect</a:t>
              </a:r>
            </a:p>
            <a:p>
              <a:r>
                <a:rPr lang="en-GB" dirty="0"/>
                <a:t>c + a*b ← Total effect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67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CA32F-C2A2-79FE-FB1D-6F6780EF4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EA404F-E485-CED1-65FF-788219610329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B4DF4-9FCD-5DA1-2554-132966B8C0DD}"/>
              </a:ext>
            </a:extLst>
          </p:cNvPr>
          <p:cNvSpPr txBox="1"/>
          <p:nvPr/>
        </p:nvSpPr>
        <p:spPr>
          <a:xfrm>
            <a:off x="561380" y="1092279"/>
            <a:ext cx="100970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Program algorithm</a:t>
            </a:r>
          </a:p>
          <a:p>
            <a:endParaRPr lang="en-GB" dirty="0"/>
          </a:p>
          <a:p>
            <a:r>
              <a:rPr lang="en-GB" sz="1200" dirty="0">
                <a:hlinkClick r:id="rId3"/>
              </a:rPr>
              <a:t>https://github.com/cristianricciwork-commits/aft-mediation./blob/main/Mediation%20analysis.R</a:t>
            </a:r>
            <a:r>
              <a:rPr lang="en-GB" sz="12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DCA98E-2701-68AC-9826-9D8D2B20E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80" y="2232659"/>
            <a:ext cx="10199572" cy="3091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7E4BED-FD00-DB87-B80F-ABA57D65846E}"/>
              </a:ext>
            </a:extLst>
          </p:cNvPr>
          <p:cNvSpPr/>
          <p:nvPr/>
        </p:nvSpPr>
        <p:spPr>
          <a:xfrm>
            <a:off x="639361" y="4551717"/>
            <a:ext cx="10019113" cy="67750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27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51427-E2B9-60B6-33FA-CB6F72F3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CE6F915-2E08-C552-31AB-6CD598217359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12F4F-C096-B50C-BF56-0C1D52EB3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36" y="3228888"/>
            <a:ext cx="5475482" cy="16288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D9A3D-4C7C-D620-097D-E5549716ED46}"/>
              </a:ext>
            </a:extLst>
          </p:cNvPr>
          <p:cNvSpPr txBox="1"/>
          <p:nvPr/>
        </p:nvSpPr>
        <p:spPr>
          <a:xfrm>
            <a:off x="2485533" y="3977791"/>
            <a:ext cx="368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 are using 5000 BOOTSTRAP replicates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4B066-01EF-55B0-9564-C91C82121434}"/>
              </a:ext>
            </a:extLst>
          </p:cNvPr>
          <p:cNvSpPr/>
          <p:nvPr/>
        </p:nvSpPr>
        <p:spPr>
          <a:xfrm>
            <a:off x="402336" y="4029075"/>
            <a:ext cx="1476000" cy="2286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0EF842-F369-ABF4-B5D3-F00223E1148B}"/>
              </a:ext>
            </a:extLst>
          </p:cNvPr>
          <p:cNvCxnSpPr>
            <a:cxnSpLocks/>
          </p:cNvCxnSpPr>
          <p:nvPr/>
        </p:nvCxnSpPr>
        <p:spPr>
          <a:xfrm rot="16200000">
            <a:off x="2233533" y="3879681"/>
            <a:ext cx="0" cy="50400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98CFADAF-3360-E9E6-E67A-0AD9EDB3D633}"/>
              </a:ext>
            </a:extLst>
          </p:cNvPr>
          <p:cNvSpPr/>
          <p:nvPr/>
        </p:nvSpPr>
        <p:spPr>
          <a:xfrm>
            <a:off x="5602034" y="4444055"/>
            <a:ext cx="72000" cy="39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B9122-458D-55D2-A79D-ACC9F8F712E7}"/>
              </a:ext>
            </a:extLst>
          </p:cNvPr>
          <p:cNvSpPr txBox="1"/>
          <p:nvPr/>
        </p:nvSpPr>
        <p:spPr>
          <a:xfrm>
            <a:off x="5689732" y="4379774"/>
            <a:ext cx="3305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 empty data frame where the 5000 BOOTSTRAP results are collected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46C67-8298-9B73-55BF-287CD1DA44C5}"/>
              </a:ext>
            </a:extLst>
          </p:cNvPr>
          <p:cNvSpPr/>
          <p:nvPr/>
        </p:nvSpPr>
        <p:spPr>
          <a:xfrm>
            <a:off x="402336" y="4433205"/>
            <a:ext cx="5184000" cy="432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608823-9EAC-A8B2-AECE-28830B315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30" y="932095"/>
            <a:ext cx="6948722" cy="2106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A66C3E-84CB-8867-216E-AA8A096B5ED1}"/>
              </a:ext>
            </a:extLst>
          </p:cNvPr>
          <p:cNvSpPr/>
          <p:nvPr/>
        </p:nvSpPr>
        <p:spPr>
          <a:xfrm>
            <a:off x="467912" y="989367"/>
            <a:ext cx="6790138" cy="46166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7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/>
      <p:bldP spid="14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43039-D9F7-42B4-7C41-A4B5E8BCA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1779775-EAE8-C01D-5857-1E03291B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2" y="3313382"/>
            <a:ext cx="7489207" cy="28173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9B2B32-72B7-CC0A-E49F-CC8E592B9E0E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69A34-233C-A613-D39E-C702141BA1B1}"/>
              </a:ext>
            </a:extLst>
          </p:cNvPr>
          <p:cNvSpPr/>
          <p:nvPr/>
        </p:nvSpPr>
        <p:spPr>
          <a:xfrm>
            <a:off x="382886" y="4247876"/>
            <a:ext cx="2160000" cy="39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64A4B9F-6567-6863-EF1C-AC5F86CB0450}"/>
              </a:ext>
            </a:extLst>
          </p:cNvPr>
          <p:cNvSpPr/>
          <p:nvPr/>
        </p:nvSpPr>
        <p:spPr>
          <a:xfrm>
            <a:off x="7940941" y="3682105"/>
            <a:ext cx="72000" cy="39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215F58-8F82-F984-EC03-DD4D65C31068}"/>
              </a:ext>
            </a:extLst>
          </p:cNvPr>
          <p:cNvSpPr txBox="1"/>
          <p:nvPr/>
        </p:nvSpPr>
        <p:spPr>
          <a:xfrm>
            <a:off x="8035059" y="3627739"/>
            <a:ext cx="261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Perform the ED ~ HYP (logistic)                                           and T ~ ED + HYP (AFT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F0A26C-B7CA-1AC5-8443-3325A6F9AA57}"/>
              </a:ext>
            </a:extLst>
          </p:cNvPr>
          <p:cNvSpPr/>
          <p:nvPr/>
        </p:nvSpPr>
        <p:spPr>
          <a:xfrm>
            <a:off x="369208" y="3673840"/>
            <a:ext cx="7489207" cy="396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A6A1A4-57BE-5413-3155-F9B612F5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30" y="932095"/>
            <a:ext cx="6948722" cy="2106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9B78CC2-A786-173A-0BAA-EAA77F8B2B27}"/>
              </a:ext>
            </a:extLst>
          </p:cNvPr>
          <p:cNvSpPr/>
          <p:nvPr/>
        </p:nvSpPr>
        <p:spPr>
          <a:xfrm>
            <a:off x="1020362" y="1494192"/>
            <a:ext cx="6228000" cy="46166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40F1E4-B648-629C-92B6-C3FD2B8A40F7}"/>
              </a:ext>
            </a:extLst>
          </p:cNvPr>
          <p:cNvSpPr/>
          <p:nvPr/>
        </p:nvSpPr>
        <p:spPr>
          <a:xfrm>
            <a:off x="421386" y="1486008"/>
            <a:ext cx="576000" cy="100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67455FF-E08B-4FA5-32F7-949BE336DFB1}"/>
              </a:ext>
            </a:extLst>
          </p:cNvPr>
          <p:cNvSpPr/>
          <p:nvPr/>
        </p:nvSpPr>
        <p:spPr>
          <a:xfrm>
            <a:off x="2598559" y="4258751"/>
            <a:ext cx="72000" cy="39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CFB11-C46B-4B3A-DEBE-4D08B5E7F53E}"/>
              </a:ext>
            </a:extLst>
          </p:cNvPr>
          <p:cNvSpPr txBox="1"/>
          <p:nvPr/>
        </p:nvSpPr>
        <p:spPr>
          <a:xfrm>
            <a:off x="2711927" y="4310496"/>
            <a:ext cx="4349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Extract the coefficients and the scale parameter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5021B-40F4-1E9C-80AE-2871C6F71177}"/>
              </a:ext>
            </a:extLst>
          </p:cNvPr>
          <p:cNvSpPr/>
          <p:nvPr/>
        </p:nvSpPr>
        <p:spPr>
          <a:xfrm>
            <a:off x="369208" y="4798055"/>
            <a:ext cx="7308000" cy="1404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ECA114F-CA7C-CDB5-FD8C-36AC2CA8C77F}"/>
              </a:ext>
            </a:extLst>
          </p:cNvPr>
          <p:cNvSpPr/>
          <p:nvPr/>
        </p:nvSpPr>
        <p:spPr>
          <a:xfrm>
            <a:off x="7741086" y="4775078"/>
            <a:ext cx="72000" cy="1440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051C4-A523-59D2-2DDF-BC2C65ADD45D}"/>
              </a:ext>
            </a:extLst>
          </p:cNvPr>
          <p:cNvSpPr txBox="1"/>
          <p:nvPr/>
        </p:nvSpPr>
        <p:spPr>
          <a:xfrm>
            <a:off x="7940197" y="5066871"/>
            <a:ext cx="2873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Perform medians of survival times for all combinations of HYP and 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F45769-EB6E-5884-8871-6CD38AE27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059" y="5599616"/>
            <a:ext cx="2209931" cy="28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  <p:bldP spid="14" grpId="0" animBg="1"/>
      <p:bldP spid="6" grpId="0" animBg="1"/>
      <p:bldP spid="10" grpId="0"/>
      <p:bldP spid="12" grpId="0" animBg="1"/>
      <p:bldP spid="17" grpId="0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9E734-EB8C-50DC-8F38-FA8314C98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C78A7A-1655-BD5E-7874-AA40D740E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5" y="3297810"/>
            <a:ext cx="7552290" cy="2291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B40347-FF1A-E403-F8E4-F8ACC648D867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2B91A-5A8B-7C90-277C-6CE034572B07}"/>
              </a:ext>
            </a:extLst>
          </p:cNvPr>
          <p:cNvSpPr txBox="1"/>
          <p:nvPr/>
        </p:nvSpPr>
        <p:spPr>
          <a:xfrm>
            <a:off x="2441183" y="5176820"/>
            <a:ext cx="2338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Perform NDE, NIE and TE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8715DD-EF7C-4893-B660-3ABD7F4D8320}"/>
              </a:ext>
            </a:extLst>
          </p:cNvPr>
          <p:cNvSpPr/>
          <p:nvPr/>
        </p:nvSpPr>
        <p:spPr>
          <a:xfrm>
            <a:off x="411760" y="4267126"/>
            <a:ext cx="4464000" cy="57157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8E1C18C-C21B-9EB3-2540-DF527949017F}"/>
              </a:ext>
            </a:extLst>
          </p:cNvPr>
          <p:cNvSpPr/>
          <p:nvPr/>
        </p:nvSpPr>
        <p:spPr>
          <a:xfrm>
            <a:off x="7883089" y="3681560"/>
            <a:ext cx="72000" cy="39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CEE824-4E67-F427-2A53-8D7EA35701B6}"/>
              </a:ext>
            </a:extLst>
          </p:cNvPr>
          <p:cNvSpPr txBox="1"/>
          <p:nvPr/>
        </p:nvSpPr>
        <p:spPr>
          <a:xfrm>
            <a:off x="7996456" y="3627194"/>
            <a:ext cx="347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P_ED_H0 → Probability of ED when HYP = 0</a:t>
            </a:r>
          </a:p>
          <a:p>
            <a:r>
              <a:rPr lang="en-GB" sz="1400" dirty="0"/>
              <a:t>P_ED_H1 → Probability of ED when HYP =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0F3B2-E944-BE23-D52B-E4507683A2EE}"/>
              </a:ext>
            </a:extLst>
          </p:cNvPr>
          <p:cNvSpPr/>
          <p:nvPr/>
        </p:nvSpPr>
        <p:spPr>
          <a:xfrm>
            <a:off x="398083" y="3694997"/>
            <a:ext cx="7452000" cy="360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B9A35E-613F-3B9D-70F1-866DF5EBB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30" y="932095"/>
            <a:ext cx="6948722" cy="2106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5AF4AD0-FA91-1104-275E-A67AAAF99324}"/>
              </a:ext>
            </a:extLst>
          </p:cNvPr>
          <p:cNvSpPr/>
          <p:nvPr/>
        </p:nvSpPr>
        <p:spPr>
          <a:xfrm>
            <a:off x="1020362" y="2013954"/>
            <a:ext cx="6228000" cy="46166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8C45D-3EF7-1C6E-DA51-517B4C72784A}"/>
              </a:ext>
            </a:extLst>
          </p:cNvPr>
          <p:cNvSpPr/>
          <p:nvPr/>
        </p:nvSpPr>
        <p:spPr>
          <a:xfrm>
            <a:off x="421386" y="1486008"/>
            <a:ext cx="576000" cy="10080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7FE2A75-3F53-EE78-B584-1E71AF259DD6}"/>
              </a:ext>
            </a:extLst>
          </p:cNvPr>
          <p:cNvSpPr/>
          <p:nvPr/>
        </p:nvSpPr>
        <p:spPr>
          <a:xfrm>
            <a:off x="4923684" y="4258750"/>
            <a:ext cx="72000" cy="57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5ABBA1-4D6F-9C5D-3E24-7200F61ECA53}"/>
              </a:ext>
            </a:extLst>
          </p:cNvPr>
          <p:cNvSpPr txBox="1"/>
          <p:nvPr/>
        </p:nvSpPr>
        <p:spPr>
          <a:xfrm>
            <a:off x="5034083" y="4180476"/>
            <a:ext cx="6430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Y0 → HYP = 0, ED from HYP = 0 → Baseline survival time</a:t>
            </a:r>
          </a:p>
          <a:p>
            <a:r>
              <a:rPr lang="en-GB" sz="1400" dirty="0"/>
              <a:t>Y1_star → HYP = 1, ED from HYP = 0 (Only HYP changes) → Direct effect</a:t>
            </a:r>
          </a:p>
          <a:p>
            <a:r>
              <a:rPr lang="en-GB" sz="1400" dirty="0"/>
              <a:t>Y1 → HYP = 1, ED from HYP = 1 (HYP and ED both change) → Total effect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291D1-686A-A947-A7C6-38ABDB5DA53D}"/>
              </a:ext>
            </a:extLst>
          </p:cNvPr>
          <p:cNvSpPr/>
          <p:nvPr/>
        </p:nvSpPr>
        <p:spPr>
          <a:xfrm>
            <a:off x="395330" y="5008516"/>
            <a:ext cx="1938295" cy="62806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D6F8E0D-ED32-6437-DDCE-16A0162E8F27}"/>
              </a:ext>
            </a:extLst>
          </p:cNvPr>
          <p:cNvSpPr/>
          <p:nvPr/>
        </p:nvSpPr>
        <p:spPr>
          <a:xfrm>
            <a:off x="2351404" y="4983487"/>
            <a:ext cx="72000" cy="684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6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/>
      <p:bldP spid="14" grpId="0" animBg="1"/>
      <p:bldP spid="6" grpId="0" animBg="1"/>
      <p:bldP spid="10" grpId="0"/>
      <p:bldP spid="12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F8C2C-D115-C7D7-DDFF-D62C3284F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6D7B986-A512-212C-8EA6-D4918382EFE1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analysis: Counterfactual mediation analysis-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D17F5C-1F86-6EAA-5366-6C3D7C12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30" y="932095"/>
            <a:ext cx="6948722" cy="2106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4C7023F-01B1-A628-2034-3CCA95FF367E}"/>
              </a:ext>
            </a:extLst>
          </p:cNvPr>
          <p:cNvSpPr/>
          <p:nvPr/>
        </p:nvSpPr>
        <p:spPr>
          <a:xfrm>
            <a:off x="458387" y="2528304"/>
            <a:ext cx="6804000" cy="46166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3097A-34AD-51C6-2788-4E48585B4B0F}"/>
              </a:ext>
            </a:extLst>
          </p:cNvPr>
          <p:cNvSpPr txBox="1"/>
          <p:nvPr/>
        </p:nvSpPr>
        <p:spPr>
          <a:xfrm>
            <a:off x="571007" y="3516894"/>
            <a:ext cx="6691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 previous steps of point estimates and performing of counterfactual effects are repeated 5000 times on a random subset of the data frame to perform the confidence limits…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7BCA7A-F5DD-0526-5433-11E25100EB75}"/>
              </a:ext>
            </a:extLst>
          </p:cNvPr>
          <p:cNvCxnSpPr>
            <a:cxnSpLocks/>
          </p:cNvCxnSpPr>
          <p:nvPr/>
        </p:nvCxnSpPr>
        <p:spPr>
          <a:xfrm>
            <a:off x="1247283" y="3126369"/>
            <a:ext cx="0" cy="302631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49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65F4E1-C43F-DAFF-0CD9-898599A12003}"/>
              </a:ext>
            </a:extLst>
          </p:cNvPr>
          <p:cNvSpPr txBox="1"/>
          <p:nvPr/>
        </p:nvSpPr>
        <p:spPr>
          <a:xfrm>
            <a:off x="4810124" y="200024"/>
            <a:ext cx="66389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800" dirty="0"/>
              <a:t>The end, please help to improve </a:t>
            </a:r>
            <a:r>
              <a:rPr lang="en-GB" sz="4800" dirty="0">
                <a:sym typeface="Wingdings" panose="05000000000000000000" pitchFamily="2" charset="2"/>
              </a:rPr>
              <a:t></a:t>
            </a:r>
            <a:endParaRPr lang="en-GB" sz="4800" dirty="0"/>
          </a:p>
        </p:txBody>
      </p:sp>
      <p:pic>
        <p:nvPicPr>
          <p:cNvPr id="1026" name="Picture 2" descr="44,100+ Funny Cat On White Stock Photos, Pictures &amp; Royalty-Free Images -  iStock | Kitty">
            <a:extLst>
              <a:ext uri="{FF2B5EF4-FFF2-40B4-BE49-F238E27FC236}">
                <a16:creationId xmlns:a16="http://schemas.microsoft.com/office/drawing/2014/main" id="{AE03DA30-3DA6-A9C0-FA47-B917338F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1852612"/>
            <a:ext cx="4338637" cy="28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9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60744-AD8F-05AC-221B-B130F71EA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045C0-C782-8B60-1799-B224AAB3759B}"/>
              </a:ext>
            </a:extLst>
          </p:cNvPr>
          <p:cNvSpPr txBox="1"/>
          <p:nvPr/>
        </p:nvSpPr>
        <p:spPr>
          <a:xfrm>
            <a:off x="402336" y="378243"/>
            <a:ext cx="11789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</a:t>
            </a:r>
          </a:p>
          <a:p>
            <a:endParaRPr lang="en-GB" dirty="0"/>
          </a:p>
          <a:p>
            <a:r>
              <a:rPr lang="en-GB" dirty="0"/>
              <a:t>A mediator (M) is a factor that lies and mediate the relation between an exposure (X) and on outcome (Y)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0A42EF-980B-9698-947F-A9EA2A421A75}"/>
              </a:ext>
            </a:extLst>
          </p:cNvPr>
          <p:cNvSpPr txBox="1"/>
          <p:nvPr/>
        </p:nvSpPr>
        <p:spPr>
          <a:xfrm>
            <a:off x="402336" y="3177297"/>
            <a:ext cx="1120206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This approach answers questions like: “How much of the effect of hypertension on cardiovascular disease is mediated through endothelial dysfunction?”</a:t>
            </a:r>
          </a:p>
          <a:p>
            <a:endParaRPr lang="en-GB" sz="1600" dirty="0"/>
          </a:p>
          <a:p>
            <a:r>
              <a:rPr lang="en-GB" sz="1600" dirty="0"/>
              <a:t>In the AFT framework the question is: “How much does hypertension accelerate the occurrence of cardiovascular disease, and to what extent is that acceleration explained by its effect on endothelial dysfunction?”</a:t>
            </a:r>
          </a:p>
          <a:p>
            <a:endParaRPr lang="en-GB" sz="1600" dirty="0"/>
          </a:p>
          <a:p>
            <a:r>
              <a:rPr lang="en-GB" sz="1600" dirty="0"/>
              <a:t>In the counterfactual causation approach (Van der Weele)</a:t>
            </a:r>
          </a:p>
          <a:p>
            <a:endParaRPr lang="en-GB" sz="1600" dirty="0"/>
          </a:p>
          <a:p>
            <a:r>
              <a:rPr lang="en-GB" sz="1600" b="1" dirty="0"/>
              <a:t>NIE</a:t>
            </a:r>
            <a:r>
              <a:rPr lang="en-GB" sz="1600" dirty="0"/>
              <a:t>: The </a:t>
            </a:r>
            <a:r>
              <a:rPr lang="en-GB" sz="1600" b="1" dirty="0"/>
              <a:t>N</a:t>
            </a:r>
            <a:r>
              <a:rPr lang="en-GB" sz="1600" dirty="0"/>
              <a:t>atural </a:t>
            </a:r>
            <a:r>
              <a:rPr lang="en-GB" sz="1600" b="1" dirty="0"/>
              <a:t>I</a:t>
            </a:r>
            <a:r>
              <a:rPr lang="en-GB" sz="1600" dirty="0"/>
              <a:t>ndirect </a:t>
            </a:r>
            <a:r>
              <a:rPr lang="en-GB" sz="1600" b="1" dirty="0"/>
              <a:t>E</a:t>
            </a:r>
            <a:r>
              <a:rPr lang="en-GB" sz="1600" dirty="0"/>
              <a:t>ffect is the portion of hypertension’s effect on time to CVD that is due to its effect on endothelial dysfunction, which then influences CVD timing</a:t>
            </a:r>
          </a:p>
          <a:p>
            <a:endParaRPr lang="en-GB" sz="1600" dirty="0"/>
          </a:p>
          <a:p>
            <a:r>
              <a:rPr lang="en-GB" sz="1600" dirty="0"/>
              <a:t>…the NIE tells us how much earlier CVD occurs due to endothelial dysfunction caused by hypertension  (assuming the person’s hypertension status stays the same)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4759FD-FEB6-2ED5-3DEE-9696FF3E201C}"/>
              </a:ext>
            </a:extLst>
          </p:cNvPr>
          <p:cNvGrpSpPr/>
          <p:nvPr/>
        </p:nvGrpSpPr>
        <p:grpSpPr>
          <a:xfrm>
            <a:off x="384048" y="1553909"/>
            <a:ext cx="5575567" cy="1418813"/>
            <a:chOff x="5957672" y="2481137"/>
            <a:chExt cx="5575567" cy="141881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044ADE8-902A-D4EF-77EB-EC2453B7A1F8}"/>
                </a:ext>
              </a:extLst>
            </p:cNvPr>
            <p:cNvGrpSpPr/>
            <p:nvPr/>
          </p:nvGrpSpPr>
          <p:grpSpPr>
            <a:xfrm>
              <a:off x="5957672" y="2481137"/>
              <a:ext cx="2403818" cy="1418813"/>
              <a:chOff x="7751851" y="1814509"/>
              <a:chExt cx="2403818" cy="1418813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3710DD8-4352-4626-5AA4-7F55CF3774D8}"/>
                  </a:ext>
                </a:extLst>
              </p:cNvPr>
              <p:cNvGrpSpPr/>
              <p:nvPr/>
            </p:nvGrpSpPr>
            <p:grpSpPr>
              <a:xfrm>
                <a:off x="7751851" y="1960558"/>
                <a:ext cx="2403818" cy="1272764"/>
                <a:chOff x="7457537" y="3310164"/>
                <a:chExt cx="2403818" cy="1272764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FF97F817-1B43-E458-9992-9C2F88A5AD41}"/>
                    </a:ext>
                  </a:extLst>
                </p:cNvPr>
                <p:cNvGrpSpPr/>
                <p:nvPr/>
              </p:nvGrpSpPr>
              <p:grpSpPr>
                <a:xfrm>
                  <a:off x="7457537" y="3310164"/>
                  <a:ext cx="756573" cy="468000"/>
                  <a:chOff x="6756543" y="1936912"/>
                  <a:chExt cx="756573" cy="400975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23E0AD44-BD3F-AC9D-7332-9EB8E28CC60B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EA9FDFA-BAF0-E278-6E2C-2DC6744D73F5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543" y="1990231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HYP</a:t>
                    </a: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AE8C86DE-2851-09EB-DB41-95C706D9C7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7981" y="3786658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56CDCB-653E-E631-7979-A2D63EB817C0}"/>
                    </a:ext>
                  </a:extLst>
                </p:cNvPr>
                <p:cNvGrpSpPr/>
                <p:nvPr/>
              </p:nvGrpSpPr>
              <p:grpSpPr>
                <a:xfrm>
                  <a:off x="9104782" y="3319380"/>
                  <a:ext cx="756573" cy="468000"/>
                  <a:chOff x="6771407" y="1946906"/>
                  <a:chExt cx="756573" cy="400975"/>
                </a:xfrm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AC88B8D-02C9-CB7D-F432-76E7AE56E007}"/>
                      </a:ext>
                    </a:extLst>
                  </p:cNvPr>
                  <p:cNvSpPr/>
                  <p:nvPr/>
                </p:nvSpPr>
                <p:spPr>
                  <a:xfrm>
                    <a:off x="6913476" y="1946906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4586FA6-BA89-41F3-91EB-046E1B42C382}"/>
                      </a:ext>
                    </a:extLst>
                  </p:cNvPr>
                  <p:cNvSpPr txBox="1"/>
                  <p:nvPr/>
                </p:nvSpPr>
                <p:spPr>
                  <a:xfrm>
                    <a:off x="6771407" y="1998066"/>
                    <a:ext cx="756573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CVD</a:t>
                    </a:r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779B6BCC-6BD9-50B9-E927-CA6353E2CE73}"/>
                    </a:ext>
                  </a:extLst>
                </p:cNvPr>
                <p:cNvGrpSpPr/>
                <p:nvPr/>
              </p:nvGrpSpPr>
              <p:grpSpPr>
                <a:xfrm>
                  <a:off x="8351270" y="4114928"/>
                  <a:ext cx="605912" cy="468000"/>
                  <a:chOff x="6828160" y="1936912"/>
                  <a:chExt cx="605912" cy="400975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13976D8F-C169-92B4-21CC-2B8F6F63E115}"/>
                      </a:ext>
                    </a:extLst>
                  </p:cNvPr>
                  <p:cNvSpPr/>
                  <p:nvPr/>
                </p:nvSpPr>
                <p:spPr>
                  <a:xfrm>
                    <a:off x="6894871" y="1936912"/>
                    <a:ext cx="467032" cy="400975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FD0B9C4D-96B3-6222-8BE4-A148C6EA11CD}"/>
                      </a:ext>
                    </a:extLst>
                  </p:cNvPr>
                  <p:cNvSpPr txBox="1"/>
                  <p:nvPr/>
                </p:nvSpPr>
                <p:spPr>
                  <a:xfrm>
                    <a:off x="6828160" y="1982397"/>
                    <a:ext cx="605912" cy="303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1700" dirty="0"/>
                      <a:t>ED</a:t>
                    </a:r>
                  </a:p>
                </p:txBody>
              </p:sp>
            </p:grp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D1981057-EBCE-87C9-AACD-713AC5888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94851" y="3544165"/>
                  <a:ext cx="1152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65F267AD-C55F-82C2-1287-8139756C1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8890935" y="3772457"/>
                  <a:ext cx="360000" cy="36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D214024-C8DC-29DB-0481-E4300B17DE09}"/>
                  </a:ext>
                </a:extLst>
              </p:cNvPr>
              <p:cNvSpPr txBox="1"/>
              <p:nvPr/>
            </p:nvSpPr>
            <p:spPr>
              <a:xfrm>
                <a:off x="8202248" y="2497803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a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B0B5BC5-6C66-94D5-BA0F-9E80A16B0223}"/>
                  </a:ext>
                </a:extLst>
              </p:cNvPr>
              <p:cNvSpPr txBox="1"/>
              <p:nvPr/>
            </p:nvSpPr>
            <p:spPr>
              <a:xfrm>
                <a:off x="9359458" y="2528647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b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E83463B-CE93-556D-BC07-66AEFBE6C45F}"/>
                  </a:ext>
                </a:extLst>
              </p:cNvPr>
              <p:cNvSpPr txBox="1"/>
              <p:nvPr/>
            </p:nvSpPr>
            <p:spPr>
              <a:xfrm>
                <a:off x="8776801" y="1814509"/>
                <a:ext cx="324464" cy="369332"/>
              </a:xfrm>
              <a:prstGeom prst="rect">
                <a:avLst/>
              </a:prstGeom>
              <a:noFill/>
              <a:ln w="158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c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14D2A4-DB44-E6A6-3B46-D6F0873039BE}"/>
                </a:ext>
              </a:extLst>
            </p:cNvPr>
            <p:cNvSpPr txBox="1"/>
            <p:nvPr/>
          </p:nvSpPr>
          <p:spPr>
            <a:xfrm>
              <a:off x="8676787" y="2742620"/>
              <a:ext cx="28564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 ← Direct effect</a:t>
              </a:r>
            </a:p>
            <a:p>
              <a:r>
                <a:rPr lang="en-GB" dirty="0"/>
                <a:t>a*b ← Indirect effect</a:t>
              </a:r>
            </a:p>
            <a:p>
              <a:r>
                <a:rPr lang="en-GB" dirty="0"/>
                <a:t>c + a*b ← Total effect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82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58BD07-C834-6DE8-AFE8-DA982B648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F67264-F6A4-757B-BB6D-49F1C48D9833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BE34B98-D2F8-D09E-84AF-A2F70F88E3D8}"/>
              </a:ext>
            </a:extLst>
          </p:cNvPr>
          <p:cNvSpPr/>
          <p:nvPr/>
        </p:nvSpPr>
        <p:spPr>
          <a:xfrm>
            <a:off x="6530967" y="873024"/>
            <a:ext cx="72000" cy="1944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AAA8B-20A7-5ED9-F8A2-EB15BE9C1894}"/>
              </a:ext>
            </a:extLst>
          </p:cNvPr>
          <p:cNvSpPr txBox="1"/>
          <p:nvPr/>
        </p:nvSpPr>
        <p:spPr>
          <a:xfrm>
            <a:off x="6652361" y="1663486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parameters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56DD52-90C0-6392-1921-F005319F27A3}"/>
              </a:ext>
            </a:extLst>
          </p:cNvPr>
          <p:cNvSpPr/>
          <p:nvPr/>
        </p:nvSpPr>
        <p:spPr>
          <a:xfrm>
            <a:off x="452987" y="866564"/>
            <a:ext cx="6014487" cy="195283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09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CAC7-E2BE-3518-0B73-D5E09DBE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3A88FD-F145-03A7-8A59-04BE02E4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C24DF2-0779-32B0-725D-5BB78F07B8F4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565F1EE-D1C6-C14E-4E63-D88010A32FE3}"/>
              </a:ext>
            </a:extLst>
          </p:cNvPr>
          <p:cNvSpPr/>
          <p:nvPr/>
        </p:nvSpPr>
        <p:spPr>
          <a:xfrm>
            <a:off x="6530967" y="1444524"/>
            <a:ext cx="72000" cy="576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77030C-06C9-DEFA-4009-941D6C3AAD41}"/>
              </a:ext>
            </a:extLst>
          </p:cNvPr>
          <p:cNvSpPr/>
          <p:nvPr/>
        </p:nvSpPr>
        <p:spPr>
          <a:xfrm>
            <a:off x="452987" y="1428749"/>
            <a:ext cx="6014487" cy="604069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9B08F6-A4FA-AD18-C3C9-0CD47761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747" y="1268756"/>
            <a:ext cx="324847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B4D53-B5EF-7CCD-C401-64F2597FF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17D2B5-6D9F-0ED7-A86C-FF680F281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07" y="868482"/>
            <a:ext cx="6384039" cy="38160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605ADC-89E9-4673-119A-E9387FC4F4C3}"/>
              </a:ext>
            </a:extLst>
          </p:cNvPr>
          <p:cNvSpPr txBox="1"/>
          <p:nvPr/>
        </p:nvSpPr>
        <p:spPr>
          <a:xfrm>
            <a:off x="402336" y="378243"/>
            <a:ext cx="11789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Mediation analysis in the AFT framework </a:t>
            </a:r>
            <a:r>
              <a:rPr lang="en-GB" dirty="0"/>
              <a:t>-Data simulation-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EC5A43B-A9F8-D4B3-251E-25C4FD2110FB}"/>
              </a:ext>
            </a:extLst>
          </p:cNvPr>
          <p:cNvSpPr/>
          <p:nvPr/>
        </p:nvSpPr>
        <p:spPr>
          <a:xfrm>
            <a:off x="6149967" y="2028824"/>
            <a:ext cx="72000" cy="828000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0E1904-1A16-EAB5-C7B7-6546FCD63607}"/>
              </a:ext>
            </a:extLst>
          </p:cNvPr>
          <p:cNvSpPr/>
          <p:nvPr/>
        </p:nvSpPr>
        <p:spPr>
          <a:xfrm>
            <a:off x="452988" y="2028824"/>
            <a:ext cx="5652000" cy="80010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F8F81-97E3-A851-1387-6A2B3F383DA0}"/>
              </a:ext>
            </a:extLst>
          </p:cNvPr>
          <p:cNvSpPr txBox="1"/>
          <p:nvPr/>
        </p:nvSpPr>
        <p:spPr>
          <a:xfrm>
            <a:off x="6221967" y="2258158"/>
            <a:ext cx="247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~ W(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957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5400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4d86f1-83ba-4b13-a702-b5c0231b9337}" enabled="0" method="" siteId="{b14d86f1-83ba-4b13-a702-b5c0231b933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9447</TotalTime>
  <Words>5372</Words>
  <Application>Microsoft Office PowerPoint</Application>
  <PresentationFormat>Widescreen</PresentationFormat>
  <Paragraphs>445</Paragraphs>
  <Slides>55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Ricci</dc:creator>
  <cp:lastModifiedBy>Cristian Ricci</cp:lastModifiedBy>
  <cp:revision>37</cp:revision>
  <dcterms:created xsi:type="dcterms:W3CDTF">2025-08-18T08:40:17Z</dcterms:created>
  <dcterms:modified xsi:type="dcterms:W3CDTF">2025-09-08T11:38:01Z</dcterms:modified>
</cp:coreProperties>
</file>