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2" r:id="rId3"/>
    <p:sldId id="438" r:id="rId4"/>
    <p:sldId id="445" r:id="rId5"/>
    <p:sldId id="447" r:id="rId6"/>
    <p:sldId id="439" r:id="rId7"/>
    <p:sldId id="299" r:id="rId8"/>
    <p:sldId id="336" r:id="rId9"/>
    <p:sldId id="307" r:id="rId10"/>
    <p:sldId id="308" r:id="rId11"/>
    <p:sldId id="441" r:id="rId12"/>
    <p:sldId id="309" r:id="rId13"/>
    <p:sldId id="310" r:id="rId14"/>
    <p:sldId id="443" r:id="rId15"/>
    <p:sldId id="444" r:id="rId16"/>
    <p:sldId id="442" r:id="rId17"/>
    <p:sldId id="369" r:id="rId18"/>
    <p:sldId id="370" r:id="rId19"/>
    <p:sldId id="371" r:id="rId20"/>
    <p:sldId id="372" r:id="rId21"/>
    <p:sldId id="373" r:id="rId22"/>
    <p:sldId id="374" r:id="rId23"/>
    <p:sldId id="376" r:id="rId24"/>
    <p:sldId id="378" r:id="rId25"/>
    <p:sldId id="379" r:id="rId26"/>
    <p:sldId id="380" r:id="rId27"/>
    <p:sldId id="449" r:id="rId28"/>
    <p:sldId id="450" r:id="rId29"/>
    <p:sldId id="451" r:id="rId30"/>
    <p:sldId id="453" r:id="rId31"/>
    <p:sldId id="401" r:id="rId32"/>
    <p:sldId id="455" r:id="rId33"/>
    <p:sldId id="474" r:id="rId34"/>
    <p:sldId id="475" r:id="rId35"/>
    <p:sldId id="461" r:id="rId36"/>
    <p:sldId id="462" r:id="rId37"/>
    <p:sldId id="463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5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5B1109-D182-6D04-E555-2FD2EE9FE658}" name="Cristian Ricci" initials="CR" userId="S::Cristian.Ricci@nwu.ac.za::bced12be-6679-443c-9073-a825dfd1cc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9790514\OneDrive%20-%20North-West%20University\Desktop\presentation%20SIU\Plot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07F3159-9BAF-4614-BB02-F2EB19A93C2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DE-42C2-AA38-77D5D26545B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A7BE1F3-A99B-435A-B8B8-E0B96465F01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BDE-42C2-AA38-77D5D2654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Sheet1!$J$58:$J$59</c:f>
                <c:numCache>
                  <c:formatCode>General</c:formatCode>
                  <c:ptCount val="2"/>
                  <c:pt idx="0">
                    <c:v>23.702999999999989</c:v>
                  </c:pt>
                  <c:pt idx="1">
                    <c:v>20.914999999999999</c:v>
                  </c:pt>
                </c:numCache>
              </c:numRef>
            </c:plus>
            <c:minus>
              <c:numRef>
                <c:f>Sheet1!$I$58:$I$59</c:f>
                <c:numCache>
                  <c:formatCode>General</c:formatCode>
                  <c:ptCount val="2"/>
                  <c:pt idx="0">
                    <c:v>26.921999999999997</c:v>
                  </c:pt>
                  <c:pt idx="1">
                    <c:v>17.600999999999992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Sheet1!$F$58:$F$59</c:f>
              <c:numCache>
                <c:formatCode>General</c:formatCode>
                <c:ptCount val="2"/>
                <c:pt idx="0">
                  <c:v>-127.47499999999999</c:v>
                </c:pt>
                <c:pt idx="1">
                  <c:v>-61.594000000000001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Sheet1!$D$58:$D$59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0BDE-42C2-AA38-77D5D26545B9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75509BF-5368-4321-BB7D-D74D59E40D7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BDE-42C2-AA38-77D5D26545B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69BE1F-B683-48AA-AF64-5B2B8746EA7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BDE-42C2-AA38-77D5D2654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Sheet1!$J$61:$J$62</c:f>
                <c:numCache>
                  <c:formatCode>General</c:formatCode>
                  <c:ptCount val="2"/>
                  <c:pt idx="0">
                    <c:v>23.014409999999998</c:v>
                  </c:pt>
                  <c:pt idx="1">
                    <c:v>22.814430000000002</c:v>
                  </c:pt>
                </c:numCache>
              </c:numRef>
            </c:plus>
            <c:minus>
              <c:numRef>
                <c:f>Sheet1!$I$61:$I$62</c:f>
                <c:numCache>
                  <c:formatCode>General</c:formatCode>
                  <c:ptCount val="2"/>
                  <c:pt idx="0">
                    <c:v>26.945870000000014</c:v>
                  </c:pt>
                  <c:pt idx="1">
                    <c:v>10.280460000000005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Sheet1!$F$61:$F$62</c:f>
              <c:numCache>
                <c:formatCode>General</c:formatCode>
                <c:ptCount val="2"/>
                <c:pt idx="0">
                  <c:v>-131.84014999999999</c:v>
                </c:pt>
                <c:pt idx="1">
                  <c:v>-58.772069999999999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Sheet1!$D$61:$D$62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BDE-42C2-AA38-77D5D2654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561EBF7-79B6-4940-B09C-4163353C1273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8A9-46AD-91F1-202D21302F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ABB804F-224C-45FA-94F3-C3291D16D9C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8A9-46AD-91F1-202D21302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Sheet1!$J$66:$J$67</c:f>
                <c:numCache>
                  <c:formatCode>General</c:formatCode>
                  <c:ptCount val="2"/>
                  <c:pt idx="0">
                    <c:v>21.945999999999998</c:v>
                  </c:pt>
                  <c:pt idx="1">
                    <c:v>18.399999999999999</c:v>
                  </c:pt>
                </c:numCache>
              </c:numRef>
            </c:plus>
            <c:minus>
              <c:numRef>
                <c:f>Sheet1!$I$66:$I$67</c:f>
                <c:numCache>
                  <c:formatCode>General</c:formatCode>
                  <c:ptCount val="2"/>
                  <c:pt idx="0">
                    <c:v>32.289999999999992</c:v>
                  </c:pt>
                  <c:pt idx="1">
                    <c:v>22.219999999999992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Sheet1!$F$66:$F$67</c:f>
              <c:numCache>
                <c:formatCode>General</c:formatCode>
                <c:ptCount val="2"/>
                <c:pt idx="0">
                  <c:v>-130.851</c:v>
                </c:pt>
                <c:pt idx="1">
                  <c:v>-61.234000000000002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Sheet1!$D$66:$D$67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D8A9-46AD-91F1-202D21302F1B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E2B94FE-3DC0-4FBB-9A7A-2C57F8AED3B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8A9-46AD-91F1-202D21302F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1CA8FC-C953-445A-B84E-358C59E0CAD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8A9-46AD-91F1-202D21302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Sheet1!$J$61:$J$62</c:f>
                <c:numCache>
                  <c:formatCode>General</c:formatCode>
                  <c:ptCount val="2"/>
                  <c:pt idx="0">
                    <c:v>23.014409999999998</c:v>
                  </c:pt>
                  <c:pt idx="1">
                    <c:v>22.814430000000002</c:v>
                  </c:pt>
                </c:numCache>
              </c:numRef>
            </c:plus>
            <c:minus>
              <c:numRef>
                <c:f>Sheet1!$I$61:$I$62</c:f>
                <c:numCache>
                  <c:formatCode>General</c:formatCode>
                  <c:ptCount val="2"/>
                  <c:pt idx="0">
                    <c:v>26.945870000000014</c:v>
                  </c:pt>
                  <c:pt idx="1">
                    <c:v>10.280460000000005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Sheet1!$F$61:$F$62</c:f>
              <c:numCache>
                <c:formatCode>General</c:formatCode>
                <c:ptCount val="2"/>
                <c:pt idx="0">
                  <c:v>-131.84014999999999</c:v>
                </c:pt>
                <c:pt idx="1">
                  <c:v>-58.772069999999999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Sheet1!$D$69:$D$70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D8A9-46AD-91F1-202D21302F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8660F09-CE3C-44BC-9071-51FD072271D6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81-4789-BB68-49522A6BE2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9C7CA6B-A082-4FFC-8E4C-94035CA233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181-4789-BB68-49522A6BE2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Sheet1!$J$76:$J$77</c:f>
                <c:numCache>
                  <c:formatCode>General</c:formatCode>
                  <c:ptCount val="2"/>
                  <c:pt idx="0">
                    <c:v>47.61</c:v>
                  </c:pt>
                  <c:pt idx="1">
                    <c:v>20.065000000000005</c:v>
                  </c:pt>
                </c:numCache>
              </c:numRef>
            </c:plus>
            <c:minus>
              <c:numRef>
                <c:f>Sheet1!$I$76:$I$77</c:f>
                <c:numCache>
                  <c:formatCode>General</c:formatCode>
                  <c:ptCount val="2"/>
                  <c:pt idx="0">
                    <c:v>62.246999999999986</c:v>
                  </c:pt>
                  <c:pt idx="1">
                    <c:v>37.863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Sheet1!$F$76:$F$77</c:f>
              <c:numCache>
                <c:formatCode>General</c:formatCode>
                <c:ptCount val="2"/>
                <c:pt idx="0">
                  <c:v>-139.495</c:v>
                </c:pt>
                <c:pt idx="1">
                  <c:v>-64.825000000000003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Sheet1!$D$58:$D$59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181-4789-BB68-49522A6BE248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B0C3F79-4850-411A-8683-8E570565D5F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181-4789-BB68-49522A6BE2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845095-4C0E-4F3C-88D6-D58CA1A6F12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181-4789-BB68-49522A6BE2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Sheet1!$J$79:$J$80</c:f>
                <c:numCache>
                  <c:formatCode>General</c:formatCode>
                  <c:ptCount val="2"/>
                  <c:pt idx="0">
                    <c:v>39.243690000000001</c:v>
                  </c:pt>
                  <c:pt idx="1">
                    <c:v>27.110819999999997</c:v>
                  </c:pt>
                </c:numCache>
              </c:numRef>
            </c:plus>
            <c:minus>
              <c:numRef>
                <c:f>Sheet1!$I$79:$I$80</c:f>
                <c:numCache>
                  <c:formatCode>General</c:formatCode>
                  <c:ptCount val="2"/>
                  <c:pt idx="0">
                    <c:v>45.393429999999995</c:v>
                  </c:pt>
                  <c:pt idx="1">
                    <c:v>14.694010000000006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Sheet1!$F$79:$F$80</c:f>
              <c:numCache>
                <c:formatCode>General</c:formatCode>
                <c:ptCount val="2"/>
                <c:pt idx="0">
                  <c:v>-119.22484</c:v>
                </c:pt>
                <c:pt idx="1">
                  <c:v>-59.442149999999998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Sheet1!$D$61:$D$62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1181-4789-BB68-49522A6BE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56EB378-C10A-40A8-A90B-225F02FFEFE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D09-4735-B3EA-47A0E2A430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9BC8AAF-9E23-4F82-99A1-99F95490DDC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D09-4735-B3EA-47A0E2A430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Sheet1!$J$86:$J$87</c:f>
                <c:numCache>
                  <c:formatCode>General</c:formatCode>
                  <c:ptCount val="2"/>
                  <c:pt idx="0">
                    <c:v>18.311999999999998</c:v>
                  </c:pt>
                  <c:pt idx="1">
                    <c:v>21.262</c:v>
                  </c:pt>
                </c:numCache>
              </c:numRef>
            </c:plus>
            <c:minus>
              <c:numRef>
                <c:f>Sheet1!$I$86:$I$87</c:f>
                <c:numCache>
                  <c:formatCode>General</c:formatCode>
                  <c:ptCount val="2"/>
                  <c:pt idx="0">
                    <c:v>20.40100000000001</c:v>
                  </c:pt>
                  <c:pt idx="1">
                    <c:v>18.447000000000003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Sheet1!$F$89:$F$90</c:f>
              <c:numCache>
                <c:formatCode>General</c:formatCode>
                <c:ptCount val="2"/>
                <c:pt idx="0">
                  <c:v>-131.10527999999999</c:v>
                </c:pt>
                <c:pt idx="1">
                  <c:v>-59.783520000000003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Sheet1!$D$58:$D$59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AD09-4735-B3EA-47A0E2A43094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1843EF8-B9E6-44B1-9C61-26E0FFABD26E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09-4735-B3EA-47A0E2A4309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6E2E93-4B08-48A3-8C64-2B6B58F533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D09-4735-B3EA-47A0E2A430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Sheet1!$J$89:$J$90</c:f>
                <c:numCache>
                  <c:formatCode>General</c:formatCode>
                  <c:ptCount val="2"/>
                  <c:pt idx="0">
                    <c:v>15.110689999999991</c:v>
                  </c:pt>
                  <c:pt idx="1">
                    <c:v>22.103070000000002</c:v>
                  </c:pt>
                </c:numCache>
              </c:numRef>
            </c:plus>
            <c:minus>
              <c:numRef>
                <c:f>Sheet1!$I$89:$I$90</c:f>
                <c:numCache>
                  <c:formatCode>General</c:formatCode>
                  <c:ptCount val="2"/>
                  <c:pt idx="0">
                    <c:v>16.683459999999997</c:v>
                  </c:pt>
                  <c:pt idx="1">
                    <c:v>9.2897099999999924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Sheet1!$F$79:$F$80</c:f>
              <c:numCache>
                <c:formatCode>General</c:formatCode>
                <c:ptCount val="2"/>
                <c:pt idx="0">
                  <c:v>-119.22484</c:v>
                </c:pt>
                <c:pt idx="1">
                  <c:v>-59.442149999999998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Sheet1!$D$61:$D$62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09-4735-B3EA-47A0E2A43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263D5CD-706C-4A65-8C9E-3F6FA4B63B9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8CF-4C10-864A-52E15BC47D9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2F9A5C3-E7CB-4717-888A-3D027DE61FC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8CF-4C10-864A-52E15BC4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Sheet1!$J$97:$J$98</c:f>
                <c:numCache>
                  <c:formatCode>General</c:formatCode>
                  <c:ptCount val="2"/>
                  <c:pt idx="0">
                    <c:v>51.960000000000008</c:v>
                  </c:pt>
                  <c:pt idx="1">
                    <c:v>21.650999999999996</c:v>
                  </c:pt>
                </c:numCache>
              </c:numRef>
            </c:plus>
            <c:minus>
              <c:numRef>
                <c:f>Sheet1!$I$97:$I$98</c:f>
                <c:numCache>
                  <c:formatCode>General</c:formatCode>
                  <c:ptCount val="2"/>
                  <c:pt idx="0">
                    <c:v>141.005</c:v>
                  </c:pt>
                  <c:pt idx="1">
                    <c:v>79.192000000000007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Sheet1!$F$97:$F$98</c:f>
              <c:numCache>
                <c:formatCode>General</c:formatCode>
                <c:ptCount val="2"/>
                <c:pt idx="0">
                  <c:v>-129.40100000000001</c:v>
                </c:pt>
                <c:pt idx="1">
                  <c:v>-48.531999999999996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Sheet1!$D$58:$D$59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98CF-4C10-864A-52E15BC47D9C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C0C6032-86A5-48E8-A8AF-59E27D777B6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8CF-4C10-864A-52E15BC47D9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C6C648-FB0D-486F-A900-A7FEDFAC7D2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8CF-4C10-864A-52E15BC4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Sheet1!$J$100:$J$101</c:f>
                <c:numCache>
                  <c:formatCode>General</c:formatCode>
                  <c:ptCount val="2"/>
                  <c:pt idx="0">
                    <c:v>53.626512000000005</c:v>
                  </c:pt>
                  <c:pt idx="1">
                    <c:v>25.964339000000002</c:v>
                  </c:pt>
                </c:numCache>
              </c:numRef>
            </c:plus>
            <c:minus>
              <c:numRef>
                <c:f>Sheet1!$I$100:$I$101</c:f>
                <c:numCache>
                  <c:formatCode>General</c:formatCode>
                  <c:ptCount val="2"/>
                  <c:pt idx="0">
                    <c:v>137.04873900000001</c:v>
                  </c:pt>
                  <c:pt idx="1">
                    <c:v>50.306027999999998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Sheet1!$F$100:$F$101</c:f>
              <c:numCache>
                <c:formatCode>General</c:formatCode>
                <c:ptCount val="2"/>
                <c:pt idx="0">
                  <c:v>-131.534155</c:v>
                </c:pt>
                <c:pt idx="1">
                  <c:v>-49.449781000000002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Sheet1!$D$61:$D$62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98CF-4C10-864A-52E15BC47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Custom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2">
                  <a:lumMod val="75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BBFEC86B-3FA5-4CEC-A4E9-501F42F06842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5D1-47CF-85DF-3DEF763AA0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77EA85F-D7DC-4794-AF89-DECCEE6F48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5D1-47CF-85DF-3DEF763AA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Sheet1!$J$107:$J$108</c:f>
                <c:numCache>
                  <c:formatCode>General</c:formatCode>
                  <c:ptCount val="2"/>
                  <c:pt idx="0">
                    <c:v>17.210000000000008</c:v>
                  </c:pt>
                  <c:pt idx="1">
                    <c:v>9.2820000000000036</c:v>
                  </c:pt>
                </c:numCache>
              </c:numRef>
            </c:plus>
            <c:minus>
              <c:numRef>
                <c:f>Sheet1!$I$107:$I$108</c:f>
                <c:numCache>
                  <c:formatCode>General</c:formatCode>
                  <c:ptCount val="2"/>
                  <c:pt idx="0">
                    <c:v>29.169999999999987</c:v>
                  </c:pt>
                  <c:pt idx="1">
                    <c:v>17.348999999999997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Sheet1!$F$107:$F$108</c:f>
              <c:numCache>
                <c:formatCode>General</c:formatCode>
                <c:ptCount val="2"/>
                <c:pt idx="0">
                  <c:v>-117.16200000000001</c:v>
                </c:pt>
                <c:pt idx="1">
                  <c:v>-49.234000000000002</c:v>
                </c:pt>
              </c:numCache>
            </c:numRef>
          </c:xVal>
          <c:yVal>
            <c:numRef>
              <c:f>Sheet1!$E$7:$E$9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Sheet1!$D$58:$D$59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85D1-47CF-85DF-3DEF763AA082}"/>
            </c:ext>
          </c:extLst>
        </c:ser>
        <c:ser>
          <c:idx val="1"/>
          <c:order val="1"/>
          <c:tx>
            <c:strRef>
              <c:f>Sheet1!$K$10</c:f>
              <c:strCache>
                <c:ptCount val="1"/>
                <c:pt idx="0">
                  <c:v>Mediation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1D16751-2173-494E-87B9-F325D2E4262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5D1-47CF-85DF-3DEF763AA0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42EACA-5887-4EC0-B471-3669BACA89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5D1-47CF-85DF-3DEF763AA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0"/>
            <c:plus>
              <c:numRef>
                <c:f>Sheet1!$J$110:$J$111</c:f>
                <c:numCache>
                  <c:formatCode>General</c:formatCode>
                  <c:ptCount val="2"/>
                  <c:pt idx="0">
                    <c:v>18.91001</c:v>
                  </c:pt>
                  <c:pt idx="1">
                    <c:v>8.0708199999999977</c:v>
                  </c:pt>
                </c:numCache>
              </c:numRef>
            </c:plus>
            <c:minus>
              <c:numRef>
                <c:f>Sheet1!$I$110:$I$111</c:f>
                <c:numCache>
                  <c:formatCode>General</c:formatCode>
                  <c:ptCount val="2"/>
                  <c:pt idx="0">
                    <c:v>29.895579999999995</c:v>
                  </c:pt>
                  <c:pt idx="1">
                    <c:v>15.320599999999999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Sheet1!$F$110:$F$111</c:f>
              <c:numCache>
                <c:formatCode>General</c:formatCode>
                <c:ptCount val="2"/>
                <c:pt idx="0">
                  <c:v>-119.76844</c:v>
                </c:pt>
                <c:pt idx="1">
                  <c:v>-42.185780000000001</c:v>
                </c:pt>
              </c:numCache>
            </c:numRef>
          </c:xVal>
          <c:yVal>
            <c:numRef>
              <c:f>Sheet1!$E$10:$E$12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Sheet1!$D$61:$D$62</c15:f>
                <c15:dlblRangeCache>
                  <c:ptCount val="2"/>
                  <c:pt idx="0">
                    <c:v>NDE</c:v>
                  </c:pt>
                  <c:pt idx="1">
                    <c:v>NIE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5D1-47CF-85DF-3DEF763AA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513119"/>
        <c:axId val="1952511679"/>
      </c:scatterChart>
      <c:valAx>
        <c:axId val="1952513119"/>
        <c:scaling>
          <c:orientation val="minMax"/>
          <c:min val="-3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  <a:headEnd type="triangle"/>
            <a:tailEnd type="oval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1679"/>
        <c:crosses val="autoZero"/>
        <c:crossBetween val="midCat"/>
      </c:valAx>
      <c:valAx>
        <c:axId val="1952511679"/>
        <c:scaling>
          <c:orientation val="minMax"/>
          <c:max val="0.67500000000000016"/>
          <c:min val="0.1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3119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69B39-00A3-4F3B-9928-87121E33F643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5F80-FF42-4B8A-82A5-7AB481B46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0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4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6BCA-DDFE-46C3-2DB4-4AE91E92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0A2F0-2021-3C8E-CFA1-7B22C7C10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38ACA-8C27-050C-236B-FC24DAB3F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980C-59AA-17DE-C55F-34F3B835A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2B505-40AD-889A-C427-F3B53147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84B61-9C7C-CF6D-164E-337E5E4DC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B9D57-320B-AEBD-C8E0-DE2F367F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E3BA6-39A2-6FF1-A016-129B3C1BE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9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3D9F-1DD9-CD6E-8907-4A12C897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129F2-C1C5-CAA2-8135-8C3195568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59C34-1E1B-B889-E11F-83031D1FF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BC05-A21C-298C-4C0E-B5BBDCDD3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5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6FB5A-4D83-7A46-4AB4-8F84D940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65E66-129E-7BE5-9F2B-D4384CC2D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EC955-5B53-0F36-37B8-0341DF7AF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3E1B-A572-4BB5-64C9-1F1138B7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EC479-2B9C-748A-343C-1F433BFC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36C0F-4EFB-07F0-1E6B-0212CE286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1CBCA-C927-A806-CB4E-5275B698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3EF1-8E9A-51E2-9143-422158375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3E7AA-C36E-0285-78EB-02E4D560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9EE7F-E715-9009-8730-1653EC047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1C8B4-2E4E-4BF2-FD4E-28ED1F803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97052-70BA-D636-0978-DE39A6595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89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2063-855A-F97D-F534-DAE8DB95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122CF-6D9E-B7AB-696C-C3E4C8B0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678CF-FB3A-F567-5492-49B0B1CC8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6D32-500A-3D3B-C89D-B854A5E13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3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938ED-0FD8-AA8A-C375-F0373864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A9822-8EC1-44E7-88BC-0E56D64A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B11CE-CF29-39B3-7499-A34BB72C4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17518-2FA5-9FAB-B201-87D9868A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DE0E-8731-CEC1-1E5D-77BBC4B5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030BF4-CD2A-F4AF-A02F-9592F8FD3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9FC7E-4412-66AE-01D6-88A1737DE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F1A1-D70E-72F5-06DD-5E374967C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3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EEB6-8C09-36E1-AFB2-DCFD9C85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A8230-88A8-5D59-DA46-94B301141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21645-1D37-34CC-08EA-947EFC6A2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C6DA-9210-1F56-4DCE-F452E8F66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8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B21C9-E4A3-43B6-64CD-1DC887DC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6BE76-6CF3-83D1-1A86-4F46306E7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A78D7-9EC6-A6FE-077E-678CC4FA5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A4B2E-7A45-1881-D15A-2541919E9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2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44AA-A32E-5807-9BFC-E137B4CB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250B0-BF50-ABA7-41AF-69DEAA777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8745F-E81E-E967-303D-5436548DA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212C-E97E-3802-3A48-92E7454E9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56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AD0EB-9030-25EF-A7F1-8241A111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1B616-D7CE-53BF-3511-863D1553F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094F6-1B0D-B397-2D09-BECB76EF5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0121-97AD-6CA1-B2E0-C0D35655E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3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17C98-055F-8DD9-EECB-5FBCE56C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35843-8B77-3FD4-E2A8-BFC55B312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F0572-3100-D0EB-1902-A190A7CB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05A9C-43F1-16F0-AFAB-12A71B2F4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9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9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7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9068-3601-C347-84CD-14C36A69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C891E-5D16-0350-4FCD-63C768C32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FFAEC-B373-5B19-BDAF-0DED5DEF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14F1C-CC60-B756-875C-A2671BAF4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64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5EF6-44A7-2680-AEF9-05284DDD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2894F-4251-B10C-030D-626405082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0864A-B5DF-C778-EDED-B3CB2B072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6B36-5DD1-CFD8-DC64-FE92A8206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5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28D8-B0E4-BD5D-2741-A903462D4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77340-0911-F4C0-4DFE-AFC58858B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59500-76D7-F2A3-0631-D7372D6CE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F4094-A545-45D2-5075-D5C862903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3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AEB7-990F-95CB-5DA6-1FE5FE06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6A048-2200-D300-A224-8BD15BC8D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C0F09-205C-2FCC-4302-87DD3EDD4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29C5F-1336-FA99-C204-5A27CB8B7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700-8800-F9A3-7F9A-55EBAEED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C2D48-18CE-7501-E1FA-71A6089FA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A29E-C26A-3C89-0955-3EE19B13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E09D-8DE0-5740-DF8F-CE802096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39C5-773C-925F-1FA3-77D5DA8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9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4691-9A57-92DD-D944-565EE952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3350A-E61D-C94A-428F-F8C60453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075D-8327-2499-6D54-2EBDE2C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5EE7-97C2-5897-1730-EA8F798A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B677-16C3-F3B0-26BC-3FE34533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0D6A2-78B1-4A22-9FDB-F29142472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E3071-622B-42B0-947D-062A50EB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163B-7BC0-6F5F-B184-246C21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CEB3-F4B3-2899-FBCF-F7C0416F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4481-457D-835C-7D38-98639A4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C0BF-8FD6-CEEC-D0A3-FFB4C323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5732-5A52-50E1-C6EB-63DE6441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71B5-6A7F-3B6B-7C06-2274BA93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3748-6355-8C3D-CF6B-C6F4983A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4A03-2E1C-53C6-7AA9-850F81D0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DC2A-8312-6DDE-D239-C2856C28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1632-A22B-9FBD-4331-DCA4FDB8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FA1-9B1E-F3BE-25D3-F1F32C40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B92B-C719-E017-0C72-EB58606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9743-2AD6-3C84-260B-46DE899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8A7-4F56-0E11-526C-8FC7897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1D5A-2A4E-69ED-B9AF-3DB69B42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D6AB-BF69-E5B7-1E97-F23F400B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AA810-30FC-C191-A752-0388AEA8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34C1-3741-8355-2AB7-B88542C9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8116-F9FF-809A-5D46-2257BCFE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376-F066-BCF0-FC6D-C123D6A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58E9-8AA3-D0B7-A42D-4DA875AD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696D-8A13-C328-47CE-5DFCD467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E57F5-335A-0223-0A9A-2A4DA5C9C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5773-5F79-64B8-B726-02100D6A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64D47-734B-2076-C7DA-E065A50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10B4-7556-782D-67F1-9985641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342E-2605-B1EC-6460-DCAEFE2C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E75F-4CCC-4844-AB85-6FE4BCC1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4DA3F-4CAF-10D3-5D88-D3E0FB3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78619-DD6C-0086-6293-DA5B80B0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890F-59F0-9FEE-F8AC-08214D0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FC80B-873E-62AF-B3D1-237D1406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4A592-F40E-50F6-C437-47179055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875C-9D55-E736-94D1-AB6D9707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70C-F1C3-7F0D-2DCE-5D579DC7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C694-89B7-BEE0-F7B9-562E44D4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0026-B548-8F78-58E6-7DBDE96D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F70-3477-F283-1DDA-414853E3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7ADA-DBF6-5ED7-BA38-FBF46059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E72A3-09A0-63F7-E354-1B1F91F1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3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48F-51FA-695D-5089-24D43A4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8A566-BCE3-4A2E-E1E9-F5465B9C7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DCF4-C156-E830-D76B-E92C61AC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917A-3ED6-081B-5AC1-E0F40151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EBA8-4101-685A-23F5-860F2F34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E15C-BEA3-B33D-D7F6-E5084DBC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44CF3-CA7A-F6D0-3298-D7D01414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E2CE5-E513-C85A-3050-C0F5C3A0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9D99-1E9B-425C-2660-7BF5030F3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67E6D-DD73-4383-A954-D14121BE6785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9E3D-E88A-6079-28E2-20A053F0F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34D6-882D-538A-5E78-5024C498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298907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298907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4958?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med.ncbi.nlm.nih.gov/21642779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3CA12-C847-2554-F924-D56B9D3D1822}"/>
              </a:ext>
            </a:extLst>
          </p:cNvPr>
          <p:cNvSpPr txBox="1"/>
          <p:nvPr/>
        </p:nvSpPr>
        <p:spPr>
          <a:xfrm>
            <a:off x="402336" y="378243"/>
            <a:ext cx="11789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Code for AFT mediation analysis developed by C Ricci</a:t>
            </a:r>
          </a:p>
          <a:p>
            <a:endParaRPr lang="en-GB" sz="2400"/>
          </a:p>
          <a:p>
            <a:endParaRPr lang="en-GB" sz="2400" dirty="0"/>
          </a:p>
          <a:p>
            <a:r>
              <a:rPr lang="en-GB" sz="2400" dirty="0"/>
              <a:t>Outline</a:t>
            </a:r>
          </a:p>
          <a:p>
            <a:endParaRPr lang="en-GB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Background and motivation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Survival analysis in biomedical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Accelerated Failure Time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Mediation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Statistical analysis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Data simulation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 Custom program for AFT mediation analysis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8642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3FFE-46E1-CA32-58BA-B9730A03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2FBD3-E25D-0C4E-7AD8-841F1050F47F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3A55C-EAAE-AA6B-6B26-4214CA5DCBA5}"/>
              </a:ext>
            </a:extLst>
          </p:cNvPr>
          <p:cNvGrpSpPr/>
          <p:nvPr/>
        </p:nvGrpSpPr>
        <p:grpSpPr>
          <a:xfrm>
            <a:off x="384048" y="1553909"/>
            <a:ext cx="5575567" cy="1461812"/>
            <a:chOff x="5957672" y="2481137"/>
            <a:chExt cx="5575567" cy="14618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E89B92-3CF4-3E55-61C3-B825E9AAEB04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C62A22D-F089-7982-4DAC-6986E233B6B2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28B0640-B20A-D172-A344-0465565B5FFE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BC1C181-0837-8C1C-2E03-0283F9984ACE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F37CE1B-09EC-BEBF-55AF-0AE256EFC2D6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A5B8751-35D7-23A8-7F92-F9E41B256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022326-D4D3-4E89-0674-79836069C1A3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4CBA560-AD69-5840-8978-B8B9AA06A699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C09668-D5C2-17AE-AD07-18108829DDB6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B1CDEBD-48F2-43F6-D273-91CC90B117D4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41307D24-D483-A7B9-35F9-42641B1BAB98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DCC34CA-32DC-B6F1-2DDC-A72B58A4F30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8AC3FAF-65B2-DB1A-10F6-8A5FC154A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A8101F1-488C-F7A4-2D95-1A060792F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F61208-9902-9C13-4992-95966F8ED901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21C765-DE8F-8CE0-5771-1C72585928BD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B4B722-62C2-6DB6-6769-C3DF9F2F0369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64231-3A75-0F8C-8549-274716A6DF51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← Direct effect</a:t>
              </a:r>
            </a:p>
            <a:p>
              <a:r>
                <a:rPr lang="en-GB" dirty="0"/>
                <a:t>a*b ← Indirect effect                     </a:t>
              </a:r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  <a:p>
              <a:endParaRPr lang="en-GB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BED77C-7074-1E65-0927-238A25806B05}"/>
              </a:ext>
            </a:extLst>
          </p:cNvPr>
          <p:cNvSpPr txBox="1"/>
          <p:nvPr/>
        </p:nvSpPr>
        <p:spPr>
          <a:xfrm>
            <a:off x="5959615" y="1799663"/>
            <a:ext cx="3324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How hypertension influence cardiovascular function through endothelial dysfunction</a:t>
            </a:r>
          </a:p>
        </p:txBody>
      </p:sp>
    </p:spTree>
    <p:extLst>
      <p:ext uri="{BB962C8B-B14F-4D97-AF65-F5344CB8AC3E}">
        <p14:creationId xmlns:p14="http://schemas.microsoft.com/office/powerpoint/2010/main" val="26414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BFD89-4047-47F0-066F-BCBC8B2E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1E510-36FE-12AC-87DB-70A110C71CE3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6CFFC4-F0C3-1B5B-B321-5971CC90FC7D}"/>
              </a:ext>
            </a:extLst>
          </p:cNvPr>
          <p:cNvGrpSpPr/>
          <p:nvPr/>
        </p:nvGrpSpPr>
        <p:grpSpPr>
          <a:xfrm>
            <a:off x="384048" y="1553909"/>
            <a:ext cx="5575567" cy="1461812"/>
            <a:chOff x="5957672" y="2481137"/>
            <a:chExt cx="5575567" cy="14618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F5A322-C432-A8F1-1A88-4E00EE02C3C2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E2C1027-BB05-1CD0-3AFE-28A86DBFC113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4147686-655D-F198-FC77-26041011ED98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758F53C-9389-B40F-EB4F-436FBB995CF0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F1BC97C-C4F0-E2E2-EC45-91293AFFDE9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E2C9C56-FAC8-6222-61D7-AC0661A56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9DA1EC9-E216-B1DB-3FF4-53CABA362C16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7555B42-5BF8-E228-0B13-7F0E2B80A8A9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896BEF2-615C-0319-09FB-10B9659FCF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3570086-C02B-6A45-75F2-0A9AB39BBE3D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D88D3DA-EE0F-B5C6-03CD-8FE69D48E729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8EA0DFE-B43F-29DE-3502-86B7085F74C7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20B8737-A059-108A-85C3-7A2BB7870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1C061447-BD5E-669B-8D4F-FD132F9A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B511C2-6437-D84E-2CCC-83301EE59A78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83148D-E0C2-C4CA-70BA-930AC3D26A13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E11621-958E-3DEE-7512-8B257486432D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01860-7ECE-2AA0-E810-BE357F8B5662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/>
                <a:t>a*b ← Indirect effect                     c + a*b ← Total effect</a:t>
              </a:r>
            </a:p>
            <a:p>
              <a:endParaRPr lang="en-GB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04A7B2-225B-22EF-6D0B-DCBF6FE740E3}"/>
              </a:ext>
            </a:extLst>
          </p:cNvPr>
          <p:cNvSpPr txBox="1"/>
          <p:nvPr/>
        </p:nvSpPr>
        <p:spPr>
          <a:xfrm>
            <a:off x="5959615" y="1799663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How hypertension influence cardiovascular function in total</a:t>
            </a:r>
          </a:p>
        </p:txBody>
      </p:sp>
    </p:spTree>
    <p:extLst>
      <p:ext uri="{BB962C8B-B14F-4D97-AF65-F5344CB8AC3E}">
        <p14:creationId xmlns:p14="http://schemas.microsoft.com/office/powerpoint/2010/main" val="1020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6EB9A-6B98-DF5F-BCB7-9F7DA21A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6C4BD-53A4-85FD-3977-E665F5620E9E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45915-74D5-7019-100F-35263DD8CE2C}"/>
              </a:ext>
            </a:extLst>
          </p:cNvPr>
          <p:cNvSpPr txBox="1"/>
          <p:nvPr/>
        </p:nvSpPr>
        <p:spPr>
          <a:xfrm>
            <a:off x="402336" y="3177297"/>
            <a:ext cx="11202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approach answers questions like: “How much of the effect of hypertension on cardiovascular disease is mediated through endothelial dysfunction?”</a:t>
            </a:r>
          </a:p>
          <a:p>
            <a:endParaRPr lang="en-GB" dirty="0"/>
          </a:p>
          <a:p>
            <a:r>
              <a:rPr lang="en-GB" dirty="0"/>
              <a:t>Counterfactual causation approach  (</a:t>
            </a:r>
            <a:r>
              <a:rPr lang="nl-NL" dirty="0">
                <a:hlinkClick r:id="rId3"/>
              </a:rPr>
              <a:t>Stijn Vansteelandt and Tyler J Vanderweele</a:t>
            </a:r>
            <a:r>
              <a:rPr lang="nl-NL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NDE</a:t>
            </a:r>
            <a:r>
              <a:rPr lang="en-GB" dirty="0"/>
              <a:t>: The </a:t>
            </a:r>
            <a:r>
              <a:rPr lang="en-GB" b="1" dirty="0"/>
              <a:t>N</a:t>
            </a:r>
            <a:r>
              <a:rPr lang="en-GB" dirty="0"/>
              <a:t>atural </a:t>
            </a:r>
            <a:r>
              <a:rPr lang="en-GB" b="1" dirty="0"/>
              <a:t>D</a:t>
            </a:r>
            <a:r>
              <a:rPr lang="en-GB" dirty="0"/>
              <a:t>irect </a:t>
            </a:r>
            <a:r>
              <a:rPr lang="en-GB" b="1" dirty="0"/>
              <a:t>E</a:t>
            </a:r>
            <a:r>
              <a:rPr lang="en-GB" dirty="0"/>
              <a:t>ffect is the effect of hypertension on the </a:t>
            </a:r>
            <a:r>
              <a:rPr lang="en-GB" b="1" dirty="0"/>
              <a:t>time</a:t>
            </a:r>
            <a:r>
              <a:rPr lang="en-GB" dirty="0"/>
              <a:t> to CVD, holding endothelial dysfunction constant at the level it would take if the person were not hypertensive</a:t>
            </a:r>
          </a:p>
          <a:p>
            <a:endParaRPr lang="en-GB" dirty="0"/>
          </a:p>
          <a:p>
            <a:r>
              <a:rPr lang="en-GB" dirty="0"/>
              <a:t>…If we could somehow prevent hypertension from damaging endothelial function, but a person still had hypertension, how much would hypertension on its own (through other mechanisms) </a:t>
            </a:r>
            <a:r>
              <a:rPr lang="en-GB" b="1" dirty="0"/>
              <a:t>speed</a:t>
            </a:r>
            <a:r>
              <a:rPr lang="en-GB" dirty="0"/>
              <a:t> up the onset of cardiovascular disease?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B56EF7-5069-7BBE-4827-D80F7C923B4B}"/>
              </a:ext>
            </a:extLst>
          </p:cNvPr>
          <p:cNvGrpSpPr/>
          <p:nvPr/>
        </p:nvGrpSpPr>
        <p:grpSpPr>
          <a:xfrm>
            <a:off x="384048" y="1553909"/>
            <a:ext cx="5575567" cy="1461812"/>
            <a:chOff x="5957672" y="2481137"/>
            <a:chExt cx="5575567" cy="14618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E22E5C-05D9-235E-3511-B9B393E0542D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B10B60-2407-6A4C-C8AB-61600A1C2B1A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FE646D3-5381-DB8A-739D-1AE3EAB9DA06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2D5BA6E-BF69-C704-1E1D-D652545C2699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D9B2EC4-C7B2-A778-242F-3FF3288908A1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CF724F2-799D-3364-B7F3-7E7118121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4CEEE1B-FD83-0DED-812A-F203C5ACB345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FD8CCAD-2D10-C322-7FEE-256984EFE317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09C8B54-F00D-8DF6-2DA7-C82EDAC55DC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A40B25F-88D2-405D-09DB-6B29CAB11FE1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0B80115-5549-DD33-201A-F568ED17E492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0A3AC67-D8D2-9414-61C2-BB46C4C4D33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A7F1A64-F78B-9965-0B42-8E7D28928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B41C142-F243-3027-BB31-0E33B1BC9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7AFBD3-4773-F296-779E-83EB012EF035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CCD002-0B92-A583-CB2C-06DC838367AE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95BF1A-7F07-CF3B-0ABB-4855B22778F6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C93E6-62F7-F698-E90D-BE345D5BCA8A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/>
                <a:t>a*b ← Indirect effect                         c + a*b ← Total effect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7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60744-AD8F-05AC-221B-B130F71E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045C0-C782-8B60-1799-B224AAB3759B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0A42EF-980B-9698-947F-A9EA2A421A75}"/>
              </a:ext>
            </a:extLst>
          </p:cNvPr>
          <p:cNvSpPr txBox="1"/>
          <p:nvPr/>
        </p:nvSpPr>
        <p:spPr>
          <a:xfrm>
            <a:off x="402336" y="3177297"/>
            <a:ext cx="11202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approach answers questions like: “How much of the effect of hypertension on cardiovascular disease is mediated through endothelial dysfunction?”</a:t>
            </a:r>
          </a:p>
          <a:p>
            <a:endParaRPr lang="en-GB" dirty="0"/>
          </a:p>
          <a:p>
            <a:r>
              <a:rPr lang="en-GB" dirty="0"/>
              <a:t>Counterfactual causation approach  (</a:t>
            </a:r>
            <a:r>
              <a:rPr lang="nl-NL" dirty="0">
                <a:hlinkClick r:id="rId3"/>
              </a:rPr>
              <a:t>Stijn Vansteelandt and Tyler J Vanderweele</a:t>
            </a:r>
            <a:r>
              <a:rPr lang="nl-NL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NIE</a:t>
            </a:r>
            <a:r>
              <a:rPr lang="en-GB" dirty="0"/>
              <a:t>: The </a:t>
            </a:r>
            <a:r>
              <a:rPr lang="en-GB" b="1" dirty="0"/>
              <a:t>N</a:t>
            </a:r>
            <a:r>
              <a:rPr lang="en-GB" dirty="0"/>
              <a:t>atural </a:t>
            </a:r>
            <a:r>
              <a:rPr lang="en-GB" b="1" dirty="0"/>
              <a:t>I</a:t>
            </a:r>
            <a:r>
              <a:rPr lang="en-GB" dirty="0"/>
              <a:t>ndirect </a:t>
            </a:r>
            <a:r>
              <a:rPr lang="en-GB" b="1" dirty="0"/>
              <a:t>E</a:t>
            </a:r>
            <a:r>
              <a:rPr lang="en-GB" dirty="0"/>
              <a:t>ffect is the portion of hypertension’s effect on </a:t>
            </a:r>
            <a:r>
              <a:rPr lang="en-GB" b="1" dirty="0"/>
              <a:t>time </a:t>
            </a:r>
            <a:r>
              <a:rPr lang="en-GB" dirty="0"/>
              <a:t>to CVD that is due to its effect on endothelial dysfunction, which then influences CVD timing</a:t>
            </a:r>
          </a:p>
          <a:p>
            <a:endParaRPr lang="en-GB" dirty="0"/>
          </a:p>
          <a:p>
            <a:r>
              <a:rPr lang="en-GB" dirty="0"/>
              <a:t>…the NIE tells us how much </a:t>
            </a:r>
            <a:r>
              <a:rPr lang="en-GB" b="1" dirty="0"/>
              <a:t>earlier </a:t>
            </a:r>
            <a:r>
              <a:rPr lang="en-GB" dirty="0"/>
              <a:t>CVD occurs due to endothelial dysfunction caused by hypertension  (assuming the person’s hypertension status stays the same)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4759FD-FEB6-2ED5-3DEE-9696FF3E201C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44ADE8-902A-D4EF-77EB-EC2453B7A1F8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3710DD8-4352-4626-5AA4-7F55CF3774D8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F97F817-1B43-E458-9992-9C2F88A5AD41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3E0AD44-BD3F-AC9D-7332-9EB8E28CC60B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EA9FDFA-BAF0-E278-6E2C-2DC6744D73F5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E8C86DE-2851-09EB-DB41-95C706D9C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56CDCB-653E-E631-7979-A2D63EB817C0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AC88B8D-02C9-CB7D-F432-76E7AE56E007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586FA6-BA89-41F3-91EB-046E1B42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79B6BCC-6BD9-50B9-E927-CA6353E2CE73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13976D8F-C169-92B4-21CC-2B8F6F63E115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D0B9C4D-96B3-6222-8BE4-A148C6EA1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1981057-EBCE-87C9-AACD-713AC5888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65F267AD-C55F-82C2-1287-8139756C1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214024-C8DC-29DB-0481-E4300B17DE09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0B5BC5-6C66-94D5-BA0F-9E80A16B0223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3463B-CE93-556D-BC07-66AEFBE6C45F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14D2A4-DB44-E6A6-3B46-D6F0873039BE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/>
                <a:t>a*b ← Indirect effect                        c + a*b ← Total effect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DF871B-1329-67B1-0DA9-CC72AD003EA7}"/>
              </a:ext>
            </a:extLst>
          </p:cNvPr>
          <p:cNvSpPr txBox="1"/>
          <p:nvPr/>
        </p:nvSpPr>
        <p:spPr>
          <a:xfrm>
            <a:off x="4914900" y="6372687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…we are almost ready to analyse some data, but first we need the data!</a:t>
            </a:r>
          </a:p>
        </p:txBody>
      </p:sp>
    </p:spTree>
    <p:extLst>
      <p:ext uri="{BB962C8B-B14F-4D97-AF65-F5344CB8AC3E}">
        <p14:creationId xmlns:p14="http://schemas.microsoft.com/office/powerpoint/2010/main" val="17648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F4957-D27D-690E-AB1F-774CF7B95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3E3BB-55DE-9FF9-35FA-1DFCF6FA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8" y="1519418"/>
            <a:ext cx="3309433" cy="326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88153-963B-C6B8-C13B-F70829D54FA2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logic of)-</a:t>
            </a:r>
          </a:p>
          <a:p>
            <a:endParaRPr lang="en-GB" dirty="0"/>
          </a:p>
          <a:p>
            <a:r>
              <a:rPr lang="en-GB" dirty="0"/>
              <a:t>Time to event follows a Weibull distribution with explicit scale parameter (A), shape parameter </a:t>
            </a:r>
            <a:r>
              <a:rPr lang="en-GB" i="1" dirty="0"/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i="1" dirty="0"/>
              <a:t>)</a:t>
            </a:r>
            <a:r>
              <a:rPr lang="en-GB" dirty="0"/>
              <a:t> and covariates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dirty="0"/>
              <a:t>)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7C986-C4E9-8717-0641-619F4A5B679D}"/>
              </a:ext>
            </a:extLst>
          </p:cNvPr>
          <p:cNvSpPr txBox="1"/>
          <p:nvPr/>
        </p:nvSpPr>
        <p:spPr>
          <a:xfrm>
            <a:off x="4162425" y="1521905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 the “Inverse Transform Sampling”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5B8CAE-54EB-1EC5-C221-B537440CE605}"/>
              </a:ext>
            </a:extLst>
          </p:cNvPr>
          <p:cNvCxnSpPr>
            <a:cxnSpLocks/>
          </p:cNvCxnSpPr>
          <p:nvPr/>
        </p:nvCxnSpPr>
        <p:spPr>
          <a:xfrm>
            <a:off x="3742847" y="1704000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33632E-0374-0304-8412-D06252C31B59}"/>
              </a:ext>
            </a:extLst>
          </p:cNvPr>
          <p:cNvGrpSpPr/>
          <p:nvPr/>
        </p:nvGrpSpPr>
        <p:grpSpPr>
          <a:xfrm>
            <a:off x="3904772" y="2002377"/>
            <a:ext cx="4636672" cy="581532"/>
            <a:chOff x="3904772" y="2002377"/>
            <a:chExt cx="4636672" cy="5815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2F2A8-F88A-C314-5F6D-D1CA6454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444" y="2142754"/>
              <a:ext cx="1836000" cy="2667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E21639-7D5C-56B6-73DF-0F9B4D16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4772" y="2002377"/>
              <a:ext cx="2520000" cy="581532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AB12E1F-23D3-B15E-6D6B-8DF466E6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25" y="2851594"/>
            <a:ext cx="5040000" cy="707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B966C4-3D89-63B5-1E9A-8B3B6F1BB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294" y="3845959"/>
            <a:ext cx="2088000" cy="645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8C1B9D-8FD7-22A8-A08A-9511C5B99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4772" y="4758333"/>
            <a:ext cx="1980000" cy="5840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7471BE-001C-3C30-3804-E736D012A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772" y="5619737"/>
            <a:ext cx="2124000" cy="3481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CB69A7-D568-47F7-2DF0-357161759393}"/>
              </a:ext>
            </a:extLst>
          </p:cNvPr>
          <p:cNvSpPr/>
          <p:nvPr/>
        </p:nvSpPr>
        <p:spPr>
          <a:xfrm>
            <a:off x="930581" y="1563224"/>
            <a:ext cx="252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5F1E4A-7E16-1825-73CB-073FCA7747E6}"/>
              </a:ext>
            </a:extLst>
          </p:cNvPr>
          <p:cNvCxnSpPr>
            <a:cxnSpLocks/>
          </p:cNvCxnSpPr>
          <p:nvPr/>
        </p:nvCxnSpPr>
        <p:spPr>
          <a:xfrm>
            <a:off x="1052737" y="1923604"/>
            <a:ext cx="0" cy="32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8D76BA-1923-A3F0-8965-FEAD10B617D0}"/>
              </a:ext>
            </a:extLst>
          </p:cNvPr>
          <p:cNvSpPr txBox="1"/>
          <p:nvPr/>
        </p:nvSpPr>
        <p:spPr>
          <a:xfrm>
            <a:off x="426945" y="2247604"/>
            <a:ext cx="2423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Explicit scale parameter for scaling time to events on a meaningful metric of time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924B0F-B7CD-1CEE-3811-5E4B0EBFEAB3}"/>
              </a:ext>
            </a:extLst>
          </p:cNvPr>
          <p:cNvSpPr/>
          <p:nvPr/>
        </p:nvSpPr>
        <p:spPr>
          <a:xfrm>
            <a:off x="1277744" y="1534649"/>
            <a:ext cx="2412000" cy="32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9CFFC96-309D-B136-6B4C-1253D4ACEA7F}"/>
              </a:ext>
            </a:extLst>
          </p:cNvPr>
          <p:cNvSpPr/>
          <p:nvPr/>
        </p:nvSpPr>
        <p:spPr>
          <a:xfrm rot="5400000">
            <a:off x="6145725" y="806590"/>
            <a:ext cx="72000" cy="381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D30B8D-791F-B150-0632-47978E693739}"/>
              </a:ext>
            </a:extLst>
          </p:cNvPr>
          <p:cNvCxnSpPr>
            <a:cxnSpLocks/>
          </p:cNvCxnSpPr>
          <p:nvPr/>
        </p:nvCxnSpPr>
        <p:spPr>
          <a:xfrm>
            <a:off x="7158262" y="3663999"/>
            <a:ext cx="0" cy="32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60EDD1-ACD0-1CC4-E2E2-63061C75A8D4}"/>
              </a:ext>
            </a:extLst>
          </p:cNvPr>
          <p:cNvSpPr txBox="1"/>
          <p:nvPr/>
        </p:nvSpPr>
        <p:spPr>
          <a:xfrm>
            <a:off x="7158262" y="3634168"/>
            <a:ext cx="156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Logarithm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5AD7D6-7311-673A-EA9A-5CF38810C611}"/>
              </a:ext>
            </a:extLst>
          </p:cNvPr>
          <p:cNvCxnSpPr>
            <a:cxnSpLocks/>
          </p:cNvCxnSpPr>
          <p:nvPr/>
        </p:nvCxnSpPr>
        <p:spPr>
          <a:xfrm>
            <a:off x="7158262" y="4454021"/>
            <a:ext cx="0" cy="32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DCF714-8315-4B24-AF26-27CD5DF2F060}"/>
              </a:ext>
            </a:extLst>
          </p:cNvPr>
          <p:cNvSpPr txBox="1"/>
          <p:nvPr/>
        </p:nvSpPr>
        <p:spPr>
          <a:xfrm>
            <a:off x="7158262" y="4424190"/>
            <a:ext cx="156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Re-arrange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8A462A-4DF8-5B4A-7D9F-BA4460196CCE}"/>
              </a:ext>
            </a:extLst>
          </p:cNvPr>
          <p:cNvCxnSpPr>
            <a:cxnSpLocks/>
          </p:cNvCxnSpPr>
          <p:nvPr/>
        </p:nvCxnSpPr>
        <p:spPr>
          <a:xfrm>
            <a:off x="7158262" y="5281183"/>
            <a:ext cx="0" cy="32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1D608D-D675-CF7A-6D8B-B8DA5C19EAB5}"/>
              </a:ext>
            </a:extLst>
          </p:cNvPr>
          <p:cNvSpPr txBox="1"/>
          <p:nvPr/>
        </p:nvSpPr>
        <p:spPr>
          <a:xfrm>
            <a:off x="7158262" y="5251352"/>
            <a:ext cx="156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Solve for 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065F3-E3EE-FF4A-C698-1A256AD327F2}"/>
              </a:ext>
            </a:extLst>
          </p:cNvPr>
          <p:cNvCxnSpPr>
            <a:cxnSpLocks/>
          </p:cNvCxnSpPr>
          <p:nvPr/>
        </p:nvCxnSpPr>
        <p:spPr>
          <a:xfrm>
            <a:off x="7158262" y="6012311"/>
            <a:ext cx="0" cy="32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6E3332-1CB0-11DF-C9CD-6D902C3A7677}"/>
              </a:ext>
            </a:extLst>
          </p:cNvPr>
          <p:cNvSpPr txBox="1"/>
          <p:nvPr/>
        </p:nvSpPr>
        <p:spPr>
          <a:xfrm>
            <a:off x="7158262" y="5982480"/>
            <a:ext cx="156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1-U = U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DFE0A89-C179-0000-17A9-91ECF0C1E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44" y="6352563"/>
            <a:ext cx="1908000" cy="322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41810-9746-DC5F-E079-336B5175D5AD}"/>
              </a:ext>
            </a:extLst>
          </p:cNvPr>
          <p:cNvSpPr txBox="1"/>
          <p:nvPr/>
        </p:nvSpPr>
        <p:spPr>
          <a:xfrm>
            <a:off x="8404772" y="5806433"/>
            <a:ext cx="3510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The Weibull distribution was chosen because simple to simulate in models</a:t>
            </a:r>
          </a:p>
        </p:txBody>
      </p:sp>
    </p:spTree>
    <p:extLst>
      <p:ext uri="{BB962C8B-B14F-4D97-AF65-F5344CB8AC3E}">
        <p14:creationId xmlns:p14="http://schemas.microsoft.com/office/powerpoint/2010/main" val="12092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7" grpId="0"/>
      <p:bldP spid="28" grpId="0" animBg="1"/>
      <p:bldP spid="29" grpId="0" animBg="1"/>
      <p:bldP spid="32" grpId="0"/>
      <p:bldP spid="34" grpId="0"/>
      <p:bldP spid="36" grpId="0"/>
      <p:bldP spid="3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BEBA-81E9-BDC3-104B-827F5FB3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2D432-3EE8-7508-E10E-2F98667CE726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logic of)-</a:t>
            </a:r>
          </a:p>
          <a:p>
            <a:endParaRPr lang="en-GB" dirty="0"/>
          </a:p>
          <a:p>
            <a:r>
              <a:rPr lang="en-GB" dirty="0"/>
              <a:t>Time to event follows a Weibull distribution with explicit scale parameter (A), shape parameter </a:t>
            </a:r>
            <a:r>
              <a:rPr lang="en-GB" i="1" dirty="0"/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i="1" dirty="0"/>
              <a:t>)</a:t>
            </a:r>
            <a:r>
              <a:rPr lang="en-GB" dirty="0"/>
              <a:t> and covariates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dirty="0"/>
              <a:t>)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5E664-1564-4A6A-D3F5-692EA4B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1998101"/>
            <a:ext cx="1980000" cy="292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4230B-49DA-DC0C-AFBD-C7C909D5714F}"/>
              </a:ext>
            </a:extLst>
          </p:cNvPr>
          <p:cNvSpPr txBox="1"/>
          <p:nvPr/>
        </p:nvSpPr>
        <p:spPr>
          <a:xfrm>
            <a:off x="2990849" y="1951052"/>
            <a:ext cx="8798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time to censor is simulated following a Weibull distribution of other parameters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A18EE3-03C4-BA9D-9139-B7831C95C546}"/>
              </a:ext>
            </a:extLst>
          </p:cNvPr>
          <p:cNvCxnSpPr>
            <a:cxnSpLocks/>
          </p:cNvCxnSpPr>
          <p:nvPr/>
        </p:nvCxnSpPr>
        <p:spPr>
          <a:xfrm>
            <a:off x="2571272" y="2133147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A3BC52-5274-2817-E008-E217B9E960D7}"/>
              </a:ext>
            </a:extLst>
          </p:cNvPr>
          <p:cNvSpPr/>
          <p:nvPr/>
        </p:nvSpPr>
        <p:spPr>
          <a:xfrm>
            <a:off x="402336" y="2017251"/>
            <a:ext cx="2016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EED0E-957D-73B3-10B5-1CE0C285EBB1}"/>
              </a:ext>
            </a:extLst>
          </p:cNvPr>
          <p:cNvSpPr txBox="1"/>
          <p:nvPr/>
        </p:nvSpPr>
        <p:spPr>
          <a:xfrm>
            <a:off x="402336" y="2537075"/>
            <a:ext cx="999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this “real word mimic” simulation T and C compete, exactly as it happens in the real life…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40EBA-5C64-7C7A-CE83-A3E19BEF6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9" y="3234624"/>
            <a:ext cx="628738" cy="1019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AEB354-6FFD-8100-DAC5-DE2BDCCA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48" y="3239967"/>
            <a:ext cx="485843" cy="9716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76C52-114A-1D7F-FF49-B898FFCFF8D0}"/>
              </a:ext>
            </a:extLst>
          </p:cNvPr>
          <p:cNvCxnSpPr>
            <a:cxnSpLocks/>
          </p:cNvCxnSpPr>
          <p:nvPr/>
        </p:nvCxnSpPr>
        <p:spPr>
          <a:xfrm>
            <a:off x="1161881" y="3741332"/>
            <a:ext cx="11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FF85E2-03EB-7A95-06F5-B5A7D6EDE00F}"/>
              </a:ext>
            </a:extLst>
          </p:cNvPr>
          <p:cNvSpPr txBox="1"/>
          <p:nvPr/>
        </p:nvSpPr>
        <p:spPr>
          <a:xfrm>
            <a:off x="2257138" y="3011638"/>
            <a:ext cx="567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CVD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5E5B1-B708-A830-29C3-DF3D1FBD9D0F}"/>
              </a:ext>
            </a:extLst>
          </p:cNvPr>
          <p:cNvSpPr txBox="1"/>
          <p:nvPr/>
        </p:nvSpPr>
        <p:spPr>
          <a:xfrm>
            <a:off x="279312" y="2997784"/>
            <a:ext cx="961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Healthy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146A9-889B-C541-BF3F-99BB49755851}"/>
              </a:ext>
            </a:extLst>
          </p:cNvPr>
          <p:cNvSpPr txBox="1"/>
          <p:nvPr/>
        </p:nvSpPr>
        <p:spPr>
          <a:xfrm>
            <a:off x="2838448" y="3560194"/>
            <a:ext cx="7067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event happen before the censor the data appear as observed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C4369C-3402-AF65-FBB3-80711E2B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9" y="4870410"/>
            <a:ext cx="628738" cy="1019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84D4217-CA2D-AF83-D7C8-B2BFDF565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48" y="4875753"/>
            <a:ext cx="485843" cy="97168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8C806-50BE-3190-5A76-61603E1502FD}"/>
              </a:ext>
            </a:extLst>
          </p:cNvPr>
          <p:cNvCxnSpPr>
            <a:cxnSpLocks/>
          </p:cNvCxnSpPr>
          <p:nvPr/>
        </p:nvCxnSpPr>
        <p:spPr>
          <a:xfrm>
            <a:off x="1161881" y="5377118"/>
            <a:ext cx="11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E5DE12-0EE5-9BFD-E104-C8D79361892F}"/>
              </a:ext>
            </a:extLst>
          </p:cNvPr>
          <p:cNvSpPr txBox="1"/>
          <p:nvPr/>
        </p:nvSpPr>
        <p:spPr>
          <a:xfrm>
            <a:off x="2257138" y="4647424"/>
            <a:ext cx="567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CVD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FC6882-BDA8-D6F7-0FB2-324EFECCA970}"/>
              </a:ext>
            </a:extLst>
          </p:cNvPr>
          <p:cNvSpPr txBox="1"/>
          <p:nvPr/>
        </p:nvSpPr>
        <p:spPr>
          <a:xfrm>
            <a:off x="279312" y="4633570"/>
            <a:ext cx="961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D4E8D0-D3E3-CC73-868E-7E37583CF177}"/>
              </a:ext>
            </a:extLst>
          </p:cNvPr>
          <p:cNvSpPr txBox="1"/>
          <p:nvPr/>
        </p:nvSpPr>
        <p:spPr>
          <a:xfrm>
            <a:off x="2838448" y="5195980"/>
            <a:ext cx="7067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event happen after the censor the data appear as censored (lost)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916D1C-9A28-C6A6-6AA5-5D1F7F29B389}"/>
              </a:ext>
            </a:extLst>
          </p:cNvPr>
          <p:cNvCxnSpPr/>
          <p:nvPr/>
        </p:nvCxnSpPr>
        <p:spPr>
          <a:xfrm>
            <a:off x="1981200" y="4973406"/>
            <a:ext cx="0" cy="80742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CB15D7-0B66-3E99-595E-07F3DC97405C}"/>
              </a:ext>
            </a:extLst>
          </p:cNvPr>
          <p:cNvSpPr txBox="1"/>
          <p:nvPr/>
        </p:nvSpPr>
        <p:spPr>
          <a:xfrm>
            <a:off x="1780635" y="5780830"/>
            <a:ext cx="967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F667E-7AAD-1043-F1B0-99C7ABA3E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8" y="1519418"/>
            <a:ext cx="3309433" cy="326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A28DF-E7A7-4027-829C-5C10D3863936}"/>
              </a:ext>
            </a:extLst>
          </p:cNvPr>
          <p:cNvSpPr txBox="1"/>
          <p:nvPr/>
        </p:nvSpPr>
        <p:spPr>
          <a:xfrm>
            <a:off x="8267700" y="5847439"/>
            <a:ext cx="3845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…the parameters of T and C will be chosen to determine specific censoring rates in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7202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6" grpId="0"/>
      <p:bldP spid="41" grpId="0"/>
      <p:bldP spid="45" grpId="0"/>
      <p:bldP spid="46" grpId="0"/>
      <p:bldP spid="47" grpId="0"/>
      <p:bldP spid="51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91BD7-A93D-39AA-7637-FBBA8AAA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108621-B1A8-4862-FDD8-0A023B03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B0B63-5D6D-3CFF-9758-DE03684251F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26F6407-044A-39C2-0C27-140509910241}"/>
              </a:ext>
            </a:extLst>
          </p:cNvPr>
          <p:cNvSpPr/>
          <p:nvPr/>
        </p:nvSpPr>
        <p:spPr>
          <a:xfrm>
            <a:off x="6530967" y="873024"/>
            <a:ext cx="72000" cy="19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BA3A3-0643-D1AE-EF71-B0339CE7F20E}"/>
              </a:ext>
            </a:extLst>
          </p:cNvPr>
          <p:cNvSpPr txBox="1"/>
          <p:nvPr/>
        </p:nvSpPr>
        <p:spPr>
          <a:xfrm>
            <a:off x="6652361" y="1663486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parameters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08D299-1DB0-14A5-881F-708B911D4B3E}"/>
              </a:ext>
            </a:extLst>
          </p:cNvPr>
          <p:cNvSpPr/>
          <p:nvPr/>
        </p:nvSpPr>
        <p:spPr>
          <a:xfrm>
            <a:off x="452987" y="866564"/>
            <a:ext cx="6014487" cy="195283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CAC7-E2BE-3518-0B73-D5E09DBE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CBB651-F80F-811B-E416-3A3D43DE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565F1EE-D1C6-C14E-4E63-D88010A32FE3}"/>
              </a:ext>
            </a:extLst>
          </p:cNvPr>
          <p:cNvSpPr/>
          <p:nvPr/>
        </p:nvSpPr>
        <p:spPr>
          <a:xfrm>
            <a:off x="6530967" y="1444524"/>
            <a:ext cx="72000" cy="5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7030C-06C9-DEFA-4009-941D6C3AAD41}"/>
              </a:ext>
            </a:extLst>
          </p:cNvPr>
          <p:cNvSpPr/>
          <p:nvPr/>
        </p:nvSpPr>
        <p:spPr>
          <a:xfrm>
            <a:off x="452987" y="1428749"/>
            <a:ext cx="6014487" cy="6040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B08F6-A4FA-AD18-C3C9-0CD47761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47" y="1268756"/>
            <a:ext cx="3248478" cy="924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6C2D1-B589-4459-59F1-8DFA5D0344D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9839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B4D53-B5EF-7CCD-C401-64F2597F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0CDF61-C95E-2DE0-D0E5-A81F2440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EC5A43B-A9F8-D4B3-251E-25C4FD2110FB}"/>
              </a:ext>
            </a:extLst>
          </p:cNvPr>
          <p:cNvSpPr/>
          <p:nvPr/>
        </p:nvSpPr>
        <p:spPr>
          <a:xfrm>
            <a:off x="6149967" y="2028824"/>
            <a:ext cx="72000" cy="828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0E1904-1A16-EAB5-C7B7-6546FCD63607}"/>
              </a:ext>
            </a:extLst>
          </p:cNvPr>
          <p:cNvSpPr/>
          <p:nvPr/>
        </p:nvSpPr>
        <p:spPr>
          <a:xfrm>
            <a:off x="452988" y="2028824"/>
            <a:ext cx="5652000" cy="80010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F8F81-97E3-A851-1387-6A2B3F383DA0}"/>
              </a:ext>
            </a:extLst>
          </p:cNvPr>
          <p:cNvSpPr txBox="1"/>
          <p:nvPr/>
        </p:nvSpPr>
        <p:spPr>
          <a:xfrm>
            <a:off x="6221967" y="2258158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~ W(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D30F7-21E9-6268-E8BE-614F252CD9A5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27695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5868-A406-DF43-A463-33D20F33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2041E9-2A6E-5798-BC75-17503A7B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EB56934-6BA3-E6A1-62AA-2B9B9F1D4DEE}"/>
              </a:ext>
            </a:extLst>
          </p:cNvPr>
          <p:cNvSpPr/>
          <p:nvPr/>
        </p:nvSpPr>
        <p:spPr>
          <a:xfrm>
            <a:off x="6559542" y="2819399"/>
            <a:ext cx="72000" cy="19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AE644-B665-34DD-7481-A1BA39E07AA2}"/>
              </a:ext>
            </a:extLst>
          </p:cNvPr>
          <p:cNvSpPr/>
          <p:nvPr/>
        </p:nvSpPr>
        <p:spPr>
          <a:xfrm>
            <a:off x="452987" y="2800349"/>
            <a:ext cx="6039139" cy="19660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BC73-9031-B01C-7F88-1889648BF4A0}"/>
              </a:ext>
            </a:extLst>
          </p:cNvPr>
          <p:cNvSpPr txBox="1"/>
          <p:nvPr/>
        </p:nvSpPr>
        <p:spPr>
          <a:xfrm>
            <a:off x="6631542" y="3633208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D84A0-D14B-5EED-CF0B-ABEC0BC98652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2001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2F790-DE92-2A61-8BA1-4B4F82DEBF74}"/>
              </a:ext>
            </a:extLst>
          </p:cNvPr>
          <p:cNvSpPr txBox="1"/>
          <p:nvPr/>
        </p:nvSpPr>
        <p:spPr>
          <a:xfrm>
            <a:off x="402336" y="378243"/>
            <a:ext cx="117896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 and motivation </a:t>
            </a:r>
            <a:r>
              <a:rPr lang="en-GB" dirty="0"/>
              <a:t>-Survival analysis deals with events happening over the time-</a:t>
            </a:r>
          </a:p>
          <a:p>
            <a:endParaRPr lang="en-GB" dirty="0"/>
          </a:p>
          <a:p>
            <a:r>
              <a:rPr lang="en-GB" dirty="0"/>
              <a:t>Survival analysis is applied to a </a:t>
            </a:r>
            <a:r>
              <a:rPr lang="en-GB" b="1" dirty="0"/>
              <a:t>prospective</a:t>
            </a:r>
            <a:r>
              <a:rPr lang="en-GB" dirty="0"/>
              <a:t> collection of clinical events over the time</a:t>
            </a:r>
          </a:p>
          <a:p>
            <a:endParaRPr lang="en-GB" dirty="0"/>
          </a:p>
          <a:p>
            <a:r>
              <a:rPr lang="en-GB" dirty="0"/>
              <a:t>L.I.F.E. – Core Justifications for Survival Analysis in Biomedicine – </a:t>
            </a:r>
          </a:p>
          <a:p>
            <a:endParaRPr lang="en-GB" dirty="0"/>
          </a:p>
          <a:p>
            <a:r>
              <a:rPr lang="en-GB" dirty="0"/>
              <a:t>L – Longitudinal Event Tracking</a:t>
            </a:r>
          </a:p>
          <a:p>
            <a:r>
              <a:rPr lang="en-GB" dirty="0"/>
              <a:t>Captures how outcomes evolve over time, not just whether they occur!</a:t>
            </a:r>
          </a:p>
          <a:p>
            <a:endParaRPr lang="en-GB" dirty="0"/>
          </a:p>
          <a:p>
            <a:r>
              <a:rPr lang="en-GB" dirty="0"/>
              <a:t>I – Interpretability of Time and Risk</a:t>
            </a:r>
          </a:p>
          <a:p>
            <a:r>
              <a:rPr lang="en-GB" dirty="0"/>
              <a:t>Enables dual interpretation of outcomes</a:t>
            </a:r>
          </a:p>
          <a:p>
            <a:r>
              <a:rPr lang="en-GB" dirty="0"/>
              <a:t>Time-to-event: When is an event likely to happen?</a:t>
            </a:r>
          </a:p>
          <a:p>
            <a:r>
              <a:rPr lang="en-GB" dirty="0"/>
              <a:t>Risk : How does a patient’s feature determine the hazard of the outcome?</a:t>
            </a:r>
          </a:p>
          <a:p>
            <a:endParaRPr lang="en-GB" dirty="0"/>
          </a:p>
          <a:p>
            <a:r>
              <a:rPr lang="en-GB" dirty="0"/>
              <a:t>F – Flexibility with Complex Data</a:t>
            </a:r>
          </a:p>
          <a:p>
            <a:r>
              <a:rPr lang="en-GB" dirty="0"/>
              <a:t>Adapts to complex, real-world biomedical scenarios, including: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Network models (Mediation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Health trajectories (Multistate analysis)</a:t>
            </a:r>
          </a:p>
          <a:p>
            <a:endParaRPr lang="en-GB" dirty="0"/>
          </a:p>
          <a:p>
            <a:r>
              <a:rPr lang="en-GB" dirty="0"/>
              <a:t>E – Evidence for Public Health Decision-Making</a:t>
            </a:r>
          </a:p>
          <a:p>
            <a:r>
              <a:rPr lang="en-GB" dirty="0"/>
              <a:t>Supports clinical decisions</a:t>
            </a:r>
          </a:p>
        </p:txBody>
      </p:sp>
    </p:spTree>
    <p:extLst>
      <p:ext uri="{BB962C8B-B14F-4D97-AF65-F5344CB8AC3E}">
        <p14:creationId xmlns:p14="http://schemas.microsoft.com/office/powerpoint/2010/main" val="14809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F05F-CF03-4A0D-79ED-BB9926DF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1AE50-C051-5658-DA31-DC82DDBF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5CAA440-E6E3-9A64-0570-A98EBB1B80C8}"/>
              </a:ext>
            </a:extLst>
          </p:cNvPr>
          <p:cNvSpPr/>
          <p:nvPr/>
        </p:nvSpPr>
        <p:spPr>
          <a:xfrm>
            <a:off x="452987" y="2981325"/>
            <a:ext cx="2376000" cy="18097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0714B-1172-9160-BC80-8A2020FE5B4B}"/>
              </a:ext>
            </a:extLst>
          </p:cNvPr>
          <p:cNvSpPr txBox="1"/>
          <p:nvPr/>
        </p:nvSpPr>
        <p:spPr>
          <a:xfrm>
            <a:off x="5484595" y="2939534"/>
            <a:ext cx="563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Hypertension: Random 50% of participants has hypertension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5DB7B-1B13-EC37-4A71-EAA8555BAC1A}"/>
              </a:ext>
            </a:extLst>
          </p:cNvPr>
          <p:cNvCxnSpPr/>
          <p:nvPr/>
        </p:nvCxnSpPr>
        <p:spPr>
          <a:xfrm>
            <a:off x="5000625" y="308610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9D41BC-B8CB-CE97-246E-D1DA92DE72C6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31270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B3CBF-2CEB-98EC-BDB4-E9C7174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C6FDE3-8DC4-2A13-D6AF-05D06D41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91D2D21-B9F6-EB34-E49D-54EA17F50EC9}"/>
              </a:ext>
            </a:extLst>
          </p:cNvPr>
          <p:cNvSpPr/>
          <p:nvPr/>
        </p:nvSpPr>
        <p:spPr>
          <a:xfrm>
            <a:off x="452987" y="3162300"/>
            <a:ext cx="4392000" cy="3905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9DAF7-D37D-8FCA-388D-6D2220297C85}"/>
              </a:ext>
            </a:extLst>
          </p:cNvPr>
          <p:cNvSpPr txBox="1"/>
          <p:nvPr/>
        </p:nvSpPr>
        <p:spPr>
          <a:xfrm>
            <a:off x="4997271" y="3232248"/>
            <a:ext cx="631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hypertension increases the risk of endothelial dysfunction by a factor of 3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1324713-FB6D-5568-37CA-FD06CEFB5D86}"/>
              </a:ext>
            </a:extLst>
          </p:cNvPr>
          <p:cNvSpPr/>
          <p:nvPr/>
        </p:nvSpPr>
        <p:spPr>
          <a:xfrm>
            <a:off x="4892667" y="3171825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8F240-864A-B1CC-6400-1D2CF8C85CE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2995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938C-54DB-AB1B-2869-A522BC347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D2F99-15CF-9183-F5D4-84374494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EBC511D-330C-C3AD-4BC6-2F22B35716F4}"/>
              </a:ext>
            </a:extLst>
          </p:cNvPr>
          <p:cNvSpPr/>
          <p:nvPr/>
        </p:nvSpPr>
        <p:spPr>
          <a:xfrm>
            <a:off x="469010" y="3559075"/>
            <a:ext cx="6023116" cy="39314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D066F-9AAC-AA95-198A-6A22AF9D7698}"/>
              </a:ext>
            </a:extLst>
          </p:cNvPr>
          <p:cNvSpPr txBox="1"/>
          <p:nvPr/>
        </p:nvSpPr>
        <p:spPr>
          <a:xfrm>
            <a:off x="6631542" y="3491947"/>
            <a:ext cx="47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time to event and censoring are simulated using a Weibull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0BDC7-34E1-4D0A-1715-7F09FC7C2D7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9DB557B-3826-5BCC-4E50-D171B489CD1C}"/>
              </a:ext>
            </a:extLst>
          </p:cNvPr>
          <p:cNvSpPr/>
          <p:nvPr/>
        </p:nvSpPr>
        <p:spPr>
          <a:xfrm>
            <a:off x="6559542" y="3555557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00D2-8DC5-4BDA-9F69-E9E19E60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234D60-6A42-C7D0-91E4-848D21DF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4C739C1-8E69-3E3E-A4DA-C8559DC5E154}"/>
              </a:ext>
            </a:extLst>
          </p:cNvPr>
          <p:cNvSpPr/>
          <p:nvPr/>
        </p:nvSpPr>
        <p:spPr>
          <a:xfrm>
            <a:off x="469010" y="3930551"/>
            <a:ext cx="1800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1E7FD-DDEA-544E-18C7-E99559D59081}"/>
              </a:ext>
            </a:extLst>
          </p:cNvPr>
          <p:cNvSpPr txBox="1"/>
          <p:nvPr/>
        </p:nvSpPr>
        <p:spPr>
          <a:xfrm>
            <a:off x="2944112" y="3892451"/>
            <a:ext cx="666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observed time (for event or censored) is the minimum between T and C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FF6E6C-6CD3-7ED7-9B66-86D51D57E4F9}"/>
              </a:ext>
            </a:extLst>
          </p:cNvPr>
          <p:cNvCxnSpPr/>
          <p:nvPr/>
        </p:nvCxnSpPr>
        <p:spPr>
          <a:xfrm>
            <a:off x="2352675" y="4048125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B30F15-4F21-7B9B-14D4-67302C530CF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3FF3-5F5C-17BB-3777-24B0D765D794}"/>
              </a:ext>
            </a:extLst>
          </p:cNvPr>
          <p:cNvSpPr/>
          <p:nvPr/>
        </p:nvSpPr>
        <p:spPr>
          <a:xfrm>
            <a:off x="469010" y="4140101"/>
            <a:ext cx="2736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77FC-8A2C-21FE-6C8D-06038AB74279}"/>
              </a:ext>
            </a:extLst>
          </p:cNvPr>
          <p:cNvSpPr txBox="1"/>
          <p:nvPr/>
        </p:nvSpPr>
        <p:spPr>
          <a:xfrm>
            <a:off x="3906137" y="4073426"/>
            <a:ext cx="666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observe an event if T ≤ C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258BCF-4164-075F-75BE-25070BE9B044}"/>
              </a:ext>
            </a:extLst>
          </p:cNvPr>
          <p:cNvCxnSpPr/>
          <p:nvPr/>
        </p:nvCxnSpPr>
        <p:spPr>
          <a:xfrm>
            <a:off x="3314700" y="422910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394A-AA51-38A6-3978-39B4D186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539EB-86D1-B373-C7DA-355043F5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A3C08C6-43C6-ED88-BD73-9FA4906BC3B7}"/>
              </a:ext>
            </a:extLst>
          </p:cNvPr>
          <p:cNvSpPr/>
          <p:nvPr/>
        </p:nvSpPr>
        <p:spPr>
          <a:xfrm>
            <a:off x="469010" y="4511576"/>
            <a:ext cx="3780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FD432-31A5-3248-1D2E-7872B8A0FC71}"/>
              </a:ext>
            </a:extLst>
          </p:cNvPr>
          <p:cNvSpPr txBox="1"/>
          <p:nvPr/>
        </p:nvSpPr>
        <p:spPr>
          <a:xfrm>
            <a:off x="949754" y="5419724"/>
            <a:ext cx="281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are merged into a data frame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4A1FEC-EE83-118E-6BD8-33E7FB9663B5}"/>
              </a:ext>
            </a:extLst>
          </p:cNvPr>
          <p:cNvCxnSpPr>
            <a:cxnSpLocks/>
          </p:cNvCxnSpPr>
          <p:nvPr/>
        </p:nvCxnSpPr>
        <p:spPr>
          <a:xfrm rot="5400000">
            <a:off x="2124075" y="5095875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8F8E7-01E7-1383-AD4C-7CED03C98B4B}"/>
              </a:ext>
            </a:extLst>
          </p:cNvPr>
          <p:cNvCxnSpPr>
            <a:cxnSpLocks/>
          </p:cNvCxnSpPr>
          <p:nvPr/>
        </p:nvCxnSpPr>
        <p:spPr>
          <a:xfrm>
            <a:off x="3768266" y="5573612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C6AE56-9469-C92F-0DC1-C57B1065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21" y="4878989"/>
            <a:ext cx="2648251" cy="1389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0889B-B928-DDDD-4924-E28CF7B4D0A8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(The code)-</a:t>
            </a:r>
          </a:p>
        </p:txBody>
      </p:sp>
    </p:spTree>
    <p:extLst>
      <p:ext uri="{BB962C8B-B14F-4D97-AF65-F5344CB8AC3E}">
        <p14:creationId xmlns:p14="http://schemas.microsoft.com/office/powerpoint/2010/main" val="9469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9EFB-0A17-7686-F837-5426EA25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3B6FF9-0289-36C0-4472-38B8554B9629}"/>
              </a:ext>
            </a:extLst>
          </p:cNvPr>
          <p:cNvSpPr txBox="1"/>
          <p:nvPr/>
        </p:nvSpPr>
        <p:spPr>
          <a:xfrm>
            <a:off x="8326992" y="5086834"/>
            <a:ext cx="274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for Weibull fitting using information criteria to AFT regression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09A561-C10B-E3BF-2D13-7ECD69361276}"/>
              </a:ext>
            </a:extLst>
          </p:cNvPr>
          <p:cNvSpPr/>
          <p:nvPr/>
        </p:nvSpPr>
        <p:spPr>
          <a:xfrm>
            <a:off x="8254992" y="4810499"/>
            <a:ext cx="72000" cy="14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CBA88-D149-5ECB-73D4-C61D4DF4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2" y="4839491"/>
            <a:ext cx="7744906" cy="15242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911DD-8DD8-2126-BD69-121D0DCA127E}"/>
              </a:ext>
            </a:extLst>
          </p:cNvPr>
          <p:cNvSpPr/>
          <p:nvPr/>
        </p:nvSpPr>
        <p:spPr>
          <a:xfrm>
            <a:off x="475138" y="4827484"/>
            <a:ext cx="7740000" cy="150538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98560-8E4B-4722-D254-D2E537C347DF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(Checking distribution)-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2766-C5E7-D64B-A399-CA49AD7A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BACA-58C3-775B-D5C0-7EAFF995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0B6AC12-89F6-498F-E558-CE9F04DC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2" y="4839491"/>
            <a:ext cx="7744906" cy="15242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2C7827-3A34-2CBC-EA9C-B3C641479461}"/>
              </a:ext>
            </a:extLst>
          </p:cNvPr>
          <p:cNvSpPr/>
          <p:nvPr/>
        </p:nvSpPr>
        <p:spPr>
          <a:xfrm>
            <a:off x="479757" y="5973592"/>
            <a:ext cx="2592000" cy="39010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08B15-9E17-7C2F-F0E6-1A8062349EBF}"/>
              </a:ext>
            </a:extLst>
          </p:cNvPr>
          <p:cNvGrpSpPr/>
          <p:nvPr/>
        </p:nvGrpSpPr>
        <p:grpSpPr>
          <a:xfrm>
            <a:off x="3146517" y="5877322"/>
            <a:ext cx="1512333" cy="287792"/>
            <a:chOff x="9035591" y="3715244"/>
            <a:chExt cx="1512333" cy="28779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B2E0D-C746-9135-E143-7F170AE47771}"/>
                </a:ext>
              </a:extLst>
            </p:cNvPr>
            <p:cNvCxnSpPr>
              <a:cxnSpLocks/>
            </p:cNvCxnSpPr>
            <p:nvPr/>
          </p:nvCxnSpPr>
          <p:spPr>
            <a:xfrm>
              <a:off x="9071757" y="4003036"/>
              <a:ext cx="144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61766-114A-9BF7-1D5D-BCE3A894C1A1}"/>
                </a:ext>
              </a:extLst>
            </p:cNvPr>
            <p:cNvSpPr txBox="1"/>
            <p:nvPr/>
          </p:nvSpPr>
          <p:spPr>
            <a:xfrm>
              <a:off x="9035591" y="3715244"/>
              <a:ext cx="1512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The lower the better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30C4D-F703-CB51-688B-F496C37E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19" y="5851023"/>
            <a:ext cx="1409897" cy="6001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2755B1-FA27-4371-8A03-CA7B33F0525F}"/>
              </a:ext>
            </a:extLst>
          </p:cNvPr>
          <p:cNvSpPr/>
          <p:nvPr/>
        </p:nvSpPr>
        <p:spPr>
          <a:xfrm>
            <a:off x="4745789" y="6008273"/>
            <a:ext cx="1368000" cy="14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D488A-3350-AD3E-97B2-8FC130A47326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 (Checking distribution)-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0DBA1-B554-D253-5ACE-2B660E40C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9" y="863499"/>
            <a:ext cx="6025747" cy="38400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3D9781-46E0-5744-9CE8-6EF2B8ACC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926" y="5860550"/>
            <a:ext cx="1390844" cy="5906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548BEF-5C99-B28A-F173-5D542C369738}"/>
              </a:ext>
            </a:extLst>
          </p:cNvPr>
          <p:cNvSpPr/>
          <p:nvPr/>
        </p:nvSpPr>
        <p:spPr>
          <a:xfrm>
            <a:off x="6360451" y="5996596"/>
            <a:ext cx="1368000" cy="14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59BD-4798-B39B-E4FD-9E44911F0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E2C578-FE6D-69EB-17D7-D1F34BAB442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FD333-39B6-ECE4-83E3-CA23B974E0FA}"/>
              </a:ext>
            </a:extLst>
          </p:cNvPr>
          <p:cNvSpPr txBox="1"/>
          <p:nvPr/>
        </p:nvSpPr>
        <p:spPr>
          <a:xfrm>
            <a:off x="402336" y="1120854"/>
            <a:ext cx="11237214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custom program for mediation analysis with AFT models was developed and compared to mediation package...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The strategy was to estimate survival times under the counterfactual scenarios; the counterfactual effects will be given by survival time differences between certain categories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E7FDC-8553-0C32-3982-CC2C9C9C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57" y="3147799"/>
            <a:ext cx="8859486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6FB85F-B29F-56B0-C834-AAD0C34F7755}"/>
              </a:ext>
            </a:extLst>
          </p:cNvPr>
          <p:cNvSpPr/>
          <p:nvPr/>
        </p:nvSpPr>
        <p:spPr>
          <a:xfrm>
            <a:off x="579913" y="3732109"/>
            <a:ext cx="8687912" cy="57319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6EC54-C449-89CA-7319-E36C8DA6E6C1}"/>
              </a:ext>
            </a:extLst>
          </p:cNvPr>
          <p:cNvSpPr txBox="1"/>
          <p:nvPr/>
        </p:nvSpPr>
        <p:spPr>
          <a:xfrm>
            <a:off x="9334624" y="3741634"/>
            <a:ext cx="2819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Reference scenario: expected survival without HYP or 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2A4D1-CCD8-E991-DA44-6E4C3075D891}"/>
              </a:ext>
            </a:extLst>
          </p:cNvPr>
          <p:cNvSpPr/>
          <p:nvPr/>
        </p:nvSpPr>
        <p:spPr>
          <a:xfrm>
            <a:off x="485157" y="5572125"/>
            <a:ext cx="905889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AC977-669A-AB6A-A092-7EFB9F5715CB}"/>
              </a:ext>
            </a:extLst>
          </p:cNvPr>
          <p:cNvSpPr txBox="1"/>
          <p:nvPr/>
        </p:nvSpPr>
        <p:spPr>
          <a:xfrm>
            <a:off x="402336" y="26560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counterfactual scenarios are: </a:t>
            </a:r>
          </a:p>
        </p:txBody>
      </p:sp>
    </p:spTree>
    <p:extLst>
      <p:ext uri="{BB962C8B-B14F-4D97-AF65-F5344CB8AC3E}">
        <p14:creationId xmlns:p14="http://schemas.microsoft.com/office/powerpoint/2010/main" val="20376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67720-6EA7-0EE9-DEC0-0734D018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4E5D37F-798A-3875-E8B8-35FDD0A3998A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8A027-AD93-DC8B-9EA8-48FBBE266579}"/>
              </a:ext>
            </a:extLst>
          </p:cNvPr>
          <p:cNvSpPr txBox="1"/>
          <p:nvPr/>
        </p:nvSpPr>
        <p:spPr>
          <a:xfrm>
            <a:off x="402336" y="1120854"/>
            <a:ext cx="1123721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custom program for mediation analysis with AFT models was developed and compared to mediate package...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The strategy was to estimate median survival times under the counterfactual scenarios; the counterfactual effects will be given by survival time differences between certain categories  </a:t>
            </a:r>
          </a:p>
          <a:p>
            <a:endParaRPr lang="en-GB" dirty="0"/>
          </a:p>
          <a:p>
            <a:r>
              <a:rPr lang="en-GB" dirty="0"/>
              <a:t>The counterfactual scenarios are: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605FB-A30B-E1FB-511F-5FC224EDA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57" y="3147799"/>
            <a:ext cx="8859486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47E3B7-468D-2F83-3BD6-D0B9DA7A4C8E}"/>
              </a:ext>
            </a:extLst>
          </p:cNvPr>
          <p:cNvSpPr/>
          <p:nvPr/>
        </p:nvSpPr>
        <p:spPr>
          <a:xfrm>
            <a:off x="579913" y="4370284"/>
            <a:ext cx="8687912" cy="57319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29817-F749-105F-B330-C168A6E78382}"/>
              </a:ext>
            </a:extLst>
          </p:cNvPr>
          <p:cNvSpPr txBox="1"/>
          <p:nvPr/>
        </p:nvSpPr>
        <p:spPr>
          <a:xfrm>
            <a:off x="9335118" y="4368225"/>
            <a:ext cx="2714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Isolated impact of ED, independent of hypertension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577EC-AEB7-499A-9314-99B2C804FF73}"/>
              </a:ext>
            </a:extLst>
          </p:cNvPr>
          <p:cNvSpPr/>
          <p:nvPr/>
        </p:nvSpPr>
        <p:spPr>
          <a:xfrm>
            <a:off x="485157" y="5572125"/>
            <a:ext cx="905889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50FAF-8DB2-A982-BA41-8474167E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790BAF-73DC-D2DD-ED6E-92CE598C961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8D890-1F5A-BF95-4B39-326633864957}"/>
              </a:ext>
            </a:extLst>
          </p:cNvPr>
          <p:cNvSpPr txBox="1"/>
          <p:nvPr/>
        </p:nvSpPr>
        <p:spPr>
          <a:xfrm>
            <a:off x="402336" y="1120854"/>
            <a:ext cx="1123721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custom program for mediation analysis with AFT models was developed and compared to mediate package...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The strategy was to estimate median survival times under the counterfactual scenarios; the counterfactual effects will be given by survival time differences between certain categories  </a:t>
            </a:r>
          </a:p>
          <a:p>
            <a:endParaRPr lang="en-GB" dirty="0"/>
          </a:p>
          <a:p>
            <a:r>
              <a:rPr lang="en-GB" dirty="0"/>
              <a:t>The four counterfactual scenarios are: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A93CA-5DB7-21F0-31A4-02319CC3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57" y="3147799"/>
            <a:ext cx="8859486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2DD8F-0C53-B762-8EDB-B603F3F2BC93}"/>
              </a:ext>
            </a:extLst>
          </p:cNvPr>
          <p:cNvSpPr/>
          <p:nvPr/>
        </p:nvSpPr>
        <p:spPr>
          <a:xfrm>
            <a:off x="579913" y="4960834"/>
            <a:ext cx="8687912" cy="57319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75A3-4CD1-A862-BD29-E29A34AAE144}"/>
              </a:ext>
            </a:extLst>
          </p:cNvPr>
          <p:cNvSpPr txBox="1"/>
          <p:nvPr/>
        </p:nvSpPr>
        <p:spPr>
          <a:xfrm>
            <a:off x="9335118" y="4958775"/>
            <a:ext cx="2856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Direct impact of hypertension, not mediated by 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C886C-DCA6-6BF7-159F-449A404A017D}"/>
              </a:ext>
            </a:extLst>
          </p:cNvPr>
          <p:cNvSpPr/>
          <p:nvPr/>
        </p:nvSpPr>
        <p:spPr>
          <a:xfrm>
            <a:off x="485157" y="5572125"/>
            <a:ext cx="905889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5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45AF-ACEA-551F-92D0-75BA531F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CDBFB-C801-F702-C149-ED05AF4DD81D}"/>
              </a:ext>
            </a:extLst>
          </p:cNvPr>
          <p:cNvSpPr txBox="1"/>
          <p:nvPr/>
        </p:nvSpPr>
        <p:spPr>
          <a:xfrm>
            <a:off x="402336" y="378243"/>
            <a:ext cx="11789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Modelling time to event </a:t>
            </a:r>
            <a:r>
              <a:rPr lang="en-GB" dirty="0"/>
              <a:t>-Survival analysis, a clinical viewpoint-</a:t>
            </a:r>
          </a:p>
          <a:p>
            <a:endParaRPr lang="en-GB" dirty="0"/>
          </a:p>
          <a:p>
            <a:r>
              <a:rPr lang="en-GB" dirty="0"/>
              <a:t>In clinical settings the survival analysis can answer the question: “When and how likely is it that a patient will experience a clinical event?”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316AC3-D1C2-CF09-517B-FC3A54D66A01}"/>
              </a:ext>
            </a:extLst>
          </p:cNvPr>
          <p:cNvCxnSpPr/>
          <p:nvPr/>
        </p:nvCxnSpPr>
        <p:spPr>
          <a:xfrm flipH="1">
            <a:off x="5372100" y="2533650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0BCBC7-C245-969E-B23B-2393AA1F3BAE}"/>
              </a:ext>
            </a:extLst>
          </p:cNvPr>
          <p:cNvSpPr txBox="1"/>
          <p:nvPr/>
        </p:nvSpPr>
        <p:spPr>
          <a:xfrm>
            <a:off x="6038850" y="2348984"/>
            <a:ext cx="565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Cox model and exponential parametric models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BB469-539C-CCBD-50B9-1B00B799A1EC}"/>
              </a:ext>
            </a:extLst>
          </p:cNvPr>
          <p:cNvCxnSpPr/>
          <p:nvPr/>
        </p:nvCxnSpPr>
        <p:spPr>
          <a:xfrm flipH="1">
            <a:off x="6838950" y="3098979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91E9C5-7E03-4AFF-34C8-431F3E035EF9}"/>
              </a:ext>
            </a:extLst>
          </p:cNvPr>
          <p:cNvSpPr txBox="1"/>
          <p:nvPr/>
        </p:nvSpPr>
        <p:spPr>
          <a:xfrm>
            <a:off x="7505699" y="2914313"/>
            <a:ext cx="386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Accelerated Failure Time (AFT)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0EE3F-8EAA-4292-568E-D9AA91A52747}"/>
              </a:ext>
            </a:extLst>
          </p:cNvPr>
          <p:cNvSpPr txBox="1"/>
          <p:nvPr/>
        </p:nvSpPr>
        <p:spPr>
          <a:xfrm>
            <a:off x="402336" y="3463173"/>
            <a:ext cx="11789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 models investigates how the diseases risk progress over time and so are more interpretable in patient-</a:t>
            </a:r>
            <a:r>
              <a:rPr lang="en-GB" dirty="0" err="1"/>
              <a:t>centered</a:t>
            </a:r>
            <a:r>
              <a:rPr lang="en-GB" dirty="0"/>
              <a:t> decisions (Clinical care)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 models are particularly useful for estimating absolute survival times, such as median or expected time to event, which can aid clinicians in prognosis communication and treatment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 models can accommodate various survival distributions, offering flexibility to better capture the underlying disease processes compared to traditional proportional hazards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CD8D5-DFE0-3345-7BBE-7C8BA313291C}"/>
              </a:ext>
            </a:extLst>
          </p:cNvPr>
          <p:cNvSpPr txBox="1"/>
          <p:nvPr/>
        </p:nvSpPr>
        <p:spPr>
          <a:xfrm>
            <a:off x="402336" y="2348984"/>
            <a:ext cx="5065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some diseases, the risk is constant 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8D80-F9A8-3F4E-BF51-089B74E3CDD7}"/>
              </a:ext>
            </a:extLst>
          </p:cNvPr>
          <p:cNvSpPr txBox="1"/>
          <p:nvPr/>
        </p:nvSpPr>
        <p:spPr>
          <a:xfrm>
            <a:off x="402337" y="2897843"/>
            <a:ext cx="656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Often, the longer a patient survives, the higher the risk becomes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A35C1-EFB2-3C42-C9FC-4B964AC3C721}"/>
              </a:ext>
            </a:extLst>
          </p:cNvPr>
          <p:cNvSpPr txBox="1"/>
          <p:nvPr/>
        </p:nvSpPr>
        <p:spPr>
          <a:xfrm>
            <a:off x="402336" y="1795087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know that:</a:t>
            </a:r>
          </a:p>
        </p:txBody>
      </p:sp>
    </p:spTree>
    <p:extLst>
      <p:ext uri="{BB962C8B-B14F-4D97-AF65-F5344CB8AC3E}">
        <p14:creationId xmlns:p14="http://schemas.microsoft.com/office/powerpoint/2010/main" val="1328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build="allAtOnce"/>
      <p:bldP spid="13" grpId="0"/>
      <p:bldP spid="15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5D73-14E8-69C0-2C5F-047363B3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7E1AB3-BF67-0C76-856A-FD331F5FAA0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64EAC-BDC0-5632-93C5-38C808450FB0}"/>
              </a:ext>
            </a:extLst>
          </p:cNvPr>
          <p:cNvSpPr txBox="1"/>
          <p:nvPr/>
        </p:nvSpPr>
        <p:spPr>
          <a:xfrm>
            <a:off x="402336" y="1120854"/>
            <a:ext cx="11237214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custom program for mediation analysis with AFT models was developed and compared to mediate package...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The strategy was to estimate median survival times under the counterfactual scenarios; the counterfactual effects will be given by survival time differences between certain categories  </a:t>
            </a:r>
          </a:p>
          <a:p>
            <a:endParaRPr lang="en-GB" dirty="0"/>
          </a:p>
          <a:p>
            <a:r>
              <a:rPr lang="en-GB" dirty="0"/>
              <a:t>The counterfactual effects are performed as:</a:t>
            </a:r>
          </a:p>
          <a:p>
            <a:endParaRPr lang="en-GB" dirty="0"/>
          </a:p>
          <a:p>
            <a:r>
              <a:rPr lang="en-GB" dirty="0"/>
              <a:t>NIE = T</a:t>
            </a:r>
            <a:r>
              <a:rPr lang="en-GB" baseline="-25000" dirty="0"/>
              <a:t>01</a:t>
            </a:r>
            <a:r>
              <a:rPr lang="en-GB" dirty="0"/>
              <a:t> - T</a:t>
            </a:r>
            <a:r>
              <a:rPr lang="en-GB" baseline="-25000" dirty="0"/>
              <a:t>00</a:t>
            </a:r>
            <a:r>
              <a:rPr lang="en-GB" dirty="0"/>
              <a:t> ← The indirect effect: how much survival changes because hypertension alters ED</a:t>
            </a:r>
          </a:p>
          <a:p>
            <a:endParaRPr lang="en-GB" dirty="0"/>
          </a:p>
          <a:p>
            <a:r>
              <a:rPr lang="en-GB" dirty="0"/>
              <a:t>NDE =  T</a:t>
            </a:r>
            <a:r>
              <a:rPr lang="en-GB" baseline="-25000" dirty="0"/>
              <a:t>10</a:t>
            </a:r>
            <a:r>
              <a:rPr lang="en-GB" dirty="0"/>
              <a:t> – T</a:t>
            </a:r>
            <a:r>
              <a:rPr lang="en-GB" baseline="-25000" dirty="0"/>
              <a:t>00</a:t>
            </a:r>
            <a:r>
              <a:rPr lang="en-GB" dirty="0"/>
              <a:t> ← The direct effect: how much survival changes because of hypertension itself, not through ED</a:t>
            </a:r>
          </a:p>
          <a:p>
            <a:endParaRPr lang="en-GB" dirty="0"/>
          </a:p>
          <a:p>
            <a:r>
              <a:rPr lang="en-GB" dirty="0"/>
              <a:t>TE = NIE + NDE ← The total effect: the overall impact of hypertension, both directly and indirectly via ED</a:t>
            </a:r>
          </a:p>
        </p:txBody>
      </p:sp>
    </p:spTree>
    <p:extLst>
      <p:ext uri="{BB962C8B-B14F-4D97-AF65-F5344CB8AC3E}">
        <p14:creationId xmlns:p14="http://schemas.microsoft.com/office/powerpoint/2010/main" val="1054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5A8F-1C05-2A9A-D8C8-06A3053B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665D37-E80E-A8A7-B169-EC4EF86BB82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The algorithm-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22949-077F-3C7B-7742-3CF3EE12BA17}"/>
              </a:ext>
            </a:extLst>
          </p:cNvPr>
          <p:cNvSpPr txBox="1"/>
          <p:nvPr/>
        </p:nvSpPr>
        <p:spPr>
          <a:xfrm>
            <a:off x="402336" y="1754999"/>
            <a:ext cx="100970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code</a:t>
            </a:r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CC748-B252-F17C-7FE6-696583EC1F35}"/>
              </a:ext>
            </a:extLst>
          </p:cNvPr>
          <p:cNvSpPr txBox="1"/>
          <p:nvPr/>
        </p:nvSpPr>
        <p:spPr>
          <a:xfrm>
            <a:off x="402336" y="974288"/>
            <a:ext cx="928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analysis follows a 3-step modular structure, which not only improves interpretability but also allows flexible adaptation to complex designs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7E3566-6812-BF9C-27E9-4A53E02BD580}"/>
              </a:ext>
            </a:extLst>
          </p:cNvPr>
          <p:cNvGrpSpPr/>
          <p:nvPr/>
        </p:nvGrpSpPr>
        <p:grpSpPr>
          <a:xfrm>
            <a:off x="400650" y="5212006"/>
            <a:ext cx="1333500" cy="409575"/>
            <a:chOff x="482850" y="5279677"/>
            <a:chExt cx="1333500" cy="4095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5066D4-9E6E-A775-6556-EE0F2ABB9C62}"/>
                </a:ext>
              </a:extLst>
            </p:cNvPr>
            <p:cNvSpPr/>
            <p:nvPr/>
          </p:nvSpPr>
          <p:spPr>
            <a:xfrm>
              <a:off x="609600" y="5279677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15C19-CF54-4B27-6689-54E2046D2826}"/>
                </a:ext>
              </a:extLst>
            </p:cNvPr>
            <p:cNvSpPr txBox="1"/>
            <p:nvPr/>
          </p:nvSpPr>
          <p:spPr>
            <a:xfrm>
              <a:off x="482850" y="5291344"/>
              <a:ext cx="1333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Bootstrap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6E5D3B-413D-5F84-7B12-3D853DDA4CD3}"/>
              </a:ext>
            </a:extLst>
          </p:cNvPr>
          <p:cNvGrpSpPr/>
          <p:nvPr/>
        </p:nvGrpSpPr>
        <p:grpSpPr>
          <a:xfrm>
            <a:off x="527400" y="4050046"/>
            <a:ext cx="1080000" cy="409575"/>
            <a:chOff x="376686" y="3832174"/>
            <a:chExt cx="1080000" cy="409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5F005-DF12-398D-A460-00444DFF5660}"/>
                </a:ext>
              </a:extLst>
            </p:cNvPr>
            <p:cNvSpPr txBox="1"/>
            <p:nvPr/>
          </p:nvSpPr>
          <p:spPr>
            <a:xfrm>
              <a:off x="402336" y="385229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E0B622-5CDC-4CDF-BBC6-4B9404D6B6E9}"/>
                </a:ext>
              </a:extLst>
            </p:cNvPr>
            <p:cNvSpPr/>
            <p:nvPr/>
          </p:nvSpPr>
          <p:spPr>
            <a:xfrm>
              <a:off x="376686" y="383217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8947B1-B7D0-5B04-8A4D-21C0D9186E84}"/>
              </a:ext>
            </a:extLst>
          </p:cNvPr>
          <p:cNvGrpSpPr/>
          <p:nvPr/>
        </p:nvGrpSpPr>
        <p:grpSpPr>
          <a:xfrm>
            <a:off x="527400" y="2888086"/>
            <a:ext cx="1080000" cy="409575"/>
            <a:chOff x="469650" y="2670214"/>
            <a:chExt cx="1080000" cy="409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15E2-94C7-14F0-BECE-B9063A21FE16}"/>
                </a:ext>
              </a:extLst>
            </p:cNvPr>
            <p:cNvSpPr txBox="1"/>
            <p:nvPr/>
          </p:nvSpPr>
          <p:spPr>
            <a:xfrm>
              <a:off x="495300" y="269033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Settings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09D135-C130-4D58-97AC-F4DC4569DAC2}"/>
                </a:ext>
              </a:extLst>
            </p:cNvPr>
            <p:cNvSpPr/>
            <p:nvPr/>
          </p:nvSpPr>
          <p:spPr>
            <a:xfrm>
              <a:off x="469650" y="267021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21BE6B4-7464-A3D2-06AF-D779E863E7C4}"/>
              </a:ext>
            </a:extLst>
          </p:cNvPr>
          <p:cNvSpPr txBox="1"/>
          <p:nvPr/>
        </p:nvSpPr>
        <p:spPr>
          <a:xfrm>
            <a:off x="2054380" y="2677374"/>
            <a:ext cx="3022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Define number of bootstraps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Load required packages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F431D-0819-37CA-7124-B70D34A425F2}"/>
              </a:ext>
            </a:extLst>
          </p:cNvPr>
          <p:cNvSpPr txBox="1"/>
          <p:nvPr/>
        </p:nvSpPr>
        <p:spPr>
          <a:xfrm>
            <a:off x="2054379" y="3839334"/>
            <a:ext cx="5308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Fit AFT model (Weibull)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 counterfactual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Simulate counterfactual effects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F1324B-0753-650E-4B83-42DFB0C59EFF}"/>
              </a:ext>
            </a:extLst>
          </p:cNvPr>
          <p:cNvSpPr txBox="1"/>
          <p:nvPr/>
        </p:nvSpPr>
        <p:spPr>
          <a:xfrm>
            <a:off x="2054380" y="4992840"/>
            <a:ext cx="3346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Repeat core calculation 5,000×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Resample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Derive 95% confidence intervals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1CC31-E41A-1416-3B59-5D9CEA49FC85}"/>
              </a:ext>
            </a:extLst>
          </p:cNvPr>
          <p:cNvSpPr txBox="1"/>
          <p:nvPr/>
        </p:nvSpPr>
        <p:spPr>
          <a:xfrm>
            <a:off x="5951405" y="4050046"/>
            <a:ext cx="27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focus on the “Core”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302D63A-22F0-F1B7-7D9A-E9EC2D05D215}"/>
              </a:ext>
            </a:extLst>
          </p:cNvPr>
          <p:cNvSpPr/>
          <p:nvPr/>
        </p:nvSpPr>
        <p:spPr>
          <a:xfrm>
            <a:off x="5879405" y="3829174"/>
            <a:ext cx="72000" cy="828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B7733-1B2E-D489-5250-33DE486C711B}"/>
              </a:ext>
            </a:extLst>
          </p:cNvPr>
          <p:cNvSpPr/>
          <p:nvPr/>
        </p:nvSpPr>
        <p:spPr>
          <a:xfrm>
            <a:off x="2018380" y="3859539"/>
            <a:ext cx="3825025" cy="79058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  <p:bldP spid="24" grpId="0"/>
      <p:bldP spid="26" grpId="0"/>
      <p:bldP spid="28" grpId="0"/>
      <p:bldP spid="4" grpId="0"/>
      <p:bldP spid="5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A0D0-AAD8-6B5A-31D5-00125379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BC9F77-0A1B-1A7D-E959-FADF49D2470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The algorithm-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F3968-F63E-0DCF-AD41-5DEF88A1A505}"/>
              </a:ext>
            </a:extLst>
          </p:cNvPr>
          <p:cNvSpPr txBox="1"/>
          <p:nvPr/>
        </p:nvSpPr>
        <p:spPr>
          <a:xfrm>
            <a:off x="402336" y="1754999"/>
            <a:ext cx="100970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E5481-1A0A-90DD-540A-0A083AD0AFD8}"/>
              </a:ext>
            </a:extLst>
          </p:cNvPr>
          <p:cNvSpPr txBox="1"/>
          <p:nvPr/>
        </p:nvSpPr>
        <p:spPr>
          <a:xfrm>
            <a:off x="402336" y="974288"/>
            <a:ext cx="928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analysis follows a 3-step modular structure, which not only improves interpretability but also allows flexible adaptation to complex designs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F332A3-478D-E0C7-3129-6C9F2AFE30C3}"/>
              </a:ext>
            </a:extLst>
          </p:cNvPr>
          <p:cNvGrpSpPr/>
          <p:nvPr/>
        </p:nvGrpSpPr>
        <p:grpSpPr>
          <a:xfrm>
            <a:off x="400650" y="5212006"/>
            <a:ext cx="1333500" cy="409575"/>
            <a:chOff x="482850" y="5279677"/>
            <a:chExt cx="1333500" cy="4095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9F5723-294D-8B2A-6728-684A25754BF9}"/>
                </a:ext>
              </a:extLst>
            </p:cNvPr>
            <p:cNvSpPr/>
            <p:nvPr/>
          </p:nvSpPr>
          <p:spPr>
            <a:xfrm>
              <a:off x="609600" y="5279677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499D02-4E58-6BB6-1D80-BCB341BEB2FE}"/>
                </a:ext>
              </a:extLst>
            </p:cNvPr>
            <p:cNvSpPr txBox="1"/>
            <p:nvPr/>
          </p:nvSpPr>
          <p:spPr>
            <a:xfrm>
              <a:off x="482850" y="5291344"/>
              <a:ext cx="1333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Bootstrap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6AAAA1-6869-A576-2D6D-379D08684C65}"/>
              </a:ext>
            </a:extLst>
          </p:cNvPr>
          <p:cNvGrpSpPr/>
          <p:nvPr/>
        </p:nvGrpSpPr>
        <p:grpSpPr>
          <a:xfrm>
            <a:off x="527400" y="4050046"/>
            <a:ext cx="1080000" cy="409575"/>
            <a:chOff x="376686" y="3832174"/>
            <a:chExt cx="1080000" cy="409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0AE88-8256-AB7D-0FAE-FC5C4E7AFE67}"/>
                </a:ext>
              </a:extLst>
            </p:cNvPr>
            <p:cNvSpPr txBox="1"/>
            <p:nvPr/>
          </p:nvSpPr>
          <p:spPr>
            <a:xfrm>
              <a:off x="402336" y="385229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F25EC1-733F-3BFE-9804-4FFC37DC904E}"/>
                </a:ext>
              </a:extLst>
            </p:cNvPr>
            <p:cNvSpPr/>
            <p:nvPr/>
          </p:nvSpPr>
          <p:spPr>
            <a:xfrm>
              <a:off x="376686" y="383217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9438B-4D66-55F0-0EBA-018DC43651E1}"/>
              </a:ext>
            </a:extLst>
          </p:cNvPr>
          <p:cNvGrpSpPr/>
          <p:nvPr/>
        </p:nvGrpSpPr>
        <p:grpSpPr>
          <a:xfrm>
            <a:off x="527400" y="2888086"/>
            <a:ext cx="1080000" cy="409575"/>
            <a:chOff x="469650" y="2670214"/>
            <a:chExt cx="1080000" cy="409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4D3E9-EC0D-EDCC-BAD8-68A75CD9D5D3}"/>
                </a:ext>
              </a:extLst>
            </p:cNvPr>
            <p:cNvSpPr txBox="1"/>
            <p:nvPr/>
          </p:nvSpPr>
          <p:spPr>
            <a:xfrm>
              <a:off x="495300" y="269033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Settings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2B19B-F967-2CA3-EACE-2A8CA6ABDFB8}"/>
                </a:ext>
              </a:extLst>
            </p:cNvPr>
            <p:cNvSpPr/>
            <p:nvPr/>
          </p:nvSpPr>
          <p:spPr>
            <a:xfrm>
              <a:off x="469650" y="267021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5A6C5F-07A3-2C36-4F9A-0CF1661F3B04}"/>
              </a:ext>
            </a:extLst>
          </p:cNvPr>
          <p:cNvSpPr txBox="1"/>
          <p:nvPr/>
        </p:nvSpPr>
        <p:spPr>
          <a:xfrm>
            <a:off x="2054380" y="267737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Define number of bootstraps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Load required packages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F6D18-C6BC-24CB-9B49-9F54FB95C92E}"/>
              </a:ext>
            </a:extLst>
          </p:cNvPr>
          <p:cNvSpPr txBox="1"/>
          <p:nvPr/>
        </p:nvSpPr>
        <p:spPr>
          <a:xfrm>
            <a:off x="2054380" y="3839334"/>
            <a:ext cx="4041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Fit AFT model (Weibull)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 counterfactual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Simulate counterfactual effects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F29AB-E83A-6301-2A71-E99261B7DD31}"/>
              </a:ext>
            </a:extLst>
          </p:cNvPr>
          <p:cNvSpPr txBox="1"/>
          <p:nvPr/>
        </p:nvSpPr>
        <p:spPr>
          <a:xfrm>
            <a:off x="2054380" y="499284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Repeat core calculation 5,000×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Resample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Derive 95% confidence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EBC04-52E2-D0AD-8122-D3AEE559DD27}"/>
              </a:ext>
            </a:extLst>
          </p:cNvPr>
          <p:cNvSpPr/>
          <p:nvPr/>
        </p:nvSpPr>
        <p:spPr>
          <a:xfrm>
            <a:off x="2102350" y="3875924"/>
            <a:ext cx="2376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DF773-A43B-EF62-AFCF-EF99BD88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08" y="3859885"/>
            <a:ext cx="6823946" cy="12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E23C-6855-3958-2DA5-ED20DFB47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EF2B7C6-22C4-4ABF-69AD-EA758F2AB068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The algorithm-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E05F-65F1-89CE-2005-681CC19221F2}"/>
              </a:ext>
            </a:extLst>
          </p:cNvPr>
          <p:cNvSpPr txBox="1"/>
          <p:nvPr/>
        </p:nvSpPr>
        <p:spPr>
          <a:xfrm>
            <a:off x="402336" y="1754999"/>
            <a:ext cx="100970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0AA2B-022C-5B5B-0024-506EE18C50A5}"/>
              </a:ext>
            </a:extLst>
          </p:cNvPr>
          <p:cNvSpPr txBox="1"/>
          <p:nvPr/>
        </p:nvSpPr>
        <p:spPr>
          <a:xfrm>
            <a:off x="402336" y="974288"/>
            <a:ext cx="928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analysis follows a 3-step modular structure, which not only improves interpretability but also allows flexible adaptation to complex designs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76DFE2-AB34-DB18-1EFD-684CF8CC0F56}"/>
              </a:ext>
            </a:extLst>
          </p:cNvPr>
          <p:cNvGrpSpPr/>
          <p:nvPr/>
        </p:nvGrpSpPr>
        <p:grpSpPr>
          <a:xfrm>
            <a:off x="400650" y="5212006"/>
            <a:ext cx="1333500" cy="409575"/>
            <a:chOff x="482850" y="5279677"/>
            <a:chExt cx="1333500" cy="4095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98CE0-ECC8-BCCC-7541-FC7A22AB55B6}"/>
                </a:ext>
              </a:extLst>
            </p:cNvPr>
            <p:cNvSpPr/>
            <p:nvPr/>
          </p:nvSpPr>
          <p:spPr>
            <a:xfrm>
              <a:off x="609600" y="5279677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567FD-E4BE-850F-B2E4-22F253F36A94}"/>
                </a:ext>
              </a:extLst>
            </p:cNvPr>
            <p:cNvSpPr txBox="1"/>
            <p:nvPr/>
          </p:nvSpPr>
          <p:spPr>
            <a:xfrm>
              <a:off x="482850" y="5291344"/>
              <a:ext cx="1333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Bootstrap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36FA7F-519A-E3FA-D03D-42352B5E0998}"/>
              </a:ext>
            </a:extLst>
          </p:cNvPr>
          <p:cNvGrpSpPr/>
          <p:nvPr/>
        </p:nvGrpSpPr>
        <p:grpSpPr>
          <a:xfrm>
            <a:off x="527400" y="4050046"/>
            <a:ext cx="1080000" cy="409575"/>
            <a:chOff x="376686" y="3832174"/>
            <a:chExt cx="1080000" cy="409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4613F1-2B46-5C96-2CE8-31E9A6BD22B5}"/>
                </a:ext>
              </a:extLst>
            </p:cNvPr>
            <p:cNvSpPr txBox="1"/>
            <p:nvPr/>
          </p:nvSpPr>
          <p:spPr>
            <a:xfrm>
              <a:off x="402336" y="385229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8BB5BA-7A68-DBB3-FEAC-80A2561E3C0B}"/>
                </a:ext>
              </a:extLst>
            </p:cNvPr>
            <p:cNvSpPr/>
            <p:nvPr/>
          </p:nvSpPr>
          <p:spPr>
            <a:xfrm>
              <a:off x="376686" y="383217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976713-89BE-A212-3734-6A3CBD8A8CDA}"/>
              </a:ext>
            </a:extLst>
          </p:cNvPr>
          <p:cNvGrpSpPr/>
          <p:nvPr/>
        </p:nvGrpSpPr>
        <p:grpSpPr>
          <a:xfrm>
            <a:off x="527400" y="2888086"/>
            <a:ext cx="1080000" cy="409575"/>
            <a:chOff x="469650" y="2670214"/>
            <a:chExt cx="1080000" cy="409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771545-4517-E37E-ACCA-F05952F6A3DF}"/>
                </a:ext>
              </a:extLst>
            </p:cNvPr>
            <p:cNvSpPr txBox="1"/>
            <p:nvPr/>
          </p:nvSpPr>
          <p:spPr>
            <a:xfrm>
              <a:off x="495300" y="269033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Settings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0950DF-13DD-125C-FD80-40A479F32614}"/>
                </a:ext>
              </a:extLst>
            </p:cNvPr>
            <p:cNvSpPr/>
            <p:nvPr/>
          </p:nvSpPr>
          <p:spPr>
            <a:xfrm>
              <a:off x="469650" y="267021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07602B3-852A-3A5E-08DC-7FD74C488E76}"/>
              </a:ext>
            </a:extLst>
          </p:cNvPr>
          <p:cNvSpPr txBox="1"/>
          <p:nvPr/>
        </p:nvSpPr>
        <p:spPr>
          <a:xfrm>
            <a:off x="2054380" y="267737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Define number of bootstraps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Load required packages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AF55D-9639-61E6-B3E6-87AF2F455E80}"/>
              </a:ext>
            </a:extLst>
          </p:cNvPr>
          <p:cNvSpPr txBox="1"/>
          <p:nvPr/>
        </p:nvSpPr>
        <p:spPr>
          <a:xfrm>
            <a:off x="2054380" y="3839334"/>
            <a:ext cx="4041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Fit AFT model (Weibull)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 counterfactual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Simulate counterfactual effects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607FDE-D60F-72C5-62A9-D2957DABE31D}"/>
              </a:ext>
            </a:extLst>
          </p:cNvPr>
          <p:cNvSpPr txBox="1"/>
          <p:nvPr/>
        </p:nvSpPr>
        <p:spPr>
          <a:xfrm>
            <a:off x="2054380" y="499284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Repeat core calculation 5,000×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Resample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Derive 95% confidence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D5BBB-DADB-CE00-2746-1A86D264A932}"/>
              </a:ext>
            </a:extLst>
          </p:cNvPr>
          <p:cNvSpPr/>
          <p:nvPr/>
        </p:nvSpPr>
        <p:spPr>
          <a:xfrm>
            <a:off x="2102350" y="4133099"/>
            <a:ext cx="3060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6CEFF-E866-E96A-CE43-4D2F30CF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81" y="4108038"/>
            <a:ext cx="6660000" cy="14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B669-5EDF-B056-11EF-AB80157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3D06B9-28B8-784F-3583-D741DF11D458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The algorithm-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AFFCF-6BB1-F0E7-F76E-E2148F8659CF}"/>
              </a:ext>
            </a:extLst>
          </p:cNvPr>
          <p:cNvSpPr txBox="1"/>
          <p:nvPr/>
        </p:nvSpPr>
        <p:spPr>
          <a:xfrm>
            <a:off x="402336" y="1754999"/>
            <a:ext cx="100970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F894F-D34E-98F2-514C-D9C8B79E8F00}"/>
              </a:ext>
            </a:extLst>
          </p:cNvPr>
          <p:cNvSpPr txBox="1"/>
          <p:nvPr/>
        </p:nvSpPr>
        <p:spPr>
          <a:xfrm>
            <a:off x="402336" y="974288"/>
            <a:ext cx="928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analysis follows a 3-step modular structure, which not only improves interpretability but also allows flexible adaptation to complex designs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C4C77B-2FDB-1D64-81D2-D446EE17A02D}"/>
              </a:ext>
            </a:extLst>
          </p:cNvPr>
          <p:cNvGrpSpPr/>
          <p:nvPr/>
        </p:nvGrpSpPr>
        <p:grpSpPr>
          <a:xfrm>
            <a:off x="400650" y="5212006"/>
            <a:ext cx="1333500" cy="409575"/>
            <a:chOff x="482850" y="5279677"/>
            <a:chExt cx="1333500" cy="4095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A1F197-2D92-35D8-CEB2-3501556CA80E}"/>
                </a:ext>
              </a:extLst>
            </p:cNvPr>
            <p:cNvSpPr/>
            <p:nvPr/>
          </p:nvSpPr>
          <p:spPr>
            <a:xfrm>
              <a:off x="609600" y="5279677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1C1BF5-9F78-BB18-364A-D35E96ADFB08}"/>
                </a:ext>
              </a:extLst>
            </p:cNvPr>
            <p:cNvSpPr txBox="1"/>
            <p:nvPr/>
          </p:nvSpPr>
          <p:spPr>
            <a:xfrm>
              <a:off x="482850" y="5291344"/>
              <a:ext cx="1333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Bootstrap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258022-2B84-9CD4-50B3-324CA4099F78}"/>
              </a:ext>
            </a:extLst>
          </p:cNvPr>
          <p:cNvGrpSpPr/>
          <p:nvPr/>
        </p:nvGrpSpPr>
        <p:grpSpPr>
          <a:xfrm>
            <a:off x="527400" y="4050046"/>
            <a:ext cx="1080000" cy="409575"/>
            <a:chOff x="376686" y="3832174"/>
            <a:chExt cx="1080000" cy="4095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E949E3-80D5-795C-2EA7-8C5EE98A063D}"/>
                </a:ext>
              </a:extLst>
            </p:cNvPr>
            <p:cNvSpPr txBox="1"/>
            <p:nvPr/>
          </p:nvSpPr>
          <p:spPr>
            <a:xfrm>
              <a:off x="402336" y="385229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469CB-B30B-EB10-AEFE-86F1F09B9BC9}"/>
                </a:ext>
              </a:extLst>
            </p:cNvPr>
            <p:cNvSpPr/>
            <p:nvPr/>
          </p:nvSpPr>
          <p:spPr>
            <a:xfrm>
              <a:off x="376686" y="383217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A15A7C-AF0D-B2A8-4899-9F6D2201AC7D}"/>
              </a:ext>
            </a:extLst>
          </p:cNvPr>
          <p:cNvGrpSpPr/>
          <p:nvPr/>
        </p:nvGrpSpPr>
        <p:grpSpPr>
          <a:xfrm>
            <a:off x="527400" y="2888086"/>
            <a:ext cx="1080000" cy="409575"/>
            <a:chOff x="469650" y="2670214"/>
            <a:chExt cx="1080000" cy="409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92086-8184-9981-F9FB-712EFF5DB1DC}"/>
                </a:ext>
              </a:extLst>
            </p:cNvPr>
            <p:cNvSpPr txBox="1"/>
            <p:nvPr/>
          </p:nvSpPr>
          <p:spPr>
            <a:xfrm>
              <a:off x="495300" y="2690336"/>
              <a:ext cx="102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Settings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CE767B-08D3-B4B1-E949-7CF46E704D5E}"/>
                </a:ext>
              </a:extLst>
            </p:cNvPr>
            <p:cNvSpPr/>
            <p:nvPr/>
          </p:nvSpPr>
          <p:spPr>
            <a:xfrm>
              <a:off x="469650" y="2670214"/>
              <a:ext cx="1080000" cy="40957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C7E47EA-A32A-1BBA-7430-E037B36117FA}"/>
              </a:ext>
            </a:extLst>
          </p:cNvPr>
          <p:cNvSpPr txBox="1"/>
          <p:nvPr/>
        </p:nvSpPr>
        <p:spPr>
          <a:xfrm>
            <a:off x="2054380" y="267737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Define number of bootstraps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Load required packages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5C41F-1E68-5FF0-D0D2-3EC0A3195E55}"/>
              </a:ext>
            </a:extLst>
          </p:cNvPr>
          <p:cNvSpPr txBox="1"/>
          <p:nvPr/>
        </p:nvSpPr>
        <p:spPr>
          <a:xfrm>
            <a:off x="2054380" y="3839334"/>
            <a:ext cx="4041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Fit AFT model (Weibull)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 counterfactual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Simulate counterfactual effects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348D9E-9169-EA84-AB7F-E32524544D6F}"/>
              </a:ext>
            </a:extLst>
          </p:cNvPr>
          <p:cNvSpPr txBox="1"/>
          <p:nvPr/>
        </p:nvSpPr>
        <p:spPr>
          <a:xfrm>
            <a:off x="2054380" y="499284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Repeat core calculation 5,000×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Resample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Derive 95% confidence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1967B-B6B2-3CB4-E7A2-4928B684E2D4}"/>
              </a:ext>
            </a:extLst>
          </p:cNvPr>
          <p:cNvSpPr/>
          <p:nvPr/>
        </p:nvSpPr>
        <p:spPr>
          <a:xfrm>
            <a:off x="2102350" y="4380749"/>
            <a:ext cx="3132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0CA9C-50F1-48F7-ECE0-192CBD95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487" y="4344599"/>
            <a:ext cx="6084000" cy="8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32910-4953-0A40-B4D1-24A60442B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A8059BE-9135-C86E-B576-2EF579283BF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mediate package-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C35C7-3017-944D-6268-698433B6C689}"/>
              </a:ext>
            </a:extLst>
          </p:cNvPr>
          <p:cNvSpPr txBox="1"/>
          <p:nvPr/>
        </p:nvSpPr>
        <p:spPr>
          <a:xfrm>
            <a:off x="402336" y="974288"/>
            <a:ext cx="928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mediation package was compared to our custom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322B6-0205-2295-7401-80A8AC114B5F}"/>
              </a:ext>
            </a:extLst>
          </p:cNvPr>
          <p:cNvSpPr txBox="1"/>
          <p:nvPr/>
        </p:nvSpPr>
        <p:spPr>
          <a:xfrm>
            <a:off x="402336" y="1478000"/>
            <a:ext cx="10955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mediation package is often considered a "gold standard" for counterfactual mediation analysis in R, but like any method, it has its assumptions, strengths, and limitations  (Especially when dealing with survival data and AFT models)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1BC67-2160-BE39-13E6-08628E878F6C}"/>
              </a:ext>
            </a:extLst>
          </p:cNvPr>
          <p:cNvSpPr txBox="1"/>
          <p:nvPr/>
        </p:nvSpPr>
        <p:spPr>
          <a:xfrm>
            <a:off x="430911" y="2606332"/>
            <a:ext cx="1156106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Mediation Analysis for Censored Survival Data under an Accelerated Failure Time Model</a:t>
            </a:r>
            <a:endParaRPr lang="en-GB" dirty="0"/>
          </a:p>
          <a:p>
            <a:r>
              <a:rPr lang="en-GB" sz="1400" dirty="0"/>
              <a:t>Isabel R. Fulcher, Eric </a:t>
            </a:r>
            <a:r>
              <a:rPr lang="en-GB" sz="1400" dirty="0" err="1"/>
              <a:t>Tchetgen</a:t>
            </a:r>
            <a:r>
              <a:rPr lang="en-GB" sz="1400" dirty="0"/>
              <a:t> </a:t>
            </a:r>
            <a:r>
              <a:rPr lang="en-GB" sz="1400" dirty="0" err="1"/>
              <a:t>Tchetgen</a:t>
            </a:r>
            <a:r>
              <a:rPr lang="en-GB" sz="1400" dirty="0"/>
              <a:t>, Paige L. Williams</a:t>
            </a:r>
          </a:p>
          <a:p>
            <a:endParaRPr lang="en-GB" sz="1400" dirty="0"/>
          </a:p>
          <a:p>
            <a:r>
              <a:rPr lang="en-GB" dirty="0"/>
              <a:t>“We formally show that these two methods [‘difference’ and ‘product’] may produce substantially different estimates in the presence of </a:t>
            </a:r>
            <a:r>
              <a:rPr lang="en-GB" dirty="0">
                <a:solidFill>
                  <a:schemeClr val="accent1"/>
                </a:solidFill>
              </a:rPr>
              <a:t>censoring or truncation</a:t>
            </a:r>
            <a:r>
              <a:rPr lang="en-GB" dirty="0"/>
              <a:t>, due to a form of model misspecification”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Causal mediation analysis with survival data</a:t>
            </a:r>
            <a:endParaRPr lang="en-GB" dirty="0"/>
          </a:p>
          <a:p>
            <a:r>
              <a:rPr lang="en-GB" sz="1400" dirty="0"/>
              <a:t>Tyler J VanderWeele</a:t>
            </a:r>
          </a:p>
          <a:p>
            <a:endParaRPr lang="en-GB" sz="1400" dirty="0"/>
          </a:p>
          <a:p>
            <a:r>
              <a:rPr lang="en-GB" dirty="0"/>
              <a:t>Mediation analysis in the context of survival outcomes, particularly under accelerated failure time (AFT) models, presents </a:t>
            </a:r>
            <a:r>
              <a:rPr lang="en-GB" dirty="0">
                <a:solidFill>
                  <a:schemeClr val="accent1"/>
                </a:solidFill>
              </a:rPr>
              <a:t>unique methodological challenges </a:t>
            </a:r>
            <a:r>
              <a:rPr lang="en-GB" dirty="0"/>
              <a:t>that are </a:t>
            </a:r>
            <a:r>
              <a:rPr lang="en-GB" dirty="0">
                <a:solidFill>
                  <a:schemeClr val="accent1"/>
                </a:solidFill>
              </a:rPr>
              <a:t>not fully addressed </a:t>
            </a:r>
            <a:r>
              <a:rPr lang="en-GB" dirty="0"/>
              <a:t>by standard approaches.</a:t>
            </a:r>
          </a:p>
          <a:p>
            <a:r>
              <a:rPr lang="en-GB" dirty="0"/>
              <a:t>These include issues related to </a:t>
            </a:r>
            <a:r>
              <a:rPr lang="en-GB" dirty="0">
                <a:solidFill>
                  <a:schemeClr val="accent1"/>
                </a:solidFill>
              </a:rPr>
              <a:t>censoring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model specification</a:t>
            </a:r>
            <a:r>
              <a:rPr lang="en-GB" dirty="0"/>
              <a:t>, and </a:t>
            </a:r>
            <a:r>
              <a:rPr lang="en-GB" dirty="0">
                <a:solidFill>
                  <a:schemeClr val="accent1"/>
                </a:solidFill>
              </a:rPr>
              <a:t>scale of effect estimation</a:t>
            </a:r>
            <a:r>
              <a:rPr lang="en-GB" dirty="0"/>
              <a:t>, underscoring the </a:t>
            </a:r>
            <a:r>
              <a:rPr lang="en-GB" dirty="0">
                <a:solidFill>
                  <a:schemeClr val="accent1"/>
                </a:solidFill>
              </a:rPr>
              <a:t>need for tailored strategies</a:t>
            </a:r>
            <a:r>
              <a:rPr lang="en-GB" dirty="0"/>
              <a:t> when interpreting indirect and direct effects in time-to-event data.</a:t>
            </a:r>
          </a:p>
        </p:txBody>
      </p:sp>
    </p:spTree>
    <p:extLst>
      <p:ext uri="{BB962C8B-B14F-4D97-AF65-F5344CB8AC3E}">
        <p14:creationId xmlns:p14="http://schemas.microsoft.com/office/powerpoint/2010/main" val="37294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5474E-D349-4866-AB96-31913B562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A0B301D-51DE-A06B-E122-AD3874CE9C88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9900C-FCB3-B68B-0C34-FFA287A9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5" y="980565"/>
            <a:ext cx="7939304" cy="40200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33199B-F30E-34F5-6580-410F1B844736}"/>
              </a:ext>
            </a:extLst>
          </p:cNvPr>
          <p:cNvSpPr/>
          <p:nvPr/>
        </p:nvSpPr>
        <p:spPr>
          <a:xfrm>
            <a:off x="504405" y="1963704"/>
            <a:ext cx="5724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6E25F-9DB5-2A37-E4F8-CCBBCDCE54CF}"/>
              </a:ext>
            </a:extLst>
          </p:cNvPr>
          <p:cNvSpPr/>
          <p:nvPr/>
        </p:nvSpPr>
        <p:spPr>
          <a:xfrm>
            <a:off x="504405" y="2563779"/>
            <a:ext cx="7920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3EDFC-B7FB-A55F-C83E-07B84B2E9755}"/>
              </a:ext>
            </a:extLst>
          </p:cNvPr>
          <p:cNvSpPr txBox="1"/>
          <p:nvPr/>
        </p:nvSpPr>
        <p:spPr>
          <a:xfrm>
            <a:off x="7001763" y="1928076"/>
            <a:ext cx="310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Logistic regression for  ED ~ HYP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E0B58E-0ADA-528D-4B4C-AF077AFE40F4}"/>
              </a:ext>
            </a:extLst>
          </p:cNvPr>
          <p:cNvCxnSpPr/>
          <p:nvPr/>
        </p:nvCxnSpPr>
        <p:spPr>
          <a:xfrm>
            <a:off x="6410325" y="208375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EABFB-B73F-6341-7F48-68B14BFF8B08}"/>
              </a:ext>
            </a:extLst>
          </p:cNvPr>
          <p:cNvSpPr txBox="1"/>
          <p:nvPr/>
        </p:nvSpPr>
        <p:spPr>
          <a:xfrm>
            <a:off x="8972550" y="250800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 for  CVD ~ ED + HYP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F13D6B-D67B-21BD-47F2-0F7A8E540493}"/>
              </a:ext>
            </a:extLst>
          </p:cNvPr>
          <p:cNvCxnSpPr/>
          <p:nvPr/>
        </p:nvCxnSpPr>
        <p:spPr>
          <a:xfrm>
            <a:off x="8496300" y="2663676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88BCF-B7D6-9B7A-4DCF-A82D7F993AD4}"/>
              </a:ext>
            </a:extLst>
          </p:cNvPr>
          <p:cNvSpPr txBox="1"/>
          <p:nvPr/>
        </p:nvSpPr>
        <p:spPr>
          <a:xfrm>
            <a:off x="4926639" y="3488596"/>
            <a:ext cx="274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mediate function is used to compute NDE and NIE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3971A31-DF93-86F3-162D-45D6A02D66F9}"/>
              </a:ext>
            </a:extLst>
          </p:cNvPr>
          <p:cNvSpPr/>
          <p:nvPr/>
        </p:nvSpPr>
        <p:spPr>
          <a:xfrm>
            <a:off x="4785750" y="3181781"/>
            <a:ext cx="72000" cy="14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EFC7D-46E8-C2FE-A460-473A06B3163D}"/>
              </a:ext>
            </a:extLst>
          </p:cNvPr>
          <p:cNvSpPr/>
          <p:nvPr/>
        </p:nvSpPr>
        <p:spPr>
          <a:xfrm>
            <a:off x="509064" y="3198843"/>
            <a:ext cx="4225496" cy="14137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7F148-2226-8C20-C35E-4814C8F7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76EB57-2EC1-FC61-1D6E-A8D39F6AAEC5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D3078-06C7-AB87-739F-A4F5C89A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7E58921-8976-A7D1-4F81-DD32D1AB7A67}"/>
              </a:ext>
            </a:extLst>
          </p:cNvPr>
          <p:cNvGrpSpPr/>
          <p:nvPr/>
        </p:nvGrpSpPr>
        <p:grpSpPr>
          <a:xfrm>
            <a:off x="152662" y="4287440"/>
            <a:ext cx="7218045" cy="1952387"/>
            <a:chOff x="402336" y="3944540"/>
            <a:chExt cx="7218045" cy="195238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AC04D09-1AC7-42BB-8A7A-C4EDC12665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2068466"/>
                </p:ext>
              </p:extLst>
            </p:nvPr>
          </p:nvGraphicFramePr>
          <p:xfrm>
            <a:off x="402336" y="4313872"/>
            <a:ext cx="7218045" cy="1583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AB3087-FA56-69B0-17D0-68F13BB494C6}"/>
                </a:ext>
              </a:extLst>
            </p:cNvPr>
            <p:cNvSpPr txBox="1"/>
            <p:nvPr/>
          </p:nvSpPr>
          <p:spPr>
            <a:xfrm>
              <a:off x="657225" y="394454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Estimates and 95% bootstrap CIs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A99AB0-1A72-463C-13E8-822D26483583}"/>
              </a:ext>
            </a:extLst>
          </p:cNvPr>
          <p:cNvSpPr txBox="1"/>
          <p:nvPr/>
        </p:nvSpPr>
        <p:spPr>
          <a:xfrm>
            <a:off x="7551301" y="4709457"/>
            <a:ext cx="43910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Under mild scenario there is a substantial overlapping of the effect performed by the two different procedures…</a:t>
            </a:r>
          </a:p>
          <a:p>
            <a:endParaRPr lang="en-GB" sz="1600" dirty="0"/>
          </a:p>
          <a:p>
            <a:r>
              <a:rPr lang="en-GB" sz="1600" dirty="0"/>
              <a:t>…when the custom procedures adopt </a:t>
            </a:r>
            <a:r>
              <a:rPr lang="en-GB" sz="1600" b="1" dirty="0"/>
              <a:t>median</a:t>
            </a:r>
            <a:r>
              <a:rPr lang="en-GB" sz="1600" dirty="0"/>
              <a:t> of time to even for the counterfactual 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54654-B616-B9BE-6888-3CE504C4B1FB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50%</a:t>
            </a:r>
          </a:p>
          <a:p>
            <a:r>
              <a:rPr lang="en-GB" sz="1600" dirty="0"/>
              <a:t>Shape parameter (Non proportionality of hazard) = 2.5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EB29-0777-C0C0-65CC-C808F18C2714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</p:spTree>
    <p:extLst>
      <p:ext uri="{BB962C8B-B14F-4D97-AF65-F5344CB8AC3E}">
        <p14:creationId xmlns:p14="http://schemas.microsoft.com/office/powerpoint/2010/main" val="9521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D4DA2-A33D-CDB8-4106-F2D840A3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6E2A6B-8A87-586F-83D6-8EE5813F8681}"/>
              </a:ext>
            </a:extLst>
          </p:cNvPr>
          <p:cNvSpPr txBox="1"/>
          <p:nvPr/>
        </p:nvSpPr>
        <p:spPr>
          <a:xfrm>
            <a:off x="407551" y="428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Estimates and 95% bootstrap CIs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441B-3CBA-ABB7-1B80-06B4BB55FF4E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BBD69-A174-4DF8-3442-DCABB8008FD2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50%</a:t>
            </a:r>
          </a:p>
          <a:p>
            <a:r>
              <a:rPr lang="en-GB" sz="1600" dirty="0"/>
              <a:t>Shape parameter (Non proportionality of hazard) = 2.5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8FB3273-A8E9-4EDA-823C-49503AC53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826361"/>
              </p:ext>
            </p:extLst>
          </p:nvPr>
        </p:nvGraphicFramePr>
        <p:xfrm>
          <a:off x="154424" y="4665978"/>
          <a:ext cx="7218045" cy="157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D1481AD-9A7E-95E0-4627-3B6EF6CD4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F89077-F11A-BEAA-D05B-5FED15876AED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E12AF-A991-A1C8-E360-9ECB8544661E}"/>
              </a:ext>
            </a:extLst>
          </p:cNvPr>
          <p:cNvSpPr txBox="1"/>
          <p:nvPr/>
        </p:nvSpPr>
        <p:spPr>
          <a:xfrm>
            <a:off x="7551301" y="4709457"/>
            <a:ext cx="43910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Even better overlapping of the effect performed by the two different procedures…</a:t>
            </a:r>
          </a:p>
          <a:p>
            <a:endParaRPr lang="en-GB" sz="1600" dirty="0"/>
          </a:p>
          <a:p>
            <a:r>
              <a:rPr lang="en-GB" sz="1600" dirty="0"/>
              <a:t>…when the custom procedures adopt </a:t>
            </a:r>
            <a:r>
              <a:rPr lang="en-GB" sz="1600" b="1" dirty="0"/>
              <a:t>average</a:t>
            </a:r>
            <a:r>
              <a:rPr lang="en-GB" sz="1600" dirty="0"/>
              <a:t> of time to even for the counterfactual scenarios</a:t>
            </a:r>
          </a:p>
        </p:txBody>
      </p:sp>
    </p:spTree>
    <p:extLst>
      <p:ext uri="{BB962C8B-B14F-4D97-AF65-F5344CB8AC3E}">
        <p14:creationId xmlns:p14="http://schemas.microsoft.com/office/powerpoint/2010/main" val="33607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5C0E7-6AA7-0427-8A9E-3CD2676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23C732-3B0F-21C4-0364-F37D05506E41}"/>
              </a:ext>
            </a:extLst>
          </p:cNvPr>
          <p:cNvSpPr txBox="1"/>
          <p:nvPr/>
        </p:nvSpPr>
        <p:spPr>
          <a:xfrm>
            <a:off x="407551" y="428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Estimates and 95% bootstrap CIs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F893-396D-7AD0-E9FE-998E20F4E25C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II -Proportionality of hazards-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DAC68-04B5-9988-8E68-E2DB91A59BEC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50%</a:t>
            </a:r>
          </a:p>
          <a:p>
            <a:r>
              <a:rPr lang="en-GB" sz="1600" dirty="0"/>
              <a:t>Shape parameter (Proportionality of hazard)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9AC15-C308-E62E-08E1-E80E4BD52E60}"/>
              </a:ext>
            </a:extLst>
          </p:cNvPr>
          <p:cNvSpPr txBox="1"/>
          <p:nvPr/>
        </p:nvSpPr>
        <p:spPr>
          <a:xfrm>
            <a:off x="7551301" y="4877990"/>
            <a:ext cx="4391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 observed larger confidence limits and slightly effect sizes in the custom program with likelihood of overlapping of CIs of NIE and NDE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169AC-DD2B-9077-9F9B-BBDAEDDD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768EED-3A35-7C67-6DCC-ECE9A6C6EA53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C08E67-C56A-4521-89BC-D6402A0A6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373322"/>
              </p:ext>
            </p:extLst>
          </p:nvPr>
        </p:nvGraphicFramePr>
        <p:xfrm>
          <a:off x="150614" y="4671374"/>
          <a:ext cx="7221855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52074F-9F50-63B5-1518-302814253538}"/>
              </a:ext>
            </a:extLst>
          </p:cNvPr>
          <p:cNvSpPr/>
          <p:nvPr/>
        </p:nvSpPr>
        <p:spPr>
          <a:xfrm>
            <a:off x="466305" y="3577787"/>
            <a:ext cx="4176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7F278-CF2B-39F7-F86B-ADC08185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C4D8F-3AA2-6A3E-CD5C-3C76DD06FC9C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Modelling time to event </a:t>
            </a:r>
            <a:r>
              <a:rPr lang="en-GB" dirty="0"/>
              <a:t>-Time to event distributions-</a:t>
            </a:r>
          </a:p>
          <a:p>
            <a:endParaRPr lang="en-GB" dirty="0"/>
          </a:p>
          <a:p>
            <a:r>
              <a:rPr lang="en-GB" dirty="0"/>
              <a:t>In AFT modelling the outcome is the time to event T that in turn is linked to a set of covariates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4EE6F-AD6F-AB6E-EE80-7337E698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1" y="2327582"/>
            <a:ext cx="1867086" cy="293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4BC6FC-D6D7-30F2-4E58-A5E994911026}"/>
              </a:ext>
            </a:extLst>
          </p:cNvPr>
          <p:cNvSpPr/>
          <p:nvPr/>
        </p:nvSpPr>
        <p:spPr>
          <a:xfrm>
            <a:off x="1832898" y="2375806"/>
            <a:ext cx="18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C5254-A36F-5215-AA65-F9AA413C98D0}"/>
              </a:ext>
            </a:extLst>
          </p:cNvPr>
          <p:cNvSpPr txBox="1"/>
          <p:nvPr/>
        </p:nvSpPr>
        <p:spPr>
          <a:xfrm>
            <a:off x="1720053" y="3247803"/>
            <a:ext cx="35442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 parameter</a:t>
            </a:r>
          </a:p>
          <a:p>
            <a:r>
              <a:rPr lang="en-GB" sz="1600" dirty="0"/>
              <a:t>stretches or compresses the time 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00F7AC-B708-0FDA-937B-8F0B194318AD}"/>
              </a:ext>
            </a:extLst>
          </p:cNvPr>
          <p:cNvCxnSpPr>
            <a:cxnSpLocks/>
          </p:cNvCxnSpPr>
          <p:nvPr/>
        </p:nvCxnSpPr>
        <p:spPr>
          <a:xfrm rot="5400000">
            <a:off x="1677240" y="2964872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5939068-D54A-0A9C-9F79-C43C5523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1" y="3289607"/>
            <a:ext cx="5398934" cy="3361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23E07A-66E7-0EEF-2340-B5FEAA33605D}"/>
              </a:ext>
            </a:extLst>
          </p:cNvPr>
          <p:cNvSpPr txBox="1"/>
          <p:nvPr/>
        </p:nvSpPr>
        <p:spPr>
          <a:xfrm>
            <a:off x="8889183" y="3475412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348E08-3118-2458-8C7E-D0D0971EDE9A}"/>
              </a:ext>
            </a:extLst>
          </p:cNvPr>
          <p:cNvSpPr txBox="1"/>
          <p:nvPr/>
        </p:nvSpPr>
        <p:spPr>
          <a:xfrm>
            <a:off x="399267" y="1659953"/>
            <a:ext cx="807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this seminar we will focus on the Weibull distribution for convenience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9A1FC-8815-286C-0A08-565995D52D73}"/>
              </a:ext>
            </a:extLst>
          </p:cNvPr>
          <p:cNvSpPr txBox="1"/>
          <p:nvPr/>
        </p:nvSpPr>
        <p:spPr>
          <a:xfrm>
            <a:off x="5600700" y="2577293"/>
            <a:ext cx="6029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PDF </a:t>
            </a:r>
            <a:r>
              <a:rPr lang="en-GB" i="1" dirty="0"/>
              <a:t>f(t)</a:t>
            </a:r>
            <a:r>
              <a:rPr lang="en-GB" dirty="0"/>
              <a:t> helps visualize when events are most likely to happen over the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5416-6A99-0EDF-BE2A-B3B6A641DEF4}"/>
              </a:ext>
            </a:extLst>
          </p:cNvPr>
          <p:cNvSpPr txBox="1"/>
          <p:nvPr/>
        </p:nvSpPr>
        <p:spPr>
          <a:xfrm>
            <a:off x="1720053" y="3799339"/>
            <a:ext cx="35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exp(X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1" grpId="0"/>
      <p:bldP spid="38" grpId="0"/>
      <p:bldP spid="10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968F8-D901-B55F-983E-68DE3BE3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57574A-002F-5A8C-79A0-0609BD24225B}"/>
              </a:ext>
            </a:extLst>
          </p:cNvPr>
          <p:cNvSpPr txBox="1"/>
          <p:nvPr/>
        </p:nvSpPr>
        <p:spPr>
          <a:xfrm>
            <a:off x="407551" y="428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Estimates and 95% bootstrap CIs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45895-5B53-342F-0463-3E58614E8269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II -Proportionality of hazards-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E7A78-41E4-4D94-D6C1-BB1FDDE7ACCC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50%</a:t>
            </a:r>
          </a:p>
          <a:p>
            <a:r>
              <a:rPr lang="en-GB" sz="1600" dirty="0"/>
              <a:t>Shape parameter (Strong non proportionality of hazard) =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F596C-E004-7CEB-D2CC-2095572E2010}"/>
              </a:ext>
            </a:extLst>
          </p:cNvPr>
          <p:cNvSpPr txBox="1"/>
          <p:nvPr/>
        </p:nvSpPr>
        <p:spPr>
          <a:xfrm>
            <a:off x="7551301" y="4877990"/>
            <a:ext cx="43910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 observed comparable confidence limits and effect sizes a stronger non proportionality of hazards seems to correspond to smaller confidence limits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14E3D7-BB65-B259-5BF1-E683364C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D9DAB3-26D4-9089-22AA-4CA7D4F5B5D3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B5A665-0D1D-4954-9935-CED00E00C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472537"/>
              </p:ext>
            </p:extLst>
          </p:nvPr>
        </p:nvGraphicFramePr>
        <p:xfrm>
          <a:off x="150613" y="4665877"/>
          <a:ext cx="7221855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D8D1DE-DD1C-2504-5148-6E63E9AA8232}"/>
              </a:ext>
            </a:extLst>
          </p:cNvPr>
          <p:cNvSpPr/>
          <p:nvPr/>
        </p:nvSpPr>
        <p:spPr>
          <a:xfrm>
            <a:off x="466305" y="3577787"/>
            <a:ext cx="5220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0F0E7-8B9E-962C-3EC4-B66F2E6B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798BCB-2360-EE44-52F6-DBFBE89DD882}"/>
              </a:ext>
            </a:extLst>
          </p:cNvPr>
          <p:cNvSpPr txBox="1"/>
          <p:nvPr/>
        </p:nvSpPr>
        <p:spPr>
          <a:xfrm>
            <a:off x="407551" y="428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Estimates and 95% bootstrap CIs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1C2E0-01C3-2D65-F8F8-C5D06C9017B0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III -Censoring effects-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7B207-8711-D66C-5A19-AAE3627A7339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90%</a:t>
            </a:r>
          </a:p>
          <a:p>
            <a:r>
              <a:rPr lang="en-GB" sz="1600" dirty="0"/>
              <a:t>Shape parameter (Non proportionality of hazard) = 2.5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B14D-53F4-4770-B2B8-6D6D72B5F72C}"/>
              </a:ext>
            </a:extLst>
          </p:cNvPr>
          <p:cNvSpPr txBox="1"/>
          <p:nvPr/>
        </p:nvSpPr>
        <p:spPr>
          <a:xfrm>
            <a:off x="7551301" y="4877990"/>
            <a:ext cx="439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Extreme quantity of censoring results in extremely large confidence limits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6A0FE5-CC71-A860-B4F7-D6D02C909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9BF08B-B418-ED25-94BD-052794311AAC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4B6F9C-9A1C-4EA7-B4AF-34F38E336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13461"/>
              </p:ext>
            </p:extLst>
          </p:nvPr>
        </p:nvGraphicFramePr>
        <p:xfrm>
          <a:off x="150612" y="4660380"/>
          <a:ext cx="7221855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F0DF89-99F3-D80A-4C41-ABB160985FAE}"/>
              </a:ext>
            </a:extLst>
          </p:cNvPr>
          <p:cNvCxnSpPr>
            <a:cxnSpLocks/>
          </p:cNvCxnSpPr>
          <p:nvPr/>
        </p:nvCxnSpPr>
        <p:spPr>
          <a:xfrm rot="10800000">
            <a:off x="2295525" y="345088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3FEA38-9638-8016-EB34-EB9A064AF0B4}"/>
              </a:ext>
            </a:extLst>
          </p:cNvPr>
          <p:cNvSpPr/>
          <p:nvPr/>
        </p:nvSpPr>
        <p:spPr>
          <a:xfrm>
            <a:off x="481856" y="3317974"/>
            <a:ext cx="1499344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B4583-3956-F081-CD9C-6CD9778D4E1B}"/>
              </a:ext>
            </a:extLst>
          </p:cNvPr>
          <p:cNvSpPr txBox="1"/>
          <p:nvPr/>
        </p:nvSpPr>
        <p:spPr>
          <a:xfrm>
            <a:off x="2786619" y="3292723"/>
            <a:ext cx="2600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Large censoring rate</a:t>
            </a:r>
          </a:p>
        </p:txBody>
      </p:sp>
    </p:spTree>
    <p:extLst>
      <p:ext uri="{BB962C8B-B14F-4D97-AF65-F5344CB8AC3E}">
        <p14:creationId xmlns:p14="http://schemas.microsoft.com/office/powerpoint/2010/main" val="25212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Graphic spid="6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03ED2-9570-7BDC-40D0-7A0C3E890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AD8526-FB22-AC42-C083-508DBBB82984}"/>
              </a:ext>
            </a:extLst>
          </p:cNvPr>
          <p:cNvSpPr txBox="1"/>
          <p:nvPr/>
        </p:nvSpPr>
        <p:spPr>
          <a:xfrm>
            <a:off x="407551" y="4287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Estimates and 95% bootstrap CIs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598F6-E0B6-7410-048C-038A003FDC79}"/>
              </a:ext>
            </a:extLst>
          </p:cNvPr>
          <p:cNvSpPr txBox="1"/>
          <p:nvPr/>
        </p:nvSpPr>
        <p:spPr>
          <a:xfrm>
            <a:off x="402336" y="378243"/>
            <a:ext cx="1178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-Results: comparison with the mediation package-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/>
              <a:t>Scenario III -Censoring effects-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8FBC8-9192-6F63-6C23-D661AC3E354D}"/>
              </a:ext>
            </a:extLst>
          </p:cNvPr>
          <p:cNvSpPr txBox="1"/>
          <p:nvPr/>
        </p:nvSpPr>
        <p:spPr>
          <a:xfrm>
            <a:off x="402336" y="293297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Variable part</a:t>
            </a:r>
          </a:p>
          <a:p>
            <a:r>
              <a:rPr lang="en-GB" sz="1600" dirty="0"/>
              <a:t>Censoring ~ 90%</a:t>
            </a:r>
          </a:p>
          <a:p>
            <a:r>
              <a:rPr lang="en-GB" sz="1600" dirty="0"/>
              <a:t>Shape parameter (Non proportionality of hazard) = 2.5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5D44B-0CC8-660E-8B76-B234A0BDA301}"/>
              </a:ext>
            </a:extLst>
          </p:cNvPr>
          <p:cNvSpPr txBox="1"/>
          <p:nvPr/>
        </p:nvSpPr>
        <p:spPr>
          <a:xfrm>
            <a:off x="7551301" y="4877990"/>
            <a:ext cx="4391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Larger sample size compensate the high proportion of censoring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F56AF-5DEB-1D5E-C0D0-0411C52B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36" y="1815401"/>
            <a:ext cx="3248478" cy="924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C8913C-40E4-1F6D-B970-2376C9C6521B}"/>
              </a:ext>
            </a:extLst>
          </p:cNvPr>
          <p:cNvSpPr txBox="1"/>
          <p:nvPr/>
        </p:nvSpPr>
        <p:spPr>
          <a:xfrm>
            <a:off x="402336" y="1417236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Fixed part</a:t>
            </a:r>
          </a:p>
          <a:p>
            <a:r>
              <a:rPr lang="en-GB" sz="1600" dirty="0"/>
              <a:t>Sample size = 10000</a:t>
            </a:r>
          </a:p>
          <a:p>
            <a:r>
              <a:rPr lang="en-GB" sz="1600" dirty="0"/>
              <a:t>a = log(3)		# HYP triples odds of ED</a:t>
            </a:r>
          </a:p>
          <a:p>
            <a:r>
              <a:rPr lang="en-GB" sz="1600" dirty="0"/>
              <a:t>b = log(0.4)	# ED reduces median survival time by 60%</a:t>
            </a:r>
          </a:p>
          <a:p>
            <a:r>
              <a:rPr lang="en-GB" sz="1600" dirty="0"/>
              <a:t>c = log(0.5)       	# HYP reduces median survival time by 50%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14126D-D216-42AF-8468-C8013343E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897108"/>
              </p:ext>
            </p:extLst>
          </p:nvPr>
        </p:nvGraphicFramePr>
        <p:xfrm>
          <a:off x="150612" y="4672190"/>
          <a:ext cx="7221855" cy="158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B9AFF4-CE5F-2537-CF6C-678A49B566FA}"/>
              </a:ext>
            </a:extLst>
          </p:cNvPr>
          <p:cNvCxnSpPr>
            <a:cxnSpLocks/>
          </p:cNvCxnSpPr>
          <p:nvPr/>
        </p:nvCxnSpPr>
        <p:spPr>
          <a:xfrm rot="10800000">
            <a:off x="2343150" y="1930251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55F4D2-5E87-C55E-023C-EE35B09C7784}"/>
              </a:ext>
            </a:extLst>
          </p:cNvPr>
          <p:cNvSpPr/>
          <p:nvPr/>
        </p:nvSpPr>
        <p:spPr>
          <a:xfrm>
            <a:off x="494880" y="1799983"/>
            <a:ext cx="1800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A79A-F87F-1D3F-9042-B13AC2DB416F}"/>
              </a:ext>
            </a:extLst>
          </p:cNvPr>
          <p:cNvSpPr txBox="1"/>
          <p:nvPr/>
        </p:nvSpPr>
        <p:spPr>
          <a:xfrm>
            <a:off x="2834244" y="1772094"/>
            <a:ext cx="2600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Sample size increase by 10X</a:t>
            </a:r>
          </a:p>
        </p:txBody>
      </p:sp>
    </p:spTree>
    <p:extLst>
      <p:ext uri="{BB962C8B-B14F-4D97-AF65-F5344CB8AC3E}">
        <p14:creationId xmlns:p14="http://schemas.microsoft.com/office/powerpoint/2010/main" val="23998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Graphic spid="3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0D121-99A4-46C5-B777-BB59099B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E1AE152-F951-690E-169B-97D45A250DF0}"/>
              </a:ext>
            </a:extLst>
          </p:cNvPr>
          <p:cNvSpPr txBox="1"/>
          <p:nvPr/>
        </p:nvSpPr>
        <p:spPr>
          <a:xfrm>
            <a:off x="402336" y="378243"/>
            <a:ext cx="1178966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-Considerations-</a:t>
            </a:r>
          </a:p>
          <a:p>
            <a:pPr>
              <a:spcBef>
                <a:spcPts val="1800"/>
              </a:spcBef>
            </a:pPr>
            <a:r>
              <a:rPr lang="en-GB" dirty="0"/>
              <a:t>AFT </a:t>
            </a:r>
            <a:r>
              <a:rPr lang="en-GB" sz="1400" dirty="0"/>
              <a:t>(Flexibility)</a:t>
            </a:r>
            <a:r>
              <a:rPr lang="en-GB" dirty="0"/>
              <a:t> and mediation analysis </a:t>
            </a:r>
            <a:r>
              <a:rPr lang="en-GB" sz="1400" dirty="0"/>
              <a:t>(Meaningful interpretation) </a:t>
            </a:r>
            <a:r>
              <a:rPr lang="en-GB" dirty="0"/>
              <a:t>can be merged to enhance scientific evidence</a:t>
            </a:r>
          </a:p>
          <a:p>
            <a:r>
              <a:rPr lang="en-GB" dirty="0"/>
              <a:t>Proper tools are available but custom implementation is also possible</a:t>
            </a:r>
          </a:p>
          <a:p>
            <a:r>
              <a:rPr lang="en-GB" dirty="0"/>
              <a:t>→ Our custom program seems to give comparable estimates compared to mediation</a:t>
            </a:r>
          </a:p>
          <a:p>
            <a:endParaRPr lang="en-GB" dirty="0"/>
          </a:p>
          <a:p>
            <a:r>
              <a:rPr lang="en-GB" dirty="0"/>
              <a:t>Should we use a custom approach when accredited tools are present?</a:t>
            </a:r>
          </a:p>
          <a:p>
            <a:r>
              <a:rPr lang="en-GB" dirty="0"/>
              <a:t>No, but what if accredited tools can be questioned?</a:t>
            </a:r>
          </a:p>
          <a:p>
            <a:endParaRPr lang="en-GB" dirty="0"/>
          </a:p>
          <a:p>
            <a:r>
              <a:rPr lang="en-GB" dirty="0"/>
              <a:t>Is it worthy to develop a customed tool for AFT in mediation analysis?</a:t>
            </a:r>
          </a:p>
          <a:p>
            <a:r>
              <a:rPr lang="en-GB" dirty="0"/>
              <a:t>Maybe, but we cannot understand if it works better than mediation</a:t>
            </a:r>
          </a:p>
          <a:p>
            <a:r>
              <a:rPr lang="en-GB" dirty="0"/>
              <a:t>→ It is difficult to simulate counterfactual effects</a:t>
            </a:r>
          </a:p>
          <a:p>
            <a:endParaRPr lang="en-GB" dirty="0"/>
          </a:p>
          <a:p>
            <a:r>
              <a:rPr lang="en-GB" dirty="0"/>
              <a:t>What if we demonstrate that our custom tool is equivalent to mediation?</a:t>
            </a:r>
          </a:p>
          <a:p>
            <a:r>
              <a:rPr lang="en-GB" dirty="0"/>
              <a:t>A custom tool can be implemented easier than an already existing package</a:t>
            </a:r>
          </a:p>
          <a:p>
            <a:r>
              <a:rPr lang="en-GB" dirty="0"/>
              <a:t>→ Our program produces baseline time to events and % of expected time effects</a:t>
            </a:r>
          </a:p>
          <a:p>
            <a:endParaRPr lang="en-GB" dirty="0"/>
          </a:p>
          <a:p>
            <a:r>
              <a:rPr lang="en-GB" dirty="0"/>
              <a:t>Should I use a custom program in real life?</a:t>
            </a:r>
          </a:p>
          <a:p>
            <a:r>
              <a:rPr lang="en-GB" dirty="0"/>
              <a:t>No, unless it is necessary to adapt to specific problems that ordinary tools can’t manage</a:t>
            </a:r>
          </a:p>
          <a:p>
            <a:r>
              <a:rPr lang="en-GB" dirty="0"/>
              <a:t>→ Use of advanced analysis with survey data</a:t>
            </a:r>
          </a:p>
        </p:txBody>
      </p:sp>
    </p:spTree>
    <p:extLst>
      <p:ext uri="{BB962C8B-B14F-4D97-AF65-F5344CB8AC3E}">
        <p14:creationId xmlns:p14="http://schemas.microsoft.com/office/powerpoint/2010/main" val="29192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F65D2-456D-A0B5-29E4-65CFEED5339C}"/>
              </a:ext>
            </a:extLst>
          </p:cNvPr>
          <p:cNvSpPr txBox="1"/>
          <p:nvPr/>
        </p:nvSpPr>
        <p:spPr>
          <a:xfrm>
            <a:off x="885825" y="1006893"/>
            <a:ext cx="10420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/>
              <a:t>Thank you for the attention!</a:t>
            </a:r>
          </a:p>
          <a:p>
            <a:pPr algn="r"/>
            <a:endParaRPr lang="en-GB" sz="4800" dirty="0"/>
          </a:p>
          <a:p>
            <a:pPr algn="r"/>
            <a:endParaRPr lang="en-GB" sz="4800" dirty="0"/>
          </a:p>
          <a:p>
            <a:pPr algn="r"/>
            <a:endParaRPr lang="en-GB" sz="4800" dirty="0"/>
          </a:p>
          <a:p>
            <a:r>
              <a:rPr lang="en-GB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749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3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6930-7EAF-B0AE-A17D-D63A8D3B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1170A-3C93-0193-9459-813D4B95A30A}"/>
              </a:ext>
            </a:extLst>
          </p:cNvPr>
          <p:cNvSpPr txBox="1"/>
          <p:nvPr/>
        </p:nvSpPr>
        <p:spPr>
          <a:xfrm>
            <a:off x="402336" y="378243"/>
            <a:ext cx="1178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Modelling time to event </a:t>
            </a:r>
            <a:r>
              <a:rPr lang="en-GB" dirty="0"/>
              <a:t>-Time to event distributions-</a:t>
            </a:r>
          </a:p>
          <a:p>
            <a:endParaRPr lang="en-GB" dirty="0"/>
          </a:p>
          <a:p>
            <a:r>
              <a:rPr lang="en-GB" dirty="0"/>
              <a:t>In AFT modelling the outcome is the time to event T that in turn is linked to a set of covariates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DF39-BFBA-322E-6504-3ECA9FD4D949}"/>
              </a:ext>
            </a:extLst>
          </p:cNvPr>
          <p:cNvSpPr txBox="1"/>
          <p:nvPr/>
        </p:nvSpPr>
        <p:spPr>
          <a:xfrm>
            <a:off x="8889183" y="3475412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l-GR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sz="24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A3768-1499-827F-868C-843CE2C0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796" y="3318182"/>
            <a:ext cx="5176735" cy="3282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9BEC3-C85B-45F7-6042-DBBABCCB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1" y="2327582"/>
            <a:ext cx="1867086" cy="293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1681AF-AD8D-0409-0F82-712373F62C48}"/>
              </a:ext>
            </a:extLst>
          </p:cNvPr>
          <p:cNvSpPr txBox="1"/>
          <p:nvPr/>
        </p:nvSpPr>
        <p:spPr>
          <a:xfrm>
            <a:off x="399267" y="1659953"/>
            <a:ext cx="807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this seminar we will focus on the Weibull distribution for convenience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EA447-D41D-D0C1-C3D8-AF7508ED1C89}"/>
              </a:ext>
            </a:extLst>
          </p:cNvPr>
          <p:cNvSpPr/>
          <p:nvPr/>
        </p:nvSpPr>
        <p:spPr>
          <a:xfrm>
            <a:off x="2080126" y="2394257"/>
            <a:ext cx="18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9AA15-5234-8D82-ED94-8E1CD79CBACC}"/>
              </a:ext>
            </a:extLst>
          </p:cNvPr>
          <p:cNvSpPr txBox="1"/>
          <p:nvPr/>
        </p:nvSpPr>
        <p:spPr>
          <a:xfrm>
            <a:off x="895350" y="3195519"/>
            <a:ext cx="401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Shape parameter</a:t>
            </a:r>
          </a:p>
          <a:p>
            <a:r>
              <a:rPr lang="en-GB" sz="1600" dirty="0"/>
              <a:t>controls how the hazard rate (Instantaneous risk) behaves over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6D93E3-03DA-5830-B3FE-17E1723B5182}"/>
              </a:ext>
            </a:extLst>
          </p:cNvPr>
          <p:cNvCxnSpPr>
            <a:cxnSpLocks/>
          </p:cNvCxnSpPr>
          <p:nvPr/>
        </p:nvCxnSpPr>
        <p:spPr>
          <a:xfrm rot="5400000">
            <a:off x="1908909" y="2944232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78D86D-A7E5-071F-2B3D-66B01AD75E8D}"/>
              </a:ext>
            </a:extLst>
          </p:cNvPr>
          <p:cNvSpPr txBox="1"/>
          <p:nvPr/>
        </p:nvSpPr>
        <p:spPr>
          <a:xfrm>
            <a:off x="5600700" y="2577293"/>
            <a:ext cx="6029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PDF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f(t)</a:t>
            </a:r>
            <a:r>
              <a:rPr lang="en-GB" dirty="0"/>
              <a:t> helps visualize when events are most likely to happen over the time</a:t>
            </a:r>
          </a:p>
        </p:txBody>
      </p:sp>
    </p:spTree>
    <p:extLst>
      <p:ext uri="{BB962C8B-B14F-4D97-AF65-F5344CB8AC3E}">
        <p14:creationId xmlns:p14="http://schemas.microsoft.com/office/powerpoint/2010/main" val="24423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01513-B177-A72A-95ED-D04438B6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2A1963-BFD0-4FDC-E5EF-4062C9B8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72" y="3976506"/>
            <a:ext cx="4029637" cy="1400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04DD84-A33E-8340-EE38-625EDCD9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2" y="2658544"/>
            <a:ext cx="3115110" cy="132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978B66-5895-64D4-D46D-E745704E24F7}"/>
                  </a:ext>
                </a:extLst>
              </p:cNvPr>
              <p:cNvSpPr txBox="1"/>
              <p:nvPr/>
            </p:nvSpPr>
            <p:spPr>
              <a:xfrm>
                <a:off x="402336" y="378243"/>
                <a:ext cx="1178966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Modelling time to event </a:t>
                </a:r>
                <a:r>
                  <a:rPr lang="en-GB" dirty="0"/>
                  <a:t>-Weibull AFT models for monotonous non-proportional hazards-</a:t>
                </a:r>
              </a:p>
              <a:p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b="1" dirty="0"/>
                  <a:t>survival function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S(t)</a:t>
                </a:r>
                <a:r>
                  <a:rPr lang="en-GB" dirty="0"/>
                  <a:t> represents the </a:t>
                </a:r>
                <a:r>
                  <a:rPr lang="en-GB" b="1" dirty="0"/>
                  <a:t>probability</a:t>
                </a:r>
                <a:r>
                  <a:rPr lang="en-GB" dirty="0"/>
                  <a:t> that a patient survives beyond a certain time t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hazard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represents the </a:t>
                </a:r>
                <a:r>
                  <a:rPr lang="en-GB" b="1" dirty="0"/>
                  <a:t>rate </a:t>
                </a:r>
                <a:r>
                  <a:rPr lang="en-GB" sz="1400" dirty="0"/>
                  <a:t>(Instantaneous risk) </a:t>
                </a:r>
                <a:r>
                  <a:rPr lang="en-GB" dirty="0"/>
                  <a:t>at which events happen at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978B66-5895-64D4-D46D-E745704E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378243"/>
                <a:ext cx="11789664" cy="1292662"/>
              </a:xfrm>
              <a:prstGeom prst="rect">
                <a:avLst/>
              </a:prstGeom>
              <a:blipFill>
                <a:blip r:embed="rId4"/>
                <a:stretch>
                  <a:fillRect l="-776" t="-3774" b="-7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5802FD2-0951-C9C4-1911-63C54BADD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3" y="1776371"/>
            <a:ext cx="1216230" cy="6395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12C4A5-DA5C-0A57-E2D3-AF9C337C6169}"/>
              </a:ext>
            </a:extLst>
          </p:cNvPr>
          <p:cNvSpPr/>
          <p:nvPr/>
        </p:nvSpPr>
        <p:spPr>
          <a:xfrm>
            <a:off x="1309636" y="1805245"/>
            <a:ext cx="396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6B21A-F0EB-FE08-0586-7C4500C9A020}"/>
              </a:ext>
            </a:extLst>
          </p:cNvPr>
          <p:cNvSpPr txBox="1"/>
          <p:nvPr/>
        </p:nvSpPr>
        <p:spPr>
          <a:xfrm>
            <a:off x="2292316" y="1795620"/>
            <a:ext cx="87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probability density function describes the shape of the distribution of time to event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490296-618B-AC7F-07D0-B9A0B26E2311}"/>
              </a:ext>
            </a:extLst>
          </p:cNvPr>
          <p:cNvCxnSpPr/>
          <p:nvPr/>
        </p:nvCxnSpPr>
        <p:spPr>
          <a:xfrm>
            <a:off x="1808347" y="1951711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F675A4-8E1F-B553-E231-6015CAAA7938}"/>
              </a:ext>
            </a:extLst>
          </p:cNvPr>
          <p:cNvSpPr txBox="1"/>
          <p:nvPr/>
        </p:nvSpPr>
        <p:spPr>
          <a:xfrm>
            <a:off x="402336" y="2505965"/>
            <a:ext cx="1178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</a:t>
            </a:r>
            <a:r>
              <a:rPr lang="en-GB" dirty="0"/>
              <a:t> can assume different forms: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7F4BDE-FBF1-AA1A-73B2-B258DB41F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83" y="3191149"/>
            <a:ext cx="1844490" cy="25292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79252C-2ED8-8F7F-8723-089C26344786}"/>
              </a:ext>
            </a:extLst>
          </p:cNvPr>
          <p:cNvCxnSpPr/>
          <p:nvPr/>
        </p:nvCxnSpPr>
        <p:spPr>
          <a:xfrm>
            <a:off x="2345760" y="3310243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88D87A-3348-E816-8F09-298B9D5A4A52}"/>
              </a:ext>
            </a:extLst>
          </p:cNvPr>
          <p:cNvCxnSpPr>
            <a:cxnSpLocks/>
          </p:cNvCxnSpPr>
          <p:nvPr/>
        </p:nvCxnSpPr>
        <p:spPr>
          <a:xfrm flipV="1">
            <a:off x="4998705" y="2729528"/>
            <a:ext cx="875104" cy="5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8D0B5-DD9A-0923-99D5-E6794C6B0EB7}"/>
              </a:ext>
            </a:extLst>
          </p:cNvPr>
          <p:cNvCxnSpPr>
            <a:cxnSpLocks/>
          </p:cNvCxnSpPr>
          <p:nvPr/>
        </p:nvCxnSpPr>
        <p:spPr>
          <a:xfrm flipV="1">
            <a:off x="4768841" y="3394897"/>
            <a:ext cx="875104" cy="5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F9A27F-B9B7-AF4A-86F3-2BFF752A41B1}"/>
              </a:ext>
            </a:extLst>
          </p:cNvPr>
          <p:cNvSpPr txBox="1"/>
          <p:nvPr/>
        </p:nvSpPr>
        <p:spPr>
          <a:xfrm>
            <a:off x="7267072" y="3132945"/>
            <a:ext cx="2457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hazard is constant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D6F36D-51EA-D6B3-FDDE-68F6CDD0AD81}"/>
              </a:ext>
            </a:extLst>
          </p:cNvPr>
          <p:cNvCxnSpPr/>
          <p:nvPr/>
        </p:nvCxnSpPr>
        <p:spPr>
          <a:xfrm>
            <a:off x="6737685" y="3311209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40A8923D-59CB-EAD2-C994-53CDEA79B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61" y="4494582"/>
            <a:ext cx="1764000" cy="27919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0E92B1-47B4-C86C-DDAF-4743340247A2}"/>
              </a:ext>
            </a:extLst>
          </p:cNvPr>
          <p:cNvCxnSpPr/>
          <p:nvPr/>
        </p:nvCxnSpPr>
        <p:spPr>
          <a:xfrm>
            <a:off x="2347260" y="4647502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9A23B3-ED5B-8E94-779B-67BFD4E7A002}"/>
              </a:ext>
            </a:extLst>
          </p:cNvPr>
          <p:cNvCxnSpPr>
            <a:cxnSpLocks/>
          </p:cNvCxnSpPr>
          <p:nvPr/>
        </p:nvCxnSpPr>
        <p:spPr>
          <a:xfrm flipV="1">
            <a:off x="5606709" y="4122582"/>
            <a:ext cx="1359643" cy="51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78C585-C4FC-07F8-413C-C4E0213D8FF9}"/>
              </a:ext>
            </a:extLst>
          </p:cNvPr>
          <p:cNvCxnSpPr>
            <a:cxnSpLocks/>
          </p:cNvCxnSpPr>
          <p:nvPr/>
        </p:nvCxnSpPr>
        <p:spPr>
          <a:xfrm flipV="1">
            <a:off x="5075716" y="4814672"/>
            <a:ext cx="1359643" cy="51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E09ADF-C77A-3EE1-6138-D9DC3DB9EE74}"/>
              </a:ext>
            </a:extLst>
          </p:cNvPr>
          <p:cNvSpPr txBox="1"/>
          <p:nvPr/>
        </p:nvSpPr>
        <p:spPr>
          <a:xfrm>
            <a:off x="8700419" y="4471555"/>
            <a:ext cx="4032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hazard changes with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FE8DB-F9B2-E17E-5C63-6A6CE6CAF8B0}"/>
              </a:ext>
            </a:extLst>
          </p:cNvPr>
          <p:cNvCxnSpPr/>
          <p:nvPr/>
        </p:nvCxnSpPr>
        <p:spPr>
          <a:xfrm>
            <a:off x="8171032" y="4649819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C78E584-555B-1800-14E1-9AAA18BF2352}"/>
              </a:ext>
            </a:extLst>
          </p:cNvPr>
          <p:cNvSpPr txBox="1"/>
          <p:nvPr/>
        </p:nvSpPr>
        <p:spPr>
          <a:xfrm>
            <a:off x="107860" y="5984761"/>
            <a:ext cx="11789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Weibull distribution was chosen because it represents a special case of non-proportional hazards</a:t>
            </a:r>
          </a:p>
          <a:p>
            <a:r>
              <a:rPr lang="en-GB" dirty="0"/>
              <a:t> → Change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dirty="0"/>
              <a:t> to have proportional or non-proportional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9E96C-E96B-2D90-BCE9-84920EA8A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24814"/>
            <a:ext cx="466790" cy="600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2F5AC5-26BE-B3F1-4AEE-7EA6BFEF4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346" y="4296815"/>
            <a:ext cx="1390844" cy="685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17CF-D78A-69BA-F261-B735BE9928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2522" y="4845119"/>
            <a:ext cx="359142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42" grpId="0"/>
      <p:bldP spid="67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4FE90-49D5-8849-D063-1E30B40C9883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A9D0A-2419-D89B-F41D-372D1A6D0919}"/>
              </a:ext>
            </a:extLst>
          </p:cNvPr>
          <p:cNvGrpSpPr/>
          <p:nvPr/>
        </p:nvGrpSpPr>
        <p:grpSpPr>
          <a:xfrm>
            <a:off x="384048" y="1553909"/>
            <a:ext cx="2403818" cy="1418813"/>
            <a:chOff x="7751851" y="1814509"/>
            <a:chExt cx="2403818" cy="14188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FBB4F0-36E1-6F33-19E4-3794016AB6B2}"/>
                </a:ext>
              </a:extLst>
            </p:cNvPr>
            <p:cNvGrpSpPr/>
            <p:nvPr/>
          </p:nvGrpSpPr>
          <p:grpSpPr>
            <a:xfrm>
              <a:off x="7751851" y="1960558"/>
              <a:ext cx="2403818" cy="1272764"/>
              <a:chOff x="7457537" y="3310164"/>
              <a:chExt cx="2403818" cy="12727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688C37-0A90-55AA-3B79-31AE3D289E26}"/>
                  </a:ext>
                </a:extLst>
              </p:cNvPr>
              <p:cNvGrpSpPr/>
              <p:nvPr/>
            </p:nvGrpSpPr>
            <p:grpSpPr>
              <a:xfrm>
                <a:off x="7457537" y="3310164"/>
                <a:ext cx="756573" cy="468000"/>
                <a:chOff x="6756543" y="1936912"/>
                <a:chExt cx="756573" cy="40097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57CA1D-8843-9CC5-0122-11136C14709F}"/>
                    </a:ext>
                  </a:extLst>
                </p:cNvPr>
                <p:cNvSpPr/>
                <p:nvPr/>
              </p:nvSpPr>
              <p:spPr>
                <a:xfrm>
                  <a:off x="6894871" y="1936912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E4D9BE-6392-C253-5C42-9F0FF8A285A4}"/>
                    </a:ext>
                  </a:extLst>
                </p:cNvPr>
                <p:cNvSpPr txBox="1"/>
                <p:nvPr/>
              </p:nvSpPr>
              <p:spPr>
                <a:xfrm>
                  <a:off x="6756543" y="1990231"/>
                  <a:ext cx="756573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X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0B2573D-6DAB-E6B3-9A2E-5B4C2D7CE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7981" y="3786658"/>
                <a:ext cx="360000" cy="3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0DBF930-7270-29A9-F93E-ECA83EE5D100}"/>
                  </a:ext>
                </a:extLst>
              </p:cNvPr>
              <p:cNvGrpSpPr/>
              <p:nvPr/>
            </p:nvGrpSpPr>
            <p:grpSpPr>
              <a:xfrm>
                <a:off x="9104782" y="3319380"/>
                <a:ext cx="756573" cy="468000"/>
                <a:chOff x="6771407" y="1946906"/>
                <a:chExt cx="756573" cy="40097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3D3ACE8-BDCC-DE93-C3F3-B2BA3267690E}"/>
                    </a:ext>
                  </a:extLst>
                </p:cNvPr>
                <p:cNvSpPr/>
                <p:nvPr/>
              </p:nvSpPr>
              <p:spPr>
                <a:xfrm>
                  <a:off x="6913476" y="1946906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93F587-514E-8B09-B3F8-935BDB7F0A04}"/>
                    </a:ext>
                  </a:extLst>
                </p:cNvPr>
                <p:cNvSpPr txBox="1"/>
                <p:nvPr/>
              </p:nvSpPr>
              <p:spPr>
                <a:xfrm>
                  <a:off x="6771407" y="1998066"/>
                  <a:ext cx="756573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Y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8BE5564-D785-0DA9-B728-2BB928EB9DDD}"/>
                  </a:ext>
                </a:extLst>
              </p:cNvPr>
              <p:cNvGrpSpPr/>
              <p:nvPr/>
            </p:nvGrpSpPr>
            <p:grpSpPr>
              <a:xfrm>
                <a:off x="8351270" y="4114928"/>
                <a:ext cx="605912" cy="468000"/>
                <a:chOff x="6828160" y="1936912"/>
                <a:chExt cx="605912" cy="40097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6B80CE-3F48-EF16-5BDB-14C54FDA9A68}"/>
                    </a:ext>
                  </a:extLst>
                </p:cNvPr>
                <p:cNvSpPr/>
                <p:nvPr/>
              </p:nvSpPr>
              <p:spPr>
                <a:xfrm>
                  <a:off x="6894871" y="1936912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41E2867-823B-A297-E630-94A1CF4994C2}"/>
                    </a:ext>
                  </a:extLst>
                </p:cNvPr>
                <p:cNvSpPr txBox="1"/>
                <p:nvPr/>
              </p:nvSpPr>
              <p:spPr>
                <a:xfrm>
                  <a:off x="6828160" y="1982397"/>
                  <a:ext cx="605912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M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81DAF-911E-E148-C6CA-D2D9BAA81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4851" y="3544165"/>
                <a:ext cx="115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6796E59-5BC5-0A0C-7FB7-D103C97E2B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890935" y="3772457"/>
                <a:ext cx="360000" cy="3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1136F-3159-0F74-B05B-5DC2CDA8C265}"/>
                </a:ext>
              </a:extLst>
            </p:cNvPr>
            <p:cNvSpPr txBox="1"/>
            <p:nvPr/>
          </p:nvSpPr>
          <p:spPr>
            <a:xfrm>
              <a:off x="8202248" y="2497803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F9AA8A-8418-4003-5B72-2D2891585176}"/>
                </a:ext>
              </a:extLst>
            </p:cNvPr>
            <p:cNvSpPr txBox="1"/>
            <p:nvPr/>
          </p:nvSpPr>
          <p:spPr>
            <a:xfrm>
              <a:off x="9359458" y="2528647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0F54DC-3153-39AB-BFB3-53B46E565574}"/>
                </a:ext>
              </a:extLst>
            </p:cNvPr>
            <p:cNvSpPr txBox="1"/>
            <p:nvPr/>
          </p:nvSpPr>
          <p:spPr>
            <a:xfrm>
              <a:off x="8776801" y="1814509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01A78A8-B60D-C7DE-02A7-ED81FD090AA1}"/>
              </a:ext>
            </a:extLst>
          </p:cNvPr>
          <p:cNvSpPr txBox="1"/>
          <p:nvPr/>
        </p:nvSpPr>
        <p:spPr>
          <a:xfrm>
            <a:off x="402336" y="1020442"/>
            <a:ext cx="10542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</p:spTree>
    <p:extLst>
      <p:ext uri="{BB962C8B-B14F-4D97-AF65-F5344CB8AC3E}">
        <p14:creationId xmlns:p14="http://schemas.microsoft.com/office/powerpoint/2010/main" val="38162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CB67-3B85-B3C9-7E42-3CF702B1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F6932-0F55-5906-46E4-1EE3DC01EFD1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257F8C-0050-DD0E-65BD-54BF3E0E0E56}"/>
              </a:ext>
            </a:extLst>
          </p:cNvPr>
          <p:cNvGrpSpPr/>
          <p:nvPr/>
        </p:nvGrpSpPr>
        <p:grpSpPr>
          <a:xfrm>
            <a:off x="384048" y="1553909"/>
            <a:ext cx="2403818" cy="1418813"/>
            <a:chOff x="7751851" y="1814509"/>
            <a:chExt cx="2403818" cy="14188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19E0DB-DD29-D2F8-A290-433D84C45542}"/>
                </a:ext>
              </a:extLst>
            </p:cNvPr>
            <p:cNvGrpSpPr/>
            <p:nvPr/>
          </p:nvGrpSpPr>
          <p:grpSpPr>
            <a:xfrm>
              <a:off x="7751851" y="1960558"/>
              <a:ext cx="2403818" cy="1272764"/>
              <a:chOff x="7457537" y="3310164"/>
              <a:chExt cx="2403818" cy="12727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7705549-4AF2-F921-C064-898353F95625}"/>
                  </a:ext>
                </a:extLst>
              </p:cNvPr>
              <p:cNvGrpSpPr/>
              <p:nvPr/>
            </p:nvGrpSpPr>
            <p:grpSpPr>
              <a:xfrm>
                <a:off x="7457537" y="3310164"/>
                <a:ext cx="756573" cy="468000"/>
                <a:chOff x="6756543" y="1936912"/>
                <a:chExt cx="756573" cy="40097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7C7B378-94D4-A9A2-9582-ED0066AC028E}"/>
                    </a:ext>
                  </a:extLst>
                </p:cNvPr>
                <p:cNvSpPr/>
                <p:nvPr/>
              </p:nvSpPr>
              <p:spPr>
                <a:xfrm>
                  <a:off x="6894871" y="1936912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2B1D746-DE34-DED5-FC1B-E72C512AB6F3}"/>
                    </a:ext>
                  </a:extLst>
                </p:cNvPr>
                <p:cNvSpPr txBox="1"/>
                <p:nvPr/>
              </p:nvSpPr>
              <p:spPr>
                <a:xfrm>
                  <a:off x="6756543" y="1990231"/>
                  <a:ext cx="756573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HYP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9CB30CC-EAB5-02FE-1F5F-8A3C35CD1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7981" y="3786658"/>
                <a:ext cx="360000" cy="3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5E285D-45ED-9462-20A3-EAB5C879F49E}"/>
                  </a:ext>
                </a:extLst>
              </p:cNvPr>
              <p:cNvGrpSpPr/>
              <p:nvPr/>
            </p:nvGrpSpPr>
            <p:grpSpPr>
              <a:xfrm>
                <a:off x="9104782" y="3319380"/>
                <a:ext cx="756573" cy="468000"/>
                <a:chOff x="6771407" y="1946906"/>
                <a:chExt cx="756573" cy="40097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D5D8E2B-2F93-B032-C825-5C92A0352326}"/>
                    </a:ext>
                  </a:extLst>
                </p:cNvPr>
                <p:cNvSpPr/>
                <p:nvPr/>
              </p:nvSpPr>
              <p:spPr>
                <a:xfrm>
                  <a:off x="6913476" y="1946906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6886F4-1F6D-4EB6-1480-02C1600D44AE}"/>
                    </a:ext>
                  </a:extLst>
                </p:cNvPr>
                <p:cNvSpPr txBox="1"/>
                <p:nvPr/>
              </p:nvSpPr>
              <p:spPr>
                <a:xfrm>
                  <a:off x="6771407" y="1998066"/>
                  <a:ext cx="756573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CVD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D4E25E-0F2F-11AA-0B9B-965E4624AB6F}"/>
                  </a:ext>
                </a:extLst>
              </p:cNvPr>
              <p:cNvGrpSpPr/>
              <p:nvPr/>
            </p:nvGrpSpPr>
            <p:grpSpPr>
              <a:xfrm>
                <a:off x="8351270" y="4114928"/>
                <a:ext cx="605912" cy="468000"/>
                <a:chOff x="6828160" y="1936912"/>
                <a:chExt cx="605912" cy="40097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E2780D6-44CB-D699-B339-42FC1DABA6B1}"/>
                    </a:ext>
                  </a:extLst>
                </p:cNvPr>
                <p:cNvSpPr/>
                <p:nvPr/>
              </p:nvSpPr>
              <p:spPr>
                <a:xfrm>
                  <a:off x="6894871" y="1936912"/>
                  <a:ext cx="467032" cy="4009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CA2D14-29F6-2A34-F23D-2C80211358DA}"/>
                    </a:ext>
                  </a:extLst>
                </p:cNvPr>
                <p:cNvSpPr txBox="1"/>
                <p:nvPr/>
              </p:nvSpPr>
              <p:spPr>
                <a:xfrm>
                  <a:off x="6828160" y="1982397"/>
                  <a:ext cx="605912" cy="303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700" dirty="0"/>
                    <a:t>ED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0DC01DC-F600-023C-D0F8-9623C37CE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4851" y="3544165"/>
                <a:ext cx="115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9B9B17D-5E14-B63A-C464-B5B1C787D5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890935" y="3772457"/>
                <a:ext cx="360000" cy="3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DD350-0321-4A78-61AE-696580176560}"/>
                </a:ext>
              </a:extLst>
            </p:cNvPr>
            <p:cNvSpPr txBox="1"/>
            <p:nvPr/>
          </p:nvSpPr>
          <p:spPr>
            <a:xfrm>
              <a:off x="8202248" y="2497803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2574F-FF48-B710-E89C-4CC9F0DD4597}"/>
                </a:ext>
              </a:extLst>
            </p:cNvPr>
            <p:cNvSpPr txBox="1"/>
            <p:nvPr/>
          </p:nvSpPr>
          <p:spPr>
            <a:xfrm>
              <a:off x="9359458" y="2528647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0F5920-E394-BFE5-3D75-212F3702B307}"/>
                </a:ext>
              </a:extLst>
            </p:cNvPr>
            <p:cNvSpPr txBox="1"/>
            <p:nvPr/>
          </p:nvSpPr>
          <p:spPr>
            <a:xfrm>
              <a:off x="8776801" y="1814509"/>
              <a:ext cx="324464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750A41-B24D-E93B-8B46-4590B9E8E6E0}"/>
              </a:ext>
            </a:extLst>
          </p:cNvPr>
          <p:cNvSpPr txBox="1"/>
          <p:nvPr/>
        </p:nvSpPr>
        <p:spPr>
          <a:xfrm>
            <a:off x="3971820" y="1683205"/>
            <a:ext cx="5136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Let’s imagine the relation between hypertension (HYP) and cardiovascular disease risk (CVD) with endothelial dysfunction acting as mediator </a:t>
            </a:r>
          </a:p>
        </p:txBody>
      </p:sp>
    </p:spTree>
    <p:extLst>
      <p:ext uri="{BB962C8B-B14F-4D97-AF65-F5344CB8AC3E}">
        <p14:creationId xmlns:p14="http://schemas.microsoft.com/office/powerpoint/2010/main" val="40732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0F47-F284-927D-CABC-96A399E9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0D765-FDEB-DA51-E400-6205CB1CB961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survival analysis framework </a:t>
            </a:r>
            <a:r>
              <a:rPr lang="en-GB" dirty="0"/>
              <a:t>-Estimation of time to event-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ABE709-BBC0-71AC-85E5-A09A500150F6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31BBF2-00CF-EB5F-16BD-765B18862212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2BE5A9-29C5-F2FB-4B9D-40A37459ACB5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2BD2BD2-37A5-5ECA-2427-CF03DF9FBBD1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86BB7AB-5E26-D85A-DC59-8DD1D85A646A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E59CE41-3168-F4D0-CCB4-20605AC0139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92BAC766-A3B5-71B1-F571-2C6B12BBF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49D8D9B-3893-C499-27F9-8470DFFA217D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D4AADA1-4F0C-2C2C-CAE9-0DBF095CCC11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219E085-6767-A09A-2521-D7410C560B2F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BFF46FF-71E1-31FE-26AF-3F3476E12B7B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7417BF8-310B-5BBC-E269-3C03D7C1B7AB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33F57A3-0087-5641-51E0-C59E21EC6C2C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BF06AD0-5630-3D76-17C8-CBA400AAE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2C09A5B-ED0B-FAA3-B244-E6D7222C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264073-CC77-040A-DF2C-A18629AB8849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86C35F-712B-4BBA-58A9-A8D490005B6A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46EE60-7979-FE7A-4184-DB6AE33ABC0C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B632FA-C0A4-B1D7-7358-40AE86EE857E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a*b ← Indirect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1EC153-23A7-0DE6-B0F5-D861260EDCD5}"/>
              </a:ext>
            </a:extLst>
          </p:cNvPr>
          <p:cNvSpPr txBox="1"/>
          <p:nvPr/>
        </p:nvSpPr>
        <p:spPr>
          <a:xfrm>
            <a:off x="5959615" y="1799663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How hypertension influence cardiovascular function directly</a:t>
            </a:r>
          </a:p>
        </p:txBody>
      </p:sp>
    </p:spTree>
    <p:extLst>
      <p:ext uri="{BB962C8B-B14F-4D97-AF65-F5344CB8AC3E}">
        <p14:creationId xmlns:p14="http://schemas.microsoft.com/office/powerpoint/2010/main" val="22336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4d86f1-83ba-4b13-a702-b5c0231b9337}" enabled="0" method="" siteId="{b14d86f1-83ba-4b13-a702-b5c0231b93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3618</Words>
  <Application>Microsoft Office PowerPoint</Application>
  <PresentationFormat>Widescreen</PresentationFormat>
  <Paragraphs>466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Ricci</dc:creator>
  <cp:lastModifiedBy>Cristian Ricci</cp:lastModifiedBy>
  <cp:revision>89</cp:revision>
  <dcterms:created xsi:type="dcterms:W3CDTF">2025-08-18T08:40:17Z</dcterms:created>
  <dcterms:modified xsi:type="dcterms:W3CDTF">2025-09-17T07:38:46Z</dcterms:modified>
</cp:coreProperties>
</file>