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2" r:id="rId6"/>
    <p:sldId id="261"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FD70CB5-6646-40A1-8ACD-6948F1BFA1D6}" type="datetimeFigureOut">
              <a:rPr lang="es-CO" smtClean="0"/>
              <a:t>1/02/2021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03C49B1-2C22-44F4-8A3D-86DF97F5FDDD}"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979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FD70CB5-6646-40A1-8ACD-6948F1BFA1D6}" type="datetimeFigureOut">
              <a:rPr lang="es-CO" smtClean="0"/>
              <a:t>1/02/2021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03C49B1-2C22-44F4-8A3D-86DF97F5FDDD}" type="slidenum">
              <a:rPr lang="es-CO" smtClean="0"/>
              <a:t>‹Nº›</a:t>
            </a:fld>
            <a:endParaRPr lang="es-CO"/>
          </a:p>
        </p:txBody>
      </p:sp>
    </p:spTree>
    <p:extLst>
      <p:ext uri="{BB962C8B-B14F-4D97-AF65-F5344CB8AC3E}">
        <p14:creationId xmlns:p14="http://schemas.microsoft.com/office/powerpoint/2010/main" val="2697725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FD70CB5-6646-40A1-8ACD-6948F1BFA1D6}" type="datetimeFigureOut">
              <a:rPr lang="es-CO" smtClean="0"/>
              <a:t>1/02/2021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03C49B1-2C22-44F4-8A3D-86DF97F5FDDD}" type="slidenum">
              <a:rPr lang="es-CO" smtClean="0"/>
              <a:t>‹Nº›</a:t>
            </a:fld>
            <a:endParaRPr lang="es-CO"/>
          </a:p>
        </p:txBody>
      </p:sp>
    </p:spTree>
    <p:extLst>
      <p:ext uri="{BB962C8B-B14F-4D97-AF65-F5344CB8AC3E}">
        <p14:creationId xmlns:p14="http://schemas.microsoft.com/office/powerpoint/2010/main" val="3014752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FD70CB5-6646-40A1-8ACD-6948F1BFA1D6}" type="datetimeFigureOut">
              <a:rPr lang="es-CO" smtClean="0"/>
              <a:t>1/02/2021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03C49B1-2C22-44F4-8A3D-86DF97F5FDDD}" type="slidenum">
              <a:rPr lang="es-CO" smtClean="0"/>
              <a:t>‹Nº›</a:t>
            </a:fld>
            <a:endParaRPr lang="es-CO"/>
          </a:p>
        </p:txBody>
      </p:sp>
    </p:spTree>
    <p:extLst>
      <p:ext uri="{BB962C8B-B14F-4D97-AF65-F5344CB8AC3E}">
        <p14:creationId xmlns:p14="http://schemas.microsoft.com/office/powerpoint/2010/main" val="1059499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FD70CB5-6646-40A1-8ACD-6948F1BFA1D6}" type="datetimeFigureOut">
              <a:rPr lang="es-CO" smtClean="0"/>
              <a:t>1/02/2021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03C49B1-2C22-44F4-8A3D-86DF97F5FDDD}"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542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FD70CB5-6646-40A1-8ACD-6948F1BFA1D6}" type="datetimeFigureOut">
              <a:rPr lang="es-CO" smtClean="0"/>
              <a:t>1/02/2021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03C49B1-2C22-44F4-8A3D-86DF97F5FDDD}" type="slidenum">
              <a:rPr lang="es-CO" smtClean="0"/>
              <a:t>‹Nº›</a:t>
            </a:fld>
            <a:endParaRPr lang="es-CO"/>
          </a:p>
        </p:txBody>
      </p:sp>
    </p:spTree>
    <p:extLst>
      <p:ext uri="{BB962C8B-B14F-4D97-AF65-F5344CB8AC3E}">
        <p14:creationId xmlns:p14="http://schemas.microsoft.com/office/powerpoint/2010/main" val="207759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FD70CB5-6646-40A1-8ACD-6948F1BFA1D6}" type="datetimeFigureOut">
              <a:rPr lang="es-CO" smtClean="0"/>
              <a:t>1/02/2021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003C49B1-2C22-44F4-8A3D-86DF97F5FDDD}" type="slidenum">
              <a:rPr lang="es-CO" smtClean="0"/>
              <a:t>‹Nº›</a:t>
            </a:fld>
            <a:endParaRPr lang="es-CO"/>
          </a:p>
        </p:txBody>
      </p:sp>
    </p:spTree>
    <p:extLst>
      <p:ext uri="{BB962C8B-B14F-4D97-AF65-F5344CB8AC3E}">
        <p14:creationId xmlns:p14="http://schemas.microsoft.com/office/powerpoint/2010/main" val="3320923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FD70CB5-6646-40A1-8ACD-6948F1BFA1D6}" type="datetimeFigureOut">
              <a:rPr lang="es-CO" smtClean="0"/>
              <a:t>1/02/2021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003C49B1-2C22-44F4-8A3D-86DF97F5FDDD}" type="slidenum">
              <a:rPr lang="es-CO" smtClean="0"/>
              <a:t>‹Nº›</a:t>
            </a:fld>
            <a:endParaRPr lang="es-CO"/>
          </a:p>
        </p:txBody>
      </p:sp>
    </p:spTree>
    <p:extLst>
      <p:ext uri="{BB962C8B-B14F-4D97-AF65-F5344CB8AC3E}">
        <p14:creationId xmlns:p14="http://schemas.microsoft.com/office/powerpoint/2010/main" val="462531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FD70CB5-6646-40A1-8ACD-6948F1BFA1D6}" type="datetimeFigureOut">
              <a:rPr lang="es-CO" smtClean="0"/>
              <a:t>1/02/2021</a:t>
            </a:fld>
            <a:endParaRPr lang="es-CO"/>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O"/>
          </a:p>
        </p:txBody>
      </p:sp>
      <p:sp>
        <p:nvSpPr>
          <p:cNvPr id="9" name="Slide Number Placeholder 8"/>
          <p:cNvSpPr>
            <a:spLocks noGrp="1"/>
          </p:cNvSpPr>
          <p:nvPr>
            <p:ph type="sldNum" sz="quarter" idx="12"/>
          </p:nvPr>
        </p:nvSpPr>
        <p:spPr/>
        <p:txBody>
          <a:bodyPr/>
          <a:lstStyle/>
          <a:p>
            <a:fld id="{003C49B1-2C22-44F4-8A3D-86DF97F5FDDD}" type="slidenum">
              <a:rPr lang="es-CO" smtClean="0"/>
              <a:t>‹Nº›</a:t>
            </a:fld>
            <a:endParaRPr lang="es-CO"/>
          </a:p>
        </p:txBody>
      </p:sp>
    </p:spTree>
    <p:extLst>
      <p:ext uri="{BB962C8B-B14F-4D97-AF65-F5344CB8AC3E}">
        <p14:creationId xmlns:p14="http://schemas.microsoft.com/office/powerpoint/2010/main" val="216986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FD70CB5-6646-40A1-8ACD-6948F1BFA1D6}" type="datetimeFigureOut">
              <a:rPr lang="es-CO" smtClean="0"/>
              <a:t>1/02/2021</a:t>
            </a:fld>
            <a:endParaRPr lang="es-CO"/>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03C49B1-2C22-44F4-8A3D-86DF97F5FDDD}" type="slidenum">
              <a:rPr lang="es-CO" smtClean="0"/>
              <a:t>‹Nº›</a:t>
            </a:fld>
            <a:endParaRPr lang="es-CO"/>
          </a:p>
        </p:txBody>
      </p:sp>
    </p:spTree>
    <p:extLst>
      <p:ext uri="{BB962C8B-B14F-4D97-AF65-F5344CB8AC3E}">
        <p14:creationId xmlns:p14="http://schemas.microsoft.com/office/powerpoint/2010/main" val="3954318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FD70CB5-6646-40A1-8ACD-6948F1BFA1D6}" type="datetimeFigureOut">
              <a:rPr lang="es-CO" smtClean="0"/>
              <a:t>1/02/2021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03C49B1-2C22-44F4-8A3D-86DF97F5FDDD}" type="slidenum">
              <a:rPr lang="es-CO" smtClean="0"/>
              <a:t>‹Nº›</a:t>
            </a:fld>
            <a:endParaRPr lang="es-CO"/>
          </a:p>
        </p:txBody>
      </p:sp>
    </p:spTree>
    <p:extLst>
      <p:ext uri="{BB962C8B-B14F-4D97-AF65-F5344CB8AC3E}">
        <p14:creationId xmlns:p14="http://schemas.microsoft.com/office/powerpoint/2010/main" val="35442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FD70CB5-6646-40A1-8ACD-6948F1BFA1D6}" type="datetimeFigureOut">
              <a:rPr lang="es-CO" smtClean="0"/>
              <a:t>1/02/2021</a:t>
            </a:fld>
            <a:endParaRPr lang="es-CO"/>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O"/>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03C49B1-2C22-44F4-8A3D-86DF97F5FDDD}" type="slidenum">
              <a:rPr lang="es-CO" smtClean="0"/>
              <a:t>‹Nº›</a:t>
            </a:fld>
            <a:endParaRPr lang="es-CO"/>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74941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6095C3-D9FE-4A78-8544-73DF47BACD04}"/>
              </a:ext>
            </a:extLst>
          </p:cNvPr>
          <p:cNvSpPr>
            <a:spLocks noGrp="1"/>
          </p:cNvSpPr>
          <p:nvPr>
            <p:ph type="ctrTitle"/>
          </p:nvPr>
        </p:nvSpPr>
        <p:spPr/>
        <p:txBody>
          <a:bodyPr>
            <a:normAutofit/>
          </a:bodyPr>
          <a:lstStyle/>
          <a:p>
            <a:r>
              <a:rPr lang="es-CO" sz="2800" b="1" kern="1400" spc="-50" dirty="0">
                <a:effectLst/>
                <a:latin typeface="Times New Roman" panose="02020603050405020304" pitchFamily="18" charset="0"/>
                <a:ea typeface="Times New Roman" panose="02020603050405020304" pitchFamily="18" charset="0"/>
                <a:cs typeface="Times New Roman" panose="02020603050405020304" pitchFamily="18" charset="0"/>
              </a:rPr>
              <a:t>Problema Nacional – COVID-19 (Programación entera binaria para la a la segmentación de la población para vacunación contra el COVID-19 en Colombia)</a:t>
            </a:r>
            <a:br>
              <a:rPr lang="es-CO" sz="2800" kern="1400" spc="-5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s-CO" sz="8000" dirty="0">
              <a:latin typeface="Times New Roman" panose="02020603050405020304" pitchFamily="18" charset="0"/>
              <a:cs typeface="Times New Roman" panose="02020603050405020304" pitchFamily="18" charset="0"/>
            </a:endParaRPr>
          </a:p>
        </p:txBody>
      </p:sp>
      <p:sp>
        <p:nvSpPr>
          <p:cNvPr id="3" name="Subtítulo 2">
            <a:extLst>
              <a:ext uri="{FF2B5EF4-FFF2-40B4-BE49-F238E27FC236}">
                <a16:creationId xmlns:a16="http://schemas.microsoft.com/office/drawing/2014/main" id="{C7A67955-78EC-4202-86DD-5045D33FD618}"/>
              </a:ext>
            </a:extLst>
          </p:cNvPr>
          <p:cNvSpPr>
            <a:spLocks noGrp="1"/>
          </p:cNvSpPr>
          <p:nvPr>
            <p:ph type="subTitle" idx="1"/>
          </p:nvPr>
        </p:nvSpPr>
        <p:spPr/>
        <p:txBody>
          <a:bodyPr>
            <a:normAutofit/>
          </a:bodyPr>
          <a:lstStyle/>
          <a:p>
            <a:pPr marL="0" lvl="0" indent="0" algn="l" rtl="0">
              <a:spcBef>
                <a:spcPts val="0"/>
              </a:spcBef>
              <a:spcAft>
                <a:spcPts val="0"/>
              </a:spcAft>
              <a:buNone/>
            </a:pPr>
            <a:r>
              <a:rPr lang="es-CO" sz="1800" dirty="0">
                <a:latin typeface="Times New Roman" panose="02020603050405020304" pitchFamily="18" charset="0"/>
                <a:ea typeface="Lato"/>
                <a:cs typeface="Times New Roman" panose="02020603050405020304" pitchFamily="18" charset="0"/>
                <a:sym typeface="Lato"/>
              </a:rPr>
              <a:t>Cristian David Rodríguez – 20171020072</a:t>
            </a:r>
          </a:p>
          <a:p>
            <a:pPr marL="0" lvl="0" indent="0" algn="l" rtl="0">
              <a:spcBef>
                <a:spcPts val="0"/>
              </a:spcBef>
              <a:spcAft>
                <a:spcPts val="0"/>
              </a:spcAft>
              <a:buNone/>
            </a:pPr>
            <a:r>
              <a:rPr lang="es-CO" sz="1800" dirty="0">
                <a:latin typeface="Times New Roman" panose="02020603050405020304" pitchFamily="18" charset="0"/>
                <a:ea typeface="Lato"/>
                <a:cs typeface="Times New Roman" panose="02020603050405020304" pitchFamily="18" charset="0"/>
                <a:sym typeface="Lato"/>
              </a:rPr>
              <a:t>Luis Felipe Corredor Espinosa – 20171020056 </a:t>
            </a:r>
          </a:p>
          <a:p>
            <a:pPr algn="l">
              <a:spcBef>
                <a:spcPts val="0"/>
              </a:spcBef>
            </a:pPr>
            <a:r>
              <a:rPr lang="es-CO" sz="1400" dirty="0">
                <a:latin typeface="Times New Roman" panose="02020603050405020304" pitchFamily="18" charset="0"/>
                <a:cs typeface="Times New Roman" panose="02020603050405020304" pitchFamily="18" charset="0"/>
              </a:rPr>
              <a:t>Investigación de operaciones I</a:t>
            </a:r>
          </a:p>
          <a:p>
            <a:pPr marL="0" lvl="0" indent="0" algn="l" rtl="0">
              <a:spcBef>
                <a:spcPts val="0"/>
              </a:spcBef>
              <a:spcAft>
                <a:spcPts val="0"/>
              </a:spcAft>
              <a:buNone/>
            </a:pPr>
            <a:r>
              <a:rPr lang="es-CO" sz="1400" dirty="0">
                <a:latin typeface="Times New Roman" panose="02020603050405020304" pitchFamily="18" charset="0"/>
                <a:ea typeface="Lato"/>
                <a:cs typeface="Times New Roman" panose="02020603050405020304" pitchFamily="18" charset="0"/>
                <a:sym typeface="Lato"/>
              </a:rPr>
              <a:t>Programación entera binaria.</a:t>
            </a:r>
          </a:p>
        </p:txBody>
      </p:sp>
    </p:spTree>
    <p:extLst>
      <p:ext uri="{BB962C8B-B14F-4D97-AF65-F5344CB8AC3E}">
        <p14:creationId xmlns:p14="http://schemas.microsoft.com/office/powerpoint/2010/main" val="2662341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5B7771-A378-4B3D-B17D-45126DDA27FB}"/>
              </a:ext>
            </a:extLst>
          </p:cNvPr>
          <p:cNvSpPr>
            <a:spLocks noGrp="1"/>
          </p:cNvSpPr>
          <p:nvPr>
            <p:ph type="title"/>
          </p:nvPr>
        </p:nvSpPr>
        <p:spPr/>
        <p:txBody>
          <a:bodyPr/>
          <a:lstStyle/>
          <a:p>
            <a:r>
              <a:rPr lang="es-CO" dirty="0">
                <a:latin typeface="Times New Roman" panose="02020603050405020304" pitchFamily="18" charset="0"/>
                <a:cs typeface="Times New Roman" panose="02020603050405020304" pitchFamily="18" charset="0"/>
              </a:rPr>
              <a:t>Referencias</a:t>
            </a:r>
          </a:p>
        </p:txBody>
      </p:sp>
      <p:sp>
        <p:nvSpPr>
          <p:cNvPr id="3" name="Marcador de contenido 2">
            <a:extLst>
              <a:ext uri="{FF2B5EF4-FFF2-40B4-BE49-F238E27FC236}">
                <a16:creationId xmlns:a16="http://schemas.microsoft.com/office/drawing/2014/main" id="{38EDC129-408D-4646-8819-605F6BC1758B}"/>
              </a:ext>
            </a:extLst>
          </p:cNvPr>
          <p:cNvSpPr>
            <a:spLocks noGrp="1"/>
          </p:cNvSpPr>
          <p:nvPr>
            <p:ph idx="1"/>
          </p:nvPr>
        </p:nvSpPr>
        <p:spPr>
          <a:xfrm>
            <a:off x="759854" y="1845734"/>
            <a:ext cx="10395826" cy="3274907"/>
          </a:xfrm>
        </p:spPr>
        <p:txBody>
          <a:bodyPr>
            <a:normAutofit/>
          </a:bodyPr>
          <a:lstStyle/>
          <a:p>
            <a:pPr marL="0" indent="0" algn="just">
              <a:buNone/>
            </a:pPr>
            <a:r>
              <a:rPr lang="es-ES" sz="1600" dirty="0">
                <a:latin typeface="Times New Roman" panose="02020603050405020304" pitchFamily="18" charset="0"/>
                <a:cs typeface="Times New Roman" panose="02020603050405020304" pitchFamily="18" charset="0"/>
              </a:rPr>
              <a:t>•	Base de datos de casos confirmados COVID-19. Subsecretaria de salud pública. Secretaria distrital de salud 2020</a:t>
            </a:r>
          </a:p>
          <a:p>
            <a:pPr marL="0" indent="0" algn="just">
              <a:buNone/>
            </a:pPr>
            <a:r>
              <a:rPr lang="es-ES" sz="1600" dirty="0">
                <a:latin typeface="Times New Roman" panose="02020603050405020304" pitchFamily="18" charset="0"/>
                <a:cs typeface="Times New Roman" panose="02020603050405020304" pitchFamily="18" charset="0"/>
              </a:rPr>
              <a:t>•	https://www.minsalud.gov.co/salud/publica/Vacunacion/Paginas/Vacunacion-covid-19.aspx</a:t>
            </a:r>
          </a:p>
          <a:p>
            <a:pPr marL="0" indent="0" algn="just">
              <a:buNone/>
            </a:pPr>
            <a:r>
              <a:rPr lang="es-ES" sz="1600" dirty="0">
                <a:latin typeface="Times New Roman" panose="02020603050405020304" pitchFamily="18" charset="0"/>
                <a:cs typeface="Times New Roman" panose="02020603050405020304" pitchFamily="18" charset="0"/>
              </a:rPr>
              <a:t>•	ABECÉ DE LA VACUNACIÓN CONTRA EL COVID 19, Ministerio de salud de Colombia.</a:t>
            </a:r>
          </a:p>
          <a:p>
            <a:pPr marL="0" indent="0" algn="just">
              <a:buNone/>
            </a:pPr>
            <a:r>
              <a:rPr lang="es-ES" sz="1600" dirty="0">
                <a:latin typeface="Times New Roman" panose="02020603050405020304" pitchFamily="18" charset="0"/>
                <a:cs typeface="Times New Roman" panose="02020603050405020304" pitchFamily="18" charset="0"/>
              </a:rPr>
              <a:t>•	Plan nacional de vacunación contra el COVID-19, Fernando Ruíz Gómez, Alberto Carrasquilla Barrer, Luis Alberto 	Rodríguez Ospino, Ministerio de salud de Colombia.</a:t>
            </a:r>
          </a:p>
          <a:p>
            <a:pPr marL="0" indent="0" algn="just">
              <a:buNone/>
            </a:pPr>
            <a:r>
              <a:rPr lang="es-ES" sz="1600" dirty="0">
                <a:latin typeface="Times New Roman" panose="02020603050405020304" pitchFamily="18" charset="0"/>
                <a:cs typeface="Times New Roman" panose="02020603050405020304" pitchFamily="18" charset="0"/>
              </a:rPr>
              <a:t>•	</a:t>
            </a:r>
            <a:r>
              <a:rPr lang="es-ES" sz="1600" dirty="0" err="1">
                <a:latin typeface="Times New Roman" panose="02020603050405020304" pitchFamily="18" charset="0"/>
                <a:cs typeface="Times New Roman" panose="02020603050405020304" pitchFamily="18" charset="0"/>
              </a:rPr>
              <a:t>SaludDataBogota</a:t>
            </a:r>
            <a:endParaRPr lang="es-ES" sz="1600" dirty="0">
              <a:latin typeface="Times New Roman" panose="02020603050405020304" pitchFamily="18" charset="0"/>
              <a:cs typeface="Times New Roman" panose="02020603050405020304" pitchFamily="18" charset="0"/>
            </a:endParaRPr>
          </a:p>
          <a:p>
            <a:pPr marL="0" indent="0" algn="just">
              <a:buNone/>
            </a:pPr>
            <a:r>
              <a:rPr lang="es-ES" sz="1600" dirty="0">
                <a:latin typeface="Times New Roman" panose="02020603050405020304" pitchFamily="18" charset="0"/>
                <a:cs typeface="Times New Roman" panose="02020603050405020304" pitchFamily="18" charset="0"/>
              </a:rPr>
              <a:t>•	Base de datos de casos confirmados COVID-19. Ministerio de salud.</a:t>
            </a:r>
          </a:p>
          <a:p>
            <a:pPr marL="0" indent="0" algn="just">
              <a:buNone/>
            </a:pPr>
            <a:r>
              <a:rPr lang="es-ES" sz="1600" dirty="0">
                <a:latin typeface="Times New Roman" panose="02020603050405020304" pitchFamily="18" charset="0"/>
                <a:cs typeface="Times New Roman" panose="02020603050405020304" pitchFamily="18" charset="0"/>
              </a:rPr>
              <a:t>•	https://saludata.saludcapital.gov.co/osb/index.php/datos-de-salud/enfermedades-trasmisibles/covid19</a:t>
            </a:r>
          </a:p>
          <a:p>
            <a:pPr marL="0" indent="0" algn="just">
              <a:buNone/>
            </a:pPr>
            <a:endParaRPr lang="es-CO"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8039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E870F9-575F-43B7-8D01-968150A19BD2}"/>
              </a:ext>
            </a:extLst>
          </p:cNvPr>
          <p:cNvSpPr>
            <a:spLocks noGrp="1"/>
          </p:cNvSpPr>
          <p:nvPr>
            <p:ph type="title"/>
          </p:nvPr>
        </p:nvSpPr>
        <p:spPr/>
        <p:txBody>
          <a:bodyPr/>
          <a:lstStyle/>
          <a:p>
            <a:r>
              <a:rPr lang="es-CO" dirty="0">
                <a:latin typeface="Times New Roman" panose="02020603050405020304" pitchFamily="18" charset="0"/>
                <a:cs typeface="Times New Roman" panose="02020603050405020304" pitchFamily="18" charset="0"/>
              </a:rPr>
              <a:t>Problema</a:t>
            </a:r>
          </a:p>
        </p:txBody>
      </p:sp>
      <p:sp>
        <p:nvSpPr>
          <p:cNvPr id="3" name="Marcador de contenido 2">
            <a:extLst>
              <a:ext uri="{FF2B5EF4-FFF2-40B4-BE49-F238E27FC236}">
                <a16:creationId xmlns:a16="http://schemas.microsoft.com/office/drawing/2014/main" id="{CB4F88F9-8E20-413B-B01D-49D605819D2F}"/>
              </a:ext>
            </a:extLst>
          </p:cNvPr>
          <p:cNvSpPr>
            <a:spLocks noGrp="1"/>
          </p:cNvSpPr>
          <p:nvPr>
            <p:ph idx="1"/>
          </p:nvPr>
        </p:nvSpPr>
        <p:spPr/>
        <p:txBody>
          <a:bodyPr>
            <a:normAutofit/>
          </a:bodyPr>
          <a:lstStyle/>
          <a:p>
            <a:pPr marL="0" indent="0" algn="just">
              <a:buNone/>
            </a:pPr>
            <a:r>
              <a:rPr lang="es-ES" sz="1600" dirty="0">
                <a:latin typeface="Times New Roman" panose="02020603050405020304" pitchFamily="18" charset="0"/>
                <a:cs typeface="Times New Roman" panose="02020603050405020304" pitchFamily="18" charset="0"/>
              </a:rPr>
              <a:t>En Colombia se tiene que realizar una distribución de las vacunas en contra del Covid-19 de forma masiva, con la meta que el 70% de la población se encuentre vacunada al finalizar el año 2021 con el objetivo de generar la conocida inmunidad de rebaño, así poder frenar la expansión de la nueva enfermedad entre los habitantes en Colombia y podrá empezar a tomar la normalidad en las vidas de las personas y en todos los sectores económicos del país. Para lograr tal objetivo hay que saber responder frente a distintas problemáticas que se presentan en el país y que dificultan la realización plena de dichos objetivos, entre las principales son la cantidad de vacunas compradas para la nación, la cantidad de vacunas que van a llegar por mes al país, su logística de distribución, la forma en que va a ser repartida entre los habitantes y los miedos a la vacunación entre las personas.</a:t>
            </a:r>
          </a:p>
          <a:p>
            <a:pPr marL="0" indent="0" algn="just">
              <a:buNone/>
            </a:pPr>
            <a:r>
              <a:rPr lang="es-ES" sz="1600" dirty="0">
                <a:latin typeface="Times New Roman" panose="02020603050405020304" pitchFamily="18" charset="0"/>
                <a:cs typeface="Times New Roman" panose="02020603050405020304" pitchFamily="18" charset="0"/>
              </a:rPr>
              <a:t>El problema que se pretende abordar en este trabajo desde la programación entera binaria y transponiendo el clásico problema de la mochila para hallar una propuesta de solución, es el análisis de la población con la intención de segmentarla y diferentes grupos de prioridad de acuerdo a una puntuación como resultado de la suma de los factores de riesgo que la persona tenga frente a la nueva enfermedad, como  lo es la edad, comorbilidades, ocupación considerando el sector salud, malos hábitos, probabilidad de infectar a terceros, entre otros; de esta manera generar un análisis serio que permita hacer una distribución de las vacunas acorde a como se plantea su llegada al país de la forma más eficiente en favor a la preservación de vidas y a evitar nuevos contagios, dando coherencia a las disposiciones del estado colombiano para las etapas de vacunación.</a:t>
            </a:r>
          </a:p>
          <a:p>
            <a:pPr marL="0" indent="0" algn="just">
              <a:buNone/>
            </a:pPr>
            <a:endParaRPr lang="es-CO"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2536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F21421-CC51-45C0-AC53-DFA76F572EED}"/>
              </a:ext>
            </a:extLst>
          </p:cNvPr>
          <p:cNvSpPr>
            <a:spLocks noGrp="1"/>
          </p:cNvSpPr>
          <p:nvPr>
            <p:ph type="title"/>
          </p:nvPr>
        </p:nvSpPr>
        <p:spPr/>
        <p:txBody>
          <a:bodyPr/>
          <a:lstStyle/>
          <a:p>
            <a:r>
              <a:rPr lang="es-CO" dirty="0">
                <a:latin typeface="Times New Roman" panose="02020603050405020304" pitchFamily="18" charset="0"/>
                <a:cs typeface="Times New Roman" panose="02020603050405020304" pitchFamily="18" charset="0"/>
              </a:rPr>
              <a:t>Propuesta</a:t>
            </a:r>
          </a:p>
        </p:txBody>
      </p:sp>
      <p:sp>
        <p:nvSpPr>
          <p:cNvPr id="3" name="Marcador de contenido 2">
            <a:extLst>
              <a:ext uri="{FF2B5EF4-FFF2-40B4-BE49-F238E27FC236}">
                <a16:creationId xmlns:a16="http://schemas.microsoft.com/office/drawing/2014/main" id="{D39A0306-97E8-49EE-8C90-27D4183C2935}"/>
              </a:ext>
            </a:extLst>
          </p:cNvPr>
          <p:cNvSpPr>
            <a:spLocks noGrp="1"/>
          </p:cNvSpPr>
          <p:nvPr>
            <p:ph idx="1"/>
          </p:nvPr>
        </p:nvSpPr>
        <p:spPr/>
        <p:txBody>
          <a:bodyPr>
            <a:normAutofit/>
          </a:bodyPr>
          <a:lstStyle/>
          <a:p>
            <a:pPr marL="0" indent="0" algn="just">
              <a:buNone/>
            </a:pPr>
            <a:r>
              <a:rPr lang="es-ES" sz="1600" dirty="0">
                <a:latin typeface="Times New Roman" panose="02020603050405020304" pitchFamily="18" charset="0"/>
                <a:cs typeface="Times New Roman" panose="02020603050405020304" pitchFamily="18" charset="0"/>
              </a:rPr>
              <a:t>Generar un programa que pueda ser usado por las EPS o cualquiera de los organismos de salud en el país que así lo considere o el usuario mismo, con el objetivo de categorizar a la gente en grupos de prioridad para la aplicación de las vacunas en un orden eficiente en generar la menor cantidad de muertes y contagios en los que dura la jornada de vacunación masiva en el país. Para este propósito resulta indispensable nutrir al software con la historia clínica de cada persona, pudiendo extraer todos los factores de riesgo ante la nueva enfermedad, dando una ponderación por cada factor y generando un puntaje final que expresa en nivel de prioridad del individuo a ser vacunado.</a:t>
            </a:r>
          </a:p>
          <a:p>
            <a:pPr marL="0" indent="0" algn="just">
              <a:buNone/>
            </a:pPr>
            <a:r>
              <a:rPr lang="es-ES" sz="1600" dirty="0">
                <a:latin typeface="Times New Roman" panose="02020603050405020304" pitchFamily="18" charset="0"/>
                <a:cs typeface="Times New Roman" panose="02020603050405020304" pitchFamily="18" charset="0"/>
              </a:rPr>
              <a:t>La propuesta se va ver desarrollada en una primera instancia en la ciudad de Bogotá con la intensión de posteriormente escalarla a una propuesta de orden nacional, con el objetivo de hacer los análisis pertinentes en una población más reducida y que cuenta con las estadísticas más ricas sobre el Covid-19 y la población en comparación al resto del país, esto permite realizar pruebas con criterios con más precisión y respetando las disposiciones legales que ha establecido el gobierno para esta actividad.</a:t>
            </a:r>
          </a:p>
          <a:p>
            <a:pPr marL="0" indent="0" algn="just">
              <a:buNone/>
            </a:pPr>
            <a:endParaRPr lang="es-CO"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8602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861AED-FEC9-4863-BF82-FBDACE329E2A}"/>
              </a:ext>
            </a:extLst>
          </p:cNvPr>
          <p:cNvSpPr>
            <a:spLocks noGrp="1"/>
          </p:cNvSpPr>
          <p:nvPr>
            <p:ph type="title"/>
          </p:nvPr>
        </p:nvSpPr>
        <p:spPr/>
        <p:txBody>
          <a:bodyPr/>
          <a:lstStyle/>
          <a:p>
            <a:r>
              <a:rPr lang="es-CO" dirty="0">
                <a:latin typeface="Times New Roman" panose="02020603050405020304" pitchFamily="18" charset="0"/>
                <a:cs typeface="Times New Roman" panose="02020603050405020304" pitchFamily="18" charset="0"/>
              </a:rPr>
              <a:t>Cifras para la propuesta</a:t>
            </a:r>
          </a:p>
        </p:txBody>
      </p:sp>
      <p:sp>
        <p:nvSpPr>
          <p:cNvPr id="3" name="Marcador de contenido 2">
            <a:extLst>
              <a:ext uri="{FF2B5EF4-FFF2-40B4-BE49-F238E27FC236}">
                <a16:creationId xmlns:a16="http://schemas.microsoft.com/office/drawing/2014/main" id="{9A1178E8-97DD-46F3-88FA-2EF7A640DECE}"/>
              </a:ext>
            </a:extLst>
          </p:cNvPr>
          <p:cNvSpPr>
            <a:spLocks noGrp="1"/>
          </p:cNvSpPr>
          <p:nvPr>
            <p:ph idx="1"/>
          </p:nvPr>
        </p:nvSpPr>
        <p:spPr/>
        <p:txBody>
          <a:bodyPr>
            <a:normAutofit fontScale="92500" lnSpcReduction="10000"/>
          </a:bodyPr>
          <a:lstStyle/>
          <a:p>
            <a:pPr marL="0" indent="0" algn="just">
              <a:buNone/>
            </a:pPr>
            <a:r>
              <a:rPr lang="es-ES" sz="1600" dirty="0">
                <a:latin typeface="Times New Roman" panose="02020603050405020304" pitchFamily="18" charset="0"/>
                <a:cs typeface="Times New Roman" panose="02020603050405020304" pitchFamily="18" charset="0"/>
              </a:rPr>
              <a:t>En Bogotá en la habitan 7’743.955 personas según el censo del DANE a finales del año 2018, esto expresa una densidad poblacional de 4907,45 Hab/km², cifra que se cree en la actualidad considerando población de difícil acceso al censo e inmigrantes venezolanos que este número puede ascender a poco más de losm8 millones de habitantes. En la actualidad en la ciudad existen 598.993 casos positivos de Covid-19 entre los 2’041.352 casos a nivel nacional, de los cuales hay un aproximado de 1266,3 caso activos por cada 100 mil habitantes. De esto entonces podemos decir que el 29,3% de los casos reportados en Colombia de Covid-19 se encuentran en Bogotá D.C. En la ciudad se han presentado 598.993 casos de los cuales 3.262 fueron confirmados el 26-01-2021. Del total de casos acumulados, 52,7% son mujeres y la mayor concentración de casos de acuerdo con la edad está entre los 20 a 49 años con un peso porcentual de 60,8%.</a:t>
            </a:r>
          </a:p>
          <a:p>
            <a:pPr marL="0" indent="0" algn="just">
              <a:buNone/>
            </a:pPr>
            <a:r>
              <a:rPr lang="es-ES" sz="1600" dirty="0">
                <a:latin typeface="Times New Roman" panose="02020603050405020304" pitchFamily="18" charset="0"/>
                <a:cs typeface="Times New Roman" panose="02020603050405020304" pitchFamily="18" charset="0"/>
              </a:rPr>
              <a:t>Las localidades con mayor reporte de casos positivos son: Suba con 15,1% de los casos de la ciudad (n= 82.592), seguido por Kennedy con 13,5% (n= 73.859), Engativá con 11,5% (n= 62.900), Bosa con 7,8% (n= 42.644) y Usaquén que presenta el 7,1% (n= 39.135); estas cinco localidades aportan el 55,0% de los casos confirmados en el Distrito, además se registran 50.219 casos “Sin dato” de localidad que están en investigación epidemiológica. El 6,5% de los casos se encuentran en estado leve, el 1,0% moderado, el 0,3% en estado grave. Se han recuperado 538.194 personas (89,8%) y han fallecido 12.183 (2,0%). El 98,6% de los casos se encuentran en casa, el 1,0% en hospitalización general y el 0,3% en Unidades de Cuidado Intensivo-UCI. Del total de unidades de cuidado intensivo destinadas para Covid-19, el 92,0% están ocupadas.</a:t>
            </a:r>
          </a:p>
          <a:p>
            <a:pPr marL="0" indent="0" algn="just">
              <a:buNone/>
            </a:pPr>
            <a:r>
              <a:rPr lang="es-ES" sz="1600" dirty="0">
                <a:latin typeface="Times New Roman" panose="02020603050405020304" pitchFamily="18" charset="0"/>
                <a:cs typeface="Times New Roman" panose="02020603050405020304" pitchFamily="18" charset="0"/>
              </a:rPr>
              <a:t>Bogotá tiene 605,1 casos activos de Covid-19 por cada 100.000 habitantes y una tasa de mortalidad en hombres de 212,3 por cada 100.000 y en mujeres 106,8 por cada 100.000. Al comparar Bogotá con Miami, Nueva York, Madrid, Londres y las principales ciudades de América latina, la capital de Colombia ocupa el quinto lugar según el número de casos por millón de habitantes (76.929).</a:t>
            </a:r>
          </a:p>
          <a:p>
            <a:pPr marL="0" indent="0" algn="just">
              <a:buNone/>
            </a:pPr>
            <a:endParaRPr lang="es-CO"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8317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861AED-FEC9-4863-BF82-FBDACE329E2A}"/>
              </a:ext>
            </a:extLst>
          </p:cNvPr>
          <p:cNvSpPr>
            <a:spLocks noGrp="1"/>
          </p:cNvSpPr>
          <p:nvPr>
            <p:ph type="title"/>
          </p:nvPr>
        </p:nvSpPr>
        <p:spPr/>
        <p:txBody>
          <a:bodyPr/>
          <a:lstStyle/>
          <a:p>
            <a:r>
              <a:rPr lang="es-CO" dirty="0">
                <a:latin typeface="Times New Roman" panose="02020603050405020304" pitchFamily="18" charset="0"/>
                <a:cs typeface="Times New Roman" panose="02020603050405020304" pitchFamily="18" charset="0"/>
              </a:rPr>
              <a:t>Cifras para la propuesta</a:t>
            </a:r>
          </a:p>
        </p:txBody>
      </p:sp>
      <p:pic>
        <p:nvPicPr>
          <p:cNvPr id="5" name="Marcador de contenido 4">
            <a:extLst>
              <a:ext uri="{FF2B5EF4-FFF2-40B4-BE49-F238E27FC236}">
                <a16:creationId xmlns:a16="http://schemas.microsoft.com/office/drawing/2014/main" id="{885C7F57-329E-4B57-8064-697F8932086A}"/>
              </a:ext>
            </a:extLst>
          </p:cNvPr>
          <p:cNvPicPr>
            <a:picLocks noGrp="1" noChangeAspect="1"/>
          </p:cNvPicPr>
          <p:nvPr>
            <p:ph idx="1"/>
          </p:nvPr>
        </p:nvPicPr>
        <p:blipFill>
          <a:blip r:embed="rId2"/>
          <a:stretch>
            <a:fillRect/>
          </a:stretch>
        </p:blipFill>
        <p:spPr>
          <a:xfrm>
            <a:off x="2710069" y="1905606"/>
            <a:ext cx="6771862" cy="4287618"/>
          </a:xfrm>
          <a:prstGeom prst="rect">
            <a:avLst/>
          </a:prstGeom>
        </p:spPr>
      </p:pic>
    </p:spTree>
    <p:extLst>
      <p:ext uri="{BB962C8B-B14F-4D97-AF65-F5344CB8AC3E}">
        <p14:creationId xmlns:p14="http://schemas.microsoft.com/office/powerpoint/2010/main" val="3621724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8EBE03-93D3-4C5B-A7A4-522699E2A0E0}"/>
              </a:ext>
            </a:extLst>
          </p:cNvPr>
          <p:cNvSpPr>
            <a:spLocks noGrp="1"/>
          </p:cNvSpPr>
          <p:nvPr>
            <p:ph type="title"/>
          </p:nvPr>
        </p:nvSpPr>
        <p:spPr/>
        <p:txBody>
          <a:bodyPr/>
          <a:lstStyle/>
          <a:p>
            <a:r>
              <a:rPr lang="es-CO" dirty="0">
                <a:latin typeface="Times New Roman" panose="02020603050405020304" pitchFamily="18" charset="0"/>
                <a:cs typeface="Times New Roman" panose="02020603050405020304" pitchFamily="18" charset="0"/>
              </a:rPr>
              <a:t>Instrucciones</a:t>
            </a:r>
          </a:p>
        </p:txBody>
      </p:sp>
      <p:sp>
        <p:nvSpPr>
          <p:cNvPr id="3" name="Marcador de contenido 2">
            <a:extLst>
              <a:ext uri="{FF2B5EF4-FFF2-40B4-BE49-F238E27FC236}">
                <a16:creationId xmlns:a16="http://schemas.microsoft.com/office/drawing/2014/main" id="{D3DBA548-DEA6-474E-8F43-261E47CFC94B}"/>
              </a:ext>
            </a:extLst>
          </p:cNvPr>
          <p:cNvSpPr>
            <a:spLocks noGrp="1"/>
          </p:cNvSpPr>
          <p:nvPr>
            <p:ph idx="1"/>
          </p:nvPr>
        </p:nvSpPr>
        <p:spPr/>
        <p:txBody>
          <a:bodyPr>
            <a:normAutofit/>
          </a:bodyPr>
          <a:lstStyle/>
          <a:p>
            <a:pPr marL="0" indent="0" algn="just">
              <a:buNone/>
            </a:pPr>
            <a:r>
              <a:rPr lang="es-CO" sz="1600" dirty="0">
                <a:effectLst/>
                <a:latin typeface="Times New Roman" panose="02020603050405020304" pitchFamily="18" charset="0"/>
                <a:ea typeface="Calibri" panose="020F0502020204030204" pitchFamily="34" charset="0"/>
              </a:rPr>
              <a:t>El programa despliega para su inicialización una interfaz gráfica que se puede visualizar en la imagen en esta el usuario debe de diligenciar y seleccionar los campos con la información de la persona a la que pretende categorizar en las etapas de vacunación.</a:t>
            </a:r>
          </a:p>
          <a:p>
            <a:pPr marL="0" indent="0" algn="just">
              <a:buNone/>
            </a:pPr>
            <a:endParaRPr lang="es-CO" sz="2400" dirty="0"/>
          </a:p>
        </p:txBody>
      </p:sp>
      <p:pic>
        <p:nvPicPr>
          <p:cNvPr id="4" name="Imagen 3">
            <a:extLst>
              <a:ext uri="{FF2B5EF4-FFF2-40B4-BE49-F238E27FC236}">
                <a16:creationId xmlns:a16="http://schemas.microsoft.com/office/drawing/2014/main" id="{65ADA90E-69D3-495B-8339-C7AFD1AD40D6}"/>
              </a:ext>
            </a:extLst>
          </p:cNvPr>
          <p:cNvPicPr/>
          <p:nvPr/>
        </p:nvPicPr>
        <p:blipFill rotWithShape="1">
          <a:blip r:embed="rId2">
            <a:extLst>
              <a:ext uri="{28A0092B-C50C-407E-A947-70E740481C1C}">
                <a14:useLocalDpi xmlns:a14="http://schemas.microsoft.com/office/drawing/2010/main" val="0"/>
              </a:ext>
            </a:extLst>
          </a:blip>
          <a:srcRect l="4412" r="36185" b="4513"/>
          <a:stretch/>
        </p:blipFill>
        <p:spPr bwMode="auto">
          <a:xfrm>
            <a:off x="3458105" y="2716973"/>
            <a:ext cx="5275789" cy="34599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16135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B4241-604B-4F01-8155-D16F6305E9EA}"/>
              </a:ext>
            </a:extLst>
          </p:cNvPr>
          <p:cNvSpPr>
            <a:spLocks noGrp="1"/>
          </p:cNvSpPr>
          <p:nvPr>
            <p:ph type="title"/>
          </p:nvPr>
        </p:nvSpPr>
        <p:spPr/>
        <p:txBody>
          <a:bodyPr/>
          <a:lstStyle/>
          <a:p>
            <a:r>
              <a:rPr lang="es-CO" dirty="0">
                <a:latin typeface="Times New Roman" panose="02020603050405020304" pitchFamily="18" charset="0"/>
                <a:cs typeface="Times New Roman" panose="02020603050405020304" pitchFamily="18" charset="0"/>
              </a:rPr>
              <a:t>Instrucciones</a:t>
            </a:r>
          </a:p>
        </p:txBody>
      </p:sp>
      <p:sp>
        <p:nvSpPr>
          <p:cNvPr id="3" name="Marcador de contenido 2">
            <a:extLst>
              <a:ext uri="{FF2B5EF4-FFF2-40B4-BE49-F238E27FC236}">
                <a16:creationId xmlns:a16="http://schemas.microsoft.com/office/drawing/2014/main" id="{921139A1-0853-4920-9422-A84B743A8025}"/>
              </a:ext>
            </a:extLst>
          </p:cNvPr>
          <p:cNvSpPr>
            <a:spLocks noGrp="1"/>
          </p:cNvSpPr>
          <p:nvPr>
            <p:ph idx="1"/>
          </p:nvPr>
        </p:nvSpPr>
        <p:spPr/>
        <p:txBody>
          <a:bodyPr numCol="2">
            <a:normAutofit fontScale="92500"/>
          </a:bodyPr>
          <a:lstStyle/>
          <a:p>
            <a:pPr algn="just">
              <a:lnSpc>
                <a:spcPct val="107000"/>
              </a:lnSpc>
              <a:spcAft>
                <a:spcPts val="80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Los campos a diligenciar son los siguientes:</a:t>
            </a:r>
          </a:p>
          <a:p>
            <a:pPr marL="342900" lvl="0" indent="-342900" algn="just">
              <a:lnSpc>
                <a:spcPct val="107000"/>
              </a:lnSpc>
              <a:buFont typeface="+mj-lt"/>
              <a:buAutoNum type="arabicPeriod"/>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Ingrese su nombre completo.  Debe de escribir el nombre del sujeto a evaluar seguido de los dos apellidos.</a:t>
            </a:r>
          </a:p>
          <a:p>
            <a:pPr marL="342900" lvl="0" indent="-342900" algn="just">
              <a:lnSpc>
                <a:spcPct val="107000"/>
              </a:lnSpc>
              <a:buFont typeface="+mj-lt"/>
              <a:buAutoNum type="arabicPeriod"/>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Edad. Debe ingresar la edad del sujeto usando únicamente el teclado numérico, no es valido el uso de caracteres alfabéticos o especiales.</a:t>
            </a:r>
          </a:p>
          <a:p>
            <a:pPr marL="342900" lvl="0" indent="-342900" algn="just">
              <a:lnSpc>
                <a:spcPct val="107000"/>
              </a:lnSpc>
              <a:buFont typeface="+mj-lt"/>
              <a:buAutoNum type="arabicPeriod"/>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¿Trabaja usted en algún servicio del sector salud? Debe de seleccionar con el clic derecho del mouse al sector salud que pertenece o la opción correspondiente del siguiente modo:</a:t>
            </a:r>
          </a:p>
          <a:p>
            <a:pPr marL="342900" lvl="0" indent="-342900" algn="just">
              <a:lnSpc>
                <a:spcPct val="107000"/>
              </a:lnSpc>
              <a:buFont typeface="+mj-lt"/>
              <a:buAutoNum type="alphaLcPeriod"/>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UCI, si trabaja en cualquier labor en un sector de </a:t>
            </a:r>
            <a:r>
              <a:rPr lang="es-CO" sz="1200" dirty="0" err="1">
                <a:effectLst/>
                <a:latin typeface="Times New Roman" panose="02020603050405020304" pitchFamily="18" charset="0"/>
                <a:ea typeface="Calibri" panose="020F0502020204030204" pitchFamily="34" charset="0"/>
                <a:cs typeface="Times New Roman" panose="02020603050405020304" pitchFamily="18" charset="0"/>
              </a:rPr>
              <a:t>UCI’s</a:t>
            </a: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07000"/>
              </a:lnSpc>
              <a:buFont typeface="+mj-lt"/>
              <a:buAutoNum type="alphaLcPeriod"/>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Urgencias, si es parte del personal medico de urgencias de un hospital, clínica u otro tipo de centro médico.</a:t>
            </a:r>
          </a:p>
          <a:p>
            <a:pPr marL="342900" lvl="0" indent="-342900" algn="just">
              <a:lnSpc>
                <a:spcPct val="107000"/>
              </a:lnSpc>
              <a:buFont typeface="+mj-lt"/>
              <a:buAutoNum type="alphaLcPeriod"/>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Hospitalización, si trabaja en el área de hospitalización o medicina interna en el sector salud.</a:t>
            </a:r>
          </a:p>
          <a:p>
            <a:pPr marL="342900" lvl="0" indent="-342900" algn="just">
              <a:lnSpc>
                <a:spcPct val="107000"/>
              </a:lnSpc>
              <a:buFont typeface="+mj-lt"/>
              <a:buAutoNum type="alphaLcPeriod"/>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Laboratorio clínico, si sus funciones de su trabajo se ven directamente relacionadas con la toma, tratamiento y análisis de muestras de laboratorio.</a:t>
            </a:r>
          </a:p>
          <a:p>
            <a:pPr marL="342900" lvl="0" indent="-342900" algn="just">
              <a:lnSpc>
                <a:spcPct val="107000"/>
              </a:lnSpc>
              <a:buFont typeface="+mj-lt"/>
              <a:buAutoNum type="alphaLcPeriod"/>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Radiología, Si es parte del personal encargado del apoyo o realización del área de radiología o equivalente.</a:t>
            </a:r>
          </a:p>
          <a:p>
            <a:pPr marL="342900" lvl="0" indent="-342900" algn="just">
              <a:lnSpc>
                <a:spcPct val="107000"/>
              </a:lnSpc>
              <a:buFont typeface="+mj-lt"/>
              <a:buAutoNum type="alphaLcPeriod"/>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Terapia respiratoria, si su labor se relaciona directa en el tratamiento de afecciones respiratorias en el área médica.</a:t>
            </a:r>
          </a:p>
          <a:p>
            <a:pPr marL="342900" lvl="0" indent="-342900" algn="just">
              <a:lnSpc>
                <a:spcPct val="107000"/>
              </a:lnSpc>
              <a:buFont typeface="+mj-lt"/>
              <a:buAutoNum type="alphaLcPeriod"/>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Transporte asistencial.</a:t>
            </a:r>
          </a:p>
          <a:p>
            <a:pPr marL="342900" lvl="0" indent="-342900" algn="just">
              <a:lnSpc>
                <a:spcPct val="107000"/>
              </a:lnSpc>
              <a:buFont typeface="+mj-lt"/>
              <a:buAutoNum type="alphaLcPeriod"/>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Medicina legal, si es trabajador de la Fiscalía general de la nación en cualquiera de sus modalidades y en cualquier cargo en relación al área de medicina legal.</a:t>
            </a:r>
          </a:p>
          <a:p>
            <a:pPr marL="342900" lvl="0" indent="-342900" algn="just">
              <a:lnSpc>
                <a:spcPct val="107000"/>
              </a:lnSpc>
              <a:buFont typeface="+mj-lt"/>
              <a:buAutoNum type="alphaLcPeriod"/>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Otros, si está en un área en relación al sector salud que no aparezca en el anterior listado o en una ocupación de alto riesgo de contagio por contacto con material biológico humano.</a:t>
            </a:r>
          </a:p>
          <a:p>
            <a:pPr marL="342900" lvl="0" indent="-342900" algn="just">
              <a:lnSpc>
                <a:spcPct val="107000"/>
              </a:lnSpc>
              <a:spcAft>
                <a:spcPts val="800"/>
              </a:spcAft>
              <a:buFont typeface="+mj-lt"/>
              <a:buAutoNum type="alphaLcPeriod"/>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Ninguno, si no esta relacionado al sector salud de ninguna manera, ni directa e indirectamente.</a:t>
            </a:r>
          </a:p>
          <a:p>
            <a:pPr marL="0" indent="0" algn="just">
              <a:buNone/>
            </a:pPr>
            <a:endParaRPr lang="es-CO"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1497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B4241-604B-4F01-8155-D16F6305E9EA}"/>
              </a:ext>
            </a:extLst>
          </p:cNvPr>
          <p:cNvSpPr>
            <a:spLocks noGrp="1"/>
          </p:cNvSpPr>
          <p:nvPr>
            <p:ph type="title"/>
          </p:nvPr>
        </p:nvSpPr>
        <p:spPr/>
        <p:txBody>
          <a:bodyPr/>
          <a:lstStyle/>
          <a:p>
            <a:r>
              <a:rPr lang="es-CO" dirty="0"/>
              <a:t>Instrucciones</a:t>
            </a:r>
          </a:p>
        </p:txBody>
      </p:sp>
      <p:sp>
        <p:nvSpPr>
          <p:cNvPr id="3" name="Marcador de contenido 2">
            <a:extLst>
              <a:ext uri="{FF2B5EF4-FFF2-40B4-BE49-F238E27FC236}">
                <a16:creationId xmlns:a16="http://schemas.microsoft.com/office/drawing/2014/main" id="{921139A1-0853-4920-9422-A84B743A8025}"/>
              </a:ext>
            </a:extLst>
          </p:cNvPr>
          <p:cNvSpPr>
            <a:spLocks noGrp="1"/>
          </p:cNvSpPr>
          <p:nvPr>
            <p:ph idx="1"/>
          </p:nvPr>
        </p:nvSpPr>
        <p:spPr/>
        <p:txBody>
          <a:bodyPr numCol="2">
            <a:normAutofit fontScale="77500" lnSpcReduction="20000"/>
          </a:bodyPr>
          <a:lstStyle/>
          <a:p>
            <a:pPr marL="0" lvl="0" indent="0" algn="just">
              <a:lnSpc>
                <a:spcPct val="107000"/>
              </a:lnSpc>
              <a:buNone/>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4.      ¿Presenta usted algunas de las siguientes condiciones? Debe de seleccionar con el clic derecho del mouse alguna de las condiciones de salud de presentarla del siguiente modo:</a:t>
            </a:r>
          </a:p>
          <a:p>
            <a:pPr marL="342900" lvl="0" indent="-342900" algn="just">
              <a:lnSpc>
                <a:spcPct val="107000"/>
              </a:lnSpc>
              <a:buFont typeface="+mj-lt"/>
              <a:buAutoNum type="alphaLcPeriod"/>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Hipertensión, si presenta tensión arterial alta.</a:t>
            </a:r>
          </a:p>
          <a:p>
            <a:pPr marL="342900" lvl="0" indent="-342900" algn="just">
              <a:lnSpc>
                <a:spcPct val="107000"/>
              </a:lnSpc>
              <a:buFont typeface="+mj-lt"/>
              <a:buAutoNum type="alphaLcPeriod"/>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Diabetes, si presenta altos niveles de glucosa en sangre.</a:t>
            </a:r>
          </a:p>
          <a:p>
            <a:pPr marL="342900" lvl="0" indent="-342900" algn="just">
              <a:lnSpc>
                <a:spcPct val="107000"/>
              </a:lnSpc>
              <a:buFont typeface="+mj-lt"/>
              <a:buAutoNum type="alphaLcPeriod"/>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Insuficiencia renal, si tiene problemas de algún tipo afecte el funcionamiento de los riñones.</a:t>
            </a:r>
          </a:p>
          <a:p>
            <a:pPr marL="342900" lvl="0" indent="-342900" algn="just">
              <a:lnSpc>
                <a:spcPct val="107000"/>
              </a:lnSpc>
              <a:buFont typeface="+mj-lt"/>
              <a:buAutoNum type="alphaLcPeriod"/>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VIH, si esta contagiado con el virus de inmunodeficiencia humana o si ya presenta SIDA (Síndrome de Inmunodeficiencia Adquirida por sus siglas en ingles).</a:t>
            </a:r>
          </a:p>
          <a:p>
            <a:pPr marL="342900" lvl="0" indent="-342900" algn="just">
              <a:lnSpc>
                <a:spcPct val="107000"/>
              </a:lnSpc>
              <a:buFont typeface="+mj-lt"/>
              <a:buAutoNum type="alphaLcPeriod"/>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Cáncer, si presenta o ha presentado cualquier tipo de cáncer.</a:t>
            </a:r>
          </a:p>
          <a:p>
            <a:pPr marL="342900" lvl="0" indent="-342900" algn="just">
              <a:lnSpc>
                <a:spcPct val="107000"/>
              </a:lnSpc>
              <a:buFont typeface="+mj-lt"/>
              <a:buAutoNum type="alphaLcPeriod"/>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Tuberculosis, si esta diagnosticado con esta enfermedad.</a:t>
            </a:r>
          </a:p>
          <a:p>
            <a:pPr marL="342900" lvl="0" indent="-342900" algn="just">
              <a:lnSpc>
                <a:spcPct val="107000"/>
              </a:lnSpc>
              <a:buFont typeface="+mj-lt"/>
              <a:buAutoNum type="alphaLcPeriod"/>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EPOC, si tiene registro medico de esta condición.</a:t>
            </a:r>
          </a:p>
          <a:p>
            <a:pPr marL="342900" lvl="0" indent="-342900" algn="just">
              <a:lnSpc>
                <a:spcPct val="107000"/>
              </a:lnSpc>
              <a:buFont typeface="+mj-lt"/>
              <a:buAutoNum type="alphaLcPeriod"/>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ASMA, si tiene registro medico de esta condición.</a:t>
            </a:r>
          </a:p>
          <a:p>
            <a:pPr marL="342900" lvl="0" indent="-342900" algn="just">
              <a:lnSpc>
                <a:spcPct val="107000"/>
              </a:lnSpc>
              <a:buFont typeface="+mj-lt"/>
              <a:buAutoNum type="alphaLcPeriod"/>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Obesidad, si presenta acumulación excesiva de grasa en su cuerpo basada la medida en el Índice de Masa Corporal (IMC).</a:t>
            </a:r>
          </a:p>
          <a:p>
            <a:pPr marL="342900" lvl="0" indent="-342900" algn="just">
              <a:lnSpc>
                <a:spcPct val="107000"/>
              </a:lnSpc>
              <a:buFont typeface="+mj-lt"/>
              <a:buAutoNum type="alphaLcPeriod"/>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Trasplante de órgano vital, si ha sido usuario de trasplantes de órganos o donante en vida.</a:t>
            </a:r>
          </a:p>
          <a:p>
            <a:pPr marL="0" lvl="0" indent="0" algn="just">
              <a:lnSpc>
                <a:spcPct val="107000"/>
              </a:lnSpc>
              <a:buNone/>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5.       ¿Pertenece usted a algunas de las siguientes instituciones? Debe de seleccionar con el          clic derecho del mouse en el sector al cual pertenece de forma directa o indirecta:</a:t>
            </a:r>
          </a:p>
          <a:p>
            <a:pPr marL="342900" lvl="0" indent="-342900" algn="just">
              <a:lnSpc>
                <a:spcPct val="107000"/>
              </a:lnSpc>
              <a:buFont typeface="+mj-lt"/>
              <a:buAutoNum type="alphaLcPeriod"/>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Sector educativo.</a:t>
            </a:r>
          </a:p>
          <a:p>
            <a:pPr marL="342900" lvl="0" indent="-342900" algn="just">
              <a:lnSpc>
                <a:spcPct val="107000"/>
              </a:lnSpc>
              <a:buFont typeface="+mj-lt"/>
              <a:buAutoNum type="alphaLcPeriod"/>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Fuerzas militares.</a:t>
            </a:r>
          </a:p>
          <a:p>
            <a:pPr marL="342900" lvl="0" indent="-342900" algn="just">
              <a:lnSpc>
                <a:spcPct val="107000"/>
              </a:lnSpc>
              <a:buFont typeface="+mj-lt"/>
              <a:buAutoNum type="alphaLcPeriod"/>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Policía nacional.</a:t>
            </a:r>
          </a:p>
          <a:p>
            <a:pPr marL="342900" lvl="0" indent="-342900" algn="just">
              <a:lnSpc>
                <a:spcPct val="107000"/>
              </a:lnSpc>
              <a:buFont typeface="+mj-lt"/>
              <a:buAutoNum type="alphaLcPeriod"/>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Fiscalía.</a:t>
            </a:r>
          </a:p>
          <a:p>
            <a:pPr marL="342900" lvl="0" indent="-342900" algn="just">
              <a:lnSpc>
                <a:spcPct val="107000"/>
              </a:lnSpc>
              <a:buFont typeface="+mj-lt"/>
              <a:buAutoNum type="alphaLcPeriod"/>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Bomberos. </a:t>
            </a:r>
          </a:p>
          <a:p>
            <a:pPr marL="342900" lvl="0" indent="-342900" algn="just">
              <a:lnSpc>
                <a:spcPct val="107000"/>
              </a:lnSpc>
              <a:buFont typeface="+mj-lt"/>
              <a:buAutoNum type="alphaLcPeriod"/>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Cruz roja.</a:t>
            </a:r>
          </a:p>
          <a:p>
            <a:pPr marL="342900" lvl="0" indent="-342900" algn="just">
              <a:lnSpc>
                <a:spcPct val="107000"/>
              </a:lnSpc>
              <a:buFont typeface="+mj-lt"/>
              <a:buAutoNum type="alphaLcPeriod"/>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Defensa civil.</a:t>
            </a:r>
          </a:p>
          <a:p>
            <a:pPr marL="342900" lvl="0" indent="-342900" algn="just">
              <a:lnSpc>
                <a:spcPct val="107000"/>
              </a:lnSpc>
              <a:buFont typeface="+mj-lt"/>
              <a:buAutoNum type="alphaLcPeriod"/>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Funerarias.</a:t>
            </a:r>
          </a:p>
          <a:p>
            <a:pPr marL="342900" lvl="0" indent="-342900" algn="just">
              <a:lnSpc>
                <a:spcPct val="107000"/>
              </a:lnSpc>
              <a:buFont typeface="+mj-lt"/>
              <a:buAutoNum type="alphaLcPeriod"/>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Sector aéreo.</a:t>
            </a:r>
          </a:p>
          <a:p>
            <a:pPr marL="342900" lvl="0" indent="-342900" algn="just">
              <a:lnSpc>
                <a:spcPct val="107000"/>
              </a:lnSpc>
              <a:buFont typeface="+mj-lt"/>
              <a:buAutoNum type="alphaLcPeriod"/>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Ninguno.</a:t>
            </a:r>
          </a:p>
          <a:p>
            <a:pPr marL="0" lvl="0" indent="0" algn="just">
              <a:lnSpc>
                <a:spcPct val="107000"/>
              </a:lnSpc>
              <a:spcAft>
                <a:spcPts val="800"/>
              </a:spcAft>
              <a:buNone/>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6.        Dar clic con el botón derecho del mouse al botón “Ingresar datos” de la interfaz   gráfica una vez haya finalizado con el diligenciamiento de todos los campos de acuerdo a las anteriores instrucciones.</a:t>
            </a:r>
          </a:p>
          <a:p>
            <a:pPr marL="0" indent="0" algn="just">
              <a:buNone/>
            </a:pPr>
            <a:endParaRPr lang="es-CO"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3095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95C769-CE34-473D-B2FC-88B6B0B67E96}"/>
              </a:ext>
            </a:extLst>
          </p:cNvPr>
          <p:cNvSpPr>
            <a:spLocks noGrp="1"/>
          </p:cNvSpPr>
          <p:nvPr>
            <p:ph type="title"/>
          </p:nvPr>
        </p:nvSpPr>
        <p:spPr/>
        <p:txBody>
          <a:bodyPr/>
          <a:lstStyle/>
          <a:p>
            <a:r>
              <a:rPr lang="es-CO" dirty="0">
                <a:latin typeface="Times New Roman" panose="02020603050405020304" pitchFamily="18" charset="0"/>
                <a:cs typeface="Times New Roman" panose="02020603050405020304" pitchFamily="18" charset="0"/>
              </a:rPr>
              <a:t>Funcionamiento</a:t>
            </a:r>
          </a:p>
        </p:txBody>
      </p:sp>
      <p:sp>
        <p:nvSpPr>
          <p:cNvPr id="3" name="Marcador de contenido 2">
            <a:extLst>
              <a:ext uri="{FF2B5EF4-FFF2-40B4-BE49-F238E27FC236}">
                <a16:creationId xmlns:a16="http://schemas.microsoft.com/office/drawing/2014/main" id="{8A9FB745-6F2F-4A15-8DC6-E1ECE288C50F}"/>
              </a:ext>
            </a:extLst>
          </p:cNvPr>
          <p:cNvSpPr>
            <a:spLocks noGrp="1"/>
          </p:cNvSpPr>
          <p:nvPr>
            <p:ph idx="1"/>
          </p:nvPr>
        </p:nvSpPr>
        <p:spPr/>
        <p:txBody>
          <a:bodyPr>
            <a:normAutofit/>
          </a:bodyPr>
          <a:lstStyle/>
          <a:p>
            <a:pPr marL="0" indent="0" algn="just">
              <a:buNone/>
            </a:pPr>
            <a:r>
              <a:rPr lang="es-ES" sz="1600" dirty="0">
                <a:latin typeface="Times New Roman" panose="02020603050405020304" pitchFamily="18" charset="0"/>
                <a:cs typeface="Times New Roman" panose="02020603050405020304" pitchFamily="18" charset="0"/>
              </a:rPr>
              <a:t>Una vez diligenciado todos los campos, el programa pondera cada una de sus respuestas incluyendo la edad, y excluyendo el nombre, para así generar un puntaje interno, que permita segmentar a todos los sujetos ingresados al programa para cada una de las etapas de vacunación de acuerdo a las disposiciones de ley que rigen el proceso, además los objetivos y lineamientos que rige el “Plan nacional de vacunación contra el COVID-19” por parte del Ministerio de salud nacional a cargo de Fernando Ruíz Gómez ministro de salud, Alberto Carrasquilla Barrer ministro de interior y Luis Alberto Rodríguez Ospino director departamento nacional de planeación. De este modo permitiendo consultar la etapa tentativa en la que cualquier ciudadano se encontraría en dicho plan para el suministro de la vacuna del COVID-19 a la vez que sirve como herramienta de apoyo para la creación de listados segmentados de la población para dicho propósito.</a:t>
            </a:r>
            <a:endParaRPr lang="es-CO"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5440533"/>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72</TotalTime>
  <Words>1903</Words>
  <Application>Microsoft Office PowerPoint</Application>
  <PresentationFormat>Panorámica</PresentationFormat>
  <Paragraphs>67</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Calibri</vt:lpstr>
      <vt:lpstr>Calibri Light</vt:lpstr>
      <vt:lpstr>Times New Roman</vt:lpstr>
      <vt:lpstr>Retrospección</vt:lpstr>
      <vt:lpstr>Problema Nacional – COVID-19 (Programación entera binaria para la a la segmentación de la población para vacunación contra el COVID-19 en Colombia) </vt:lpstr>
      <vt:lpstr>Problema</vt:lpstr>
      <vt:lpstr>Propuesta</vt:lpstr>
      <vt:lpstr>Cifras para la propuesta</vt:lpstr>
      <vt:lpstr>Cifras para la propuesta</vt:lpstr>
      <vt:lpstr>Instrucciones</vt:lpstr>
      <vt:lpstr>Instrucciones</vt:lpstr>
      <vt:lpstr>Instrucciones</vt:lpstr>
      <vt:lpstr>Funcionamiento</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Problema Nacional – COVID-19 (Programación entera binaria para la a la segmentación de la población para vacunación contra el COVID-19 en Colombia)</dc:title>
  <dc:creator>Luis Felipe Corredor Espinosa</dc:creator>
  <cp:lastModifiedBy>acer10raiko@hotmail.com</cp:lastModifiedBy>
  <cp:revision>4</cp:revision>
  <dcterms:created xsi:type="dcterms:W3CDTF">2021-02-01T17:11:38Z</dcterms:created>
  <dcterms:modified xsi:type="dcterms:W3CDTF">2021-02-01T18:42:43Z</dcterms:modified>
</cp:coreProperties>
</file>