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70D528-E5A1-4A62-A619-2E432BABE935}">
  <a:tblStyle styleId="{4270D528-E5A1-4A62-A619-2E432BABE93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er10raiko@hotmail.com" userId="cd38d2fbbb9cbedd" providerId="LiveId" clId="{B882AE66-F365-410F-A754-9D5B5640BD37}"/>
    <pc:docChg chg="modSld">
      <pc:chgData name="acer10raiko@hotmail.com" userId="cd38d2fbbb9cbedd" providerId="LiveId" clId="{B882AE66-F365-410F-A754-9D5B5640BD37}" dt="2020-12-02T18:41:43.286" v="2" actId="20577"/>
      <pc:docMkLst>
        <pc:docMk/>
      </pc:docMkLst>
      <pc:sldChg chg="modSp mod">
        <pc:chgData name="acer10raiko@hotmail.com" userId="cd38d2fbbb9cbedd" providerId="LiveId" clId="{B882AE66-F365-410F-A754-9D5B5640BD37}" dt="2020-12-02T18:41:43.286" v="2" actId="20577"/>
        <pc:sldMkLst>
          <pc:docMk/>
          <pc:sldMk cId="0" sldId="264"/>
        </pc:sldMkLst>
        <pc:spChg chg="mod">
          <ac:chgData name="acer10raiko@hotmail.com" userId="cd38d2fbbb9cbedd" providerId="LiveId" clId="{B882AE66-F365-410F-A754-9D5B5640BD37}" dt="2020-12-02T18:41:43.286" v="2" actId="20577"/>
          <ac:spMkLst>
            <pc:docMk/>
            <pc:sldMk cId="0" sldId="264"/>
            <ac:spMk id="1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b9752f841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9b9752f84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4143b7cc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4143b7cc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4143b7cc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4143b7cc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4143b7cc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4143b7cc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4143b7cc9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4143b7cc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256c4f388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256c4f388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256c4f388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256c4f38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256c4f388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256c4f388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256c4f38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256c4f38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b9752f84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b9752f84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4143b7cc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4143b7c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4143b7cc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4143b7c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4143b7cc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4143b7c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4143b7cc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4143b7cc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b9752f841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b9752f841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4143b7cc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4143b7cc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4143b7cc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4143b7cc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b9752f841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b9752f841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dalyc.org/pdf/849/84923878013.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Programación entera binaria</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300">
                <a:latin typeface="Lato"/>
                <a:ea typeface="Lato"/>
                <a:cs typeface="Lato"/>
                <a:sym typeface="Lato"/>
              </a:rPr>
              <a:t>Cristian David Rodríguez – 20171020072</a:t>
            </a:r>
            <a:endParaRPr sz="1300">
              <a:latin typeface="Lato"/>
              <a:ea typeface="Lato"/>
              <a:cs typeface="Lato"/>
              <a:sym typeface="Lato"/>
            </a:endParaRPr>
          </a:p>
          <a:p>
            <a:pPr marL="0" lvl="0" indent="0" algn="l" rtl="0">
              <a:spcBef>
                <a:spcPts val="0"/>
              </a:spcBef>
              <a:spcAft>
                <a:spcPts val="0"/>
              </a:spcAft>
              <a:buNone/>
            </a:pPr>
            <a:r>
              <a:rPr lang="es" sz="1300">
                <a:latin typeface="Lato"/>
                <a:ea typeface="Lato"/>
                <a:cs typeface="Lato"/>
                <a:sym typeface="Lato"/>
              </a:rPr>
              <a:t>Luis Felipe Corredor Espinosa – 20171020056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a:solidFill>
                  <a:srgbClr val="000000"/>
                </a:solidFill>
              </a:rPr>
              <a:t>El número máximo de problemas a examinar es </a:t>
            </a:r>
            <a:r>
              <a:rPr lang="es" b="1">
                <a:solidFill>
                  <a:srgbClr val="000000"/>
                </a:solidFill>
              </a:rPr>
              <a:t>O(2n)</a:t>
            </a:r>
            <a:r>
              <a:rPr lang="es">
                <a:solidFill>
                  <a:srgbClr val="000000"/>
                </a:solidFill>
              </a:rPr>
              <a:t>, para un problema con n variables binarias </a:t>
            </a:r>
            <a:r>
              <a:rPr lang="es" b="1">
                <a:solidFill>
                  <a:srgbClr val="000000"/>
                </a:solidFill>
              </a:rPr>
              <a:t>(profundidad n)</a:t>
            </a:r>
            <a:r>
              <a:rPr lang="es">
                <a:solidFill>
                  <a:srgbClr val="000000"/>
                </a:solidFill>
              </a:rPr>
              <a:t>.</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s">
                <a:solidFill>
                  <a:srgbClr val="000000"/>
                </a:solidFill>
              </a:rPr>
              <a:t>La relajación lineal se obtiene reemplazando cada restricción de binariedad por </a:t>
            </a:r>
            <a:endParaRPr>
              <a:solidFill>
                <a:srgbClr val="000000"/>
              </a:solidFill>
            </a:endParaRPr>
          </a:p>
          <a:p>
            <a:pPr marL="0" lvl="0" indent="0" algn="just" rtl="0">
              <a:lnSpc>
                <a:spcPct val="100000"/>
              </a:lnSpc>
              <a:spcBef>
                <a:spcPts val="0"/>
              </a:spcBef>
              <a:spcAft>
                <a:spcPts val="0"/>
              </a:spcAft>
              <a:buNone/>
            </a:pPr>
            <a:r>
              <a:rPr lang="es" b="1">
                <a:solidFill>
                  <a:srgbClr val="000000"/>
                </a:solidFill>
              </a:rPr>
              <a:t>0 ≤</a:t>
            </a:r>
            <a:r>
              <a:rPr lang="es">
                <a:solidFill>
                  <a:srgbClr val="000000"/>
                </a:solidFill>
              </a:rPr>
              <a:t> </a:t>
            </a:r>
            <a:r>
              <a:rPr lang="es" b="1">
                <a:solidFill>
                  <a:srgbClr val="000000"/>
                </a:solidFill>
              </a:rPr>
              <a:t>xj ≤ 1</a:t>
            </a:r>
            <a:r>
              <a:rPr lang="es">
                <a:solidFill>
                  <a:srgbClr val="000000"/>
                </a:solidFill>
              </a:rPr>
              <a:t> para cada variable.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Usos</a:t>
            </a:r>
            <a:endParaRPr/>
          </a:p>
        </p:txBody>
      </p:sp>
      <p:sp>
        <p:nvSpPr>
          <p:cNvPr id="143" name="Google Shape;143;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a:solidFill>
                  <a:srgbClr val="000000"/>
                </a:solidFill>
              </a:rPr>
              <a:t>La programación lineal es un campo de optimización ampliamente utilizado por varias razones. Varios algoritmos para otros tipos de problemas de optimización funcionan resolviendo problemas de LP como subproblemas. Asimismo, la programación lineal se utilizó mucho en la formación inicial de la microeconomía y actualmente se utiliza en la gestión empresarial, como la planificación, la producción, el transporte, la tecnología y otros temas.</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El problema de la mochila</a:t>
            </a:r>
            <a:endParaRPr/>
          </a:p>
        </p:txBody>
      </p:sp>
      <p:sp>
        <p:nvSpPr>
          <p:cNvPr id="149" name="Google Shape;149;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a:solidFill>
                  <a:srgbClr val="000000"/>
                </a:solidFill>
              </a:rPr>
              <a:t>El problemas de la mochila es uno de los 21 problemas NP-completos de Richard Karp, establecidos por el informático teórico en un famoso artículo de 1972.</a:t>
            </a:r>
            <a:endParaRPr>
              <a:solidFill>
                <a:srgbClr val="000000"/>
              </a:solidFill>
            </a:endParaRPr>
          </a:p>
          <a:p>
            <a:pPr marL="0" lvl="0" indent="0" algn="just" rtl="0">
              <a:spcBef>
                <a:spcPts val="0"/>
              </a:spcBef>
              <a:spcAft>
                <a:spcPts val="0"/>
              </a:spcAft>
              <a:buNone/>
            </a:pPr>
            <a:r>
              <a:rPr lang="es">
                <a:solidFill>
                  <a:srgbClr val="000000"/>
                </a:solidFill>
                <a:highlight>
                  <a:srgbClr val="FFFFFF"/>
                </a:highlight>
              </a:rPr>
              <a:t>Consiste en un excursionista que debe preparar su mochila, la cual tiene una capacidad limitada y por tanto no le permite llevar todos los artículos que quisiera tener en la excursión. Cada artículo que el excursionista puede incluir en la mochila le reporta una determinada utilidad. Luego el problema consiste en seleccionar un subconjunto de objetos de forma tal que se maximice la utilidad que el excursionista obtiene, pero sin sobrepasar la capacidad de acarrear objetos.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311700" y="1229875"/>
            <a:ext cx="8520600" cy="1066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a:solidFill>
                  <a:srgbClr val="444444"/>
                </a:solidFill>
                <a:highlight>
                  <a:srgbClr val="FFFFFF"/>
                </a:highlight>
              </a:rPr>
              <a:t>Un excursionista planea salir de campamento. Hay cinco artículos que desea llevar consigo, pero entre todos sobrepasan las 60 kilos que considera puede cargar.</a:t>
            </a:r>
            <a:endParaRPr sz="2200">
              <a:solidFill>
                <a:srgbClr val="000000"/>
              </a:solidFill>
            </a:endParaRPr>
          </a:p>
        </p:txBody>
      </p:sp>
      <p:graphicFrame>
        <p:nvGraphicFramePr>
          <p:cNvPr id="155" name="Google Shape;155;p25"/>
          <p:cNvGraphicFramePr/>
          <p:nvPr/>
        </p:nvGraphicFramePr>
        <p:xfrm>
          <a:off x="2560850" y="2296375"/>
          <a:ext cx="3000000" cy="3000000"/>
        </p:xfrm>
        <a:graphic>
          <a:graphicData uri="http://schemas.openxmlformats.org/drawingml/2006/table">
            <a:tbl>
              <a:tblPr>
                <a:solidFill>
                  <a:srgbClr val="FFFFFF"/>
                </a:solidFill>
                <a:tableStyleId>{4270D528-E5A1-4A62-A619-2E432BABE935}</a:tableStyleId>
              </a:tblPr>
              <a:tblGrid>
                <a:gridCol w="1085850">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1975">
                  <a:extLst>
                    <a:ext uri="{9D8B030D-6E8A-4147-A177-3AD203B41FA5}">
                      <a16:colId xmlns:a16="http://schemas.microsoft.com/office/drawing/2014/main" val="20005"/>
                    </a:ext>
                  </a:extLst>
                </a:gridCol>
              </a:tblGrid>
              <a:tr h="228600">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Artículo</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 1</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 2</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 3</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 4</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 5</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extLst>
                  <a:ext uri="{0D108BD9-81ED-4DB2-BD59-A6C34878D82A}">
                    <a16:rowId xmlns:a16="http://schemas.microsoft.com/office/drawing/2014/main" val="10000"/>
                  </a:ext>
                </a:extLst>
              </a:tr>
              <a:tr h="219075">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Peso</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42</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23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21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15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7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extLst>
                  <a:ext uri="{0D108BD9-81ED-4DB2-BD59-A6C34878D82A}">
                    <a16:rowId xmlns:a16="http://schemas.microsoft.com/office/drawing/2014/main" val="10001"/>
                  </a:ext>
                </a:extLst>
              </a:tr>
              <a:tr h="219075">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Valor</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100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60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70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15 </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s" sz="1200" b="1">
                          <a:solidFill>
                            <a:srgbClr val="444444"/>
                          </a:solidFill>
                          <a:highlight>
                            <a:srgbClr val="FFFFFF"/>
                          </a:highlight>
                        </a:rPr>
                        <a:t>9</a:t>
                      </a:r>
                      <a:endParaRPr sz="1200" b="1">
                        <a:solidFill>
                          <a:srgbClr val="444444"/>
                        </a:solidFill>
                        <a:highlight>
                          <a:srgbClr val="FFFFFF"/>
                        </a:highlight>
                      </a:endParaRPr>
                    </a:p>
                  </a:txBody>
                  <a:tcPr marL="91425" marR="91425" marT="91425" marB="91425">
                    <a:lnL w="14300" cap="flat" cmpd="sng">
                      <a:solidFill>
                        <a:srgbClr val="888888"/>
                      </a:solidFill>
                      <a:prstDash val="solid"/>
                      <a:round/>
                      <a:headEnd type="none" w="sm" len="sm"/>
                      <a:tailEnd type="none" w="sm" len="sm"/>
                    </a:lnL>
                    <a:lnR w="14300" cap="flat" cmpd="sng">
                      <a:solidFill>
                        <a:srgbClr val="888888"/>
                      </a:solidFill>
                      <a:prstDash val="solid"/>
                      <a:round/>
                      <a:headEnd type="none" w="sm" len="sm"/>
                      <a:tailEnd type="none" w="sm" len="sm"/>
                    </a:lnR>
                    <a:lnT w="14300" cap="flat" cmpd="sng">
                      <a:solidFill>
                        <a:srgbClr val="888888"/>
                      </a:solidFill>
                      <a:prstDash val="solid"/>
                      <a:round/>
                      <a:headEnd type="none" w="sm" len="sm"/>
                      <a:tailEnd type="none" w="sm" len="sm"/>
                    </a:lnT>
                    <a:lnB w="14300" cap="flat" cmpd="sng">
                      <a:solidFill>
                        <a:srgbClr val="888888"/>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body" idx="1"/>
          </p:nvPr>
        </p:nvSpPr>
        <p:spPr>
          <a:xfrm>
            <a:off x="311700" y="576725"/>
            <a:ext cx="8520600" cy="1066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a:solidFill>
                  <a:srgbClr val="444444"/>
                </a:solidFill>
                <a:highlight>
                  <a:srgbClr val="FFFFFF"/>
                </a:highlight>
              </a:rPr>
              <a:t>Formulación</a:t>
            </a:r>
            <a:endParaRPr b="1">
              <a:solidFill>
                <a:srgbClr val="444444"/>
              </a:solidFill>
              <a:highlight>
                <a:srgbClr val="FFFFFF"/>
              </a:highlight>
            </a:endParaRPr>
          </a:p>
          <a:p>
            <a:pPr marL="0" lvl="0" indent="0" algn="just" rtl="0">
              <a:spcBef>
                <a:spcPts val="0"/>
              </a:spcBef>
              <a:spcAft>
                <a:spcPts val="0"/>
              </a:spcAft>
              <a:buNone/>
            </a:pPr>
            <a:endParaRPr>
              <a:solidFill>
                <a:srgbClr val="444444"/>
              </a:solidFill>
              <a:highlight>
                <a:srgbClr val="FFFFFF"/>
              </a:highlight>
            </a:endParaRPr>
          </a:p>
          <a:p>
            <a:pPr marL="0" lvl="0" indent="0" algn="just" rtl="0">
              <a:spcBef>
                <a:spcPts val="0"/>
              </a:spcBef>
              <a:spcAft>
                <a:spcPts val="0"/>
              </a:spcAft>
              <a:buNone/>
            </a:pPr>
            <a:r>
              <a:rPr lang="es">
                <a:solidFill>
                  <a:srgbClr val="444444"/>
                </a:solidFill>
                <a:highlight>
                  <a:srgbClr val="FFFFFF"/>
                </a:highlight>
              </a:rPr>
              <a:t>Puesto que el modelo es binario, la variable puede tomar solo dos posibles valores:</a:t>
            </a:r>
            <a:endParaRPr>
              <a:solidFill>
                <a:srgbClr val="444444"/>
              </a:solidFill>
              <a:highlight>
                <a:srgbClr val="FFFFFF"/>
              </a:highlight>
            </a:endParaRPr>
          </a:p>
          <a:p>
            <a:pPr marL="0" lvl="0" indent="0" algn="just" rtl="0">
              <a:spcBef>
                <a:spcPts val="0"/>
              </a:spcBef>
              <a:spcAft>
                <a:spcPts val="0"/>
              </a:spcAft>
              <a:buNone/>
            </a:pPr>
            <a:r>
              <a:rPr lang="es">
                <a:solidFill>
                  <a:srgbClr val="444444"/>
                </a:solidFill>
                <a:highlight>
                  <a:srgbClr val="FFFFFF"/>
                </a:highlight>
              </a:rPr>
              <a:t>Xi = 0 no se lleva el artículo i, 1 si se lleva el artículo i.</a:t>
            </a:r>
            <a:endParaRPr>
              <a:solidFill>
                <a:srgbClr val="444444"/>
              </a:solidFill>
              <a:highlight>
                <a:srgbClr val="FFFFFF"/>
              </a:highlight>
            </a:endParaRPr>
          </a:p>
          <a:p>
            <a:pPr marL="0" lvl="0" indent="0" algn="just" rtl="0">
              <a:spcBef>
                <a:spcPts val="0"/>
              </a:spcBef>
              <a:spcAft>
                <a:spcPts val="0"/>
              </a:spcAft>
              <a:buNone/>
            </a:pPr>
            <a:endParaRPr>
              <a:solidFill>
                <a:srgbClr val="444444"/>
              </a:solidFill>
              <a:highlight>
                <a:srgbClr val="FFFFFF"/>
              </a:highlight>
            </a:endParaRPr>
          </a:p>
        </p:txBody>
      </p:sp>
      <p:sp>
        <p:nvSpPr>
          <p:cNvPr id="161" name="Google Shape;161;p26"/>
          <p:cNvSpPr txBox="1"/>
          <p:nvPr/>
        </p:nvSpPr>
        <p:spPr>
          <a:xfrm>
            <a:off x="887200" y="2826225"/>
            <a:ext cx="711390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800" b="1">
                <a:solidFill>
                  <a:srgbClr val="444444"/>
                </a:solidFill>
                <a:latin typeface="Roboto"/>
                <a:ea typeface="Roboto"/>
                <a:cs typeface="Roboto"/>
                <a:sym typeface="Roboto"/>
              </a:rPr>
              <a:t>Max Z = </a:t>
            </a:r>
            <a:r>
              <a:rPr lang="es" sz="1800">
                <a:solidFill>
                  <a:srgbClr val="444444"/>
                </a:solidFill>
                <a:latin typeface="Roboto"/>
                <a:ea typeface="Roboto"/>
                <a:cs typeface="Roboto"/>
                <a:sym typeface="Roboto"/>
              </a:rPr>
              <a:t>100X1 + 60X2 + 70X3 + 15X4 + 9X5</a:t>
            </a:r>
            <a:endParaRPr sz="1800">
              <a:solidFill>
                <a:srgbClr val="444444"/>
              </a:solidFill>
              <a:latin typeface="Roboto"/>
              <a:ea typeface="Roboto"/>
              <a:cs typeface="Roboto"/>
              <a:sym typeface="Roboto"/>
            </a:endParaRPr>
          </a:p>
          <a:p>
            <a:pPr marL="0" lvl="0" indent="0" algn="just" rtl="0">
              <a:lnSpc>
                <a:spcPct val="115000"/>
              </a:lnSpc>
              <a:spcBef>
                <a:spcPts val="0"/>
              </a:spcBef>
              <a:spcAft>
                <a:spcPts val="0"/>
              </a:spcAft>
              <a:buNone/>
            </a:pPr>
            <a:r>
              <a:rPr lang="es" sz="1800">
                <a:solidFill>
                  <a:srgbClr val="444444"/>
                </a:solidFill>
                <a:latin typeface="Roboto"/>
                <a:ea typeface="Roboto"/>
                <a:cs typeface="Roboto"/>
                <a:sym typeface="Roboto"/>
              </a:rPr>
              <a:t>    s.a.  = 42X1 + 23X2 + 21X3 + 15X4 + 7X5 &lt;= 60</a:t>
            </a:r>
            <a:endParaRPr sz="1800">
              <a:solidFill>
                <a:srgbClr val="444444"/>
              </a:solidFill>
              <a:latin typeface="Roboto"/>
              <a:ea typeface="Roboto"/>
              <a:cs typeface="Roboto"/>
              <a:sym typeface="Roboto"/>
            </a:endParaRPr>
          </a:p>
          <a:p>
            <a:pPr marL="0" lvl="0" indent="0" algn="just" rtl="0">
              <a:lnSpc>
                <a:spcPct val="115000"/>
              </a:lnSpc>
              <a:spcBef>
                <a:spcPts val="0"/>
              </a:spcBef>
              <a:spcAft>
                <a:spcPts val="0"/>
              </a:spcAft>
              <a:buNone/>
            </a:pPr>
            <a:r>
              <a:rPr lang="es" sz="1800">
                <a:solidFill>
                  <a:srgbClr val="444444"/>
                </a:solidFill>
                <a:latin typeface="Roboto"/>
                <a:ea typeface="Roboto"/>
                <a:cs typeface="Roboto"/>
                <a:sym typeface="Roboto"/>
              </a:rPr>
              <a:t>        		Xi ∈ {0,1}</a:t>
            </a:r>
            <a:endParaRPr sz="1800">
              <a:solidFill>
                <a:srgbClr val="444444"/>
              </a:solidFill>
              <a:latin typeface="Roboto"/>
              <a:ea typeface="Roboto"/>
              <a:cs typeface="Roboto"/>
              <a:sym typeface="Roboto"/>
            </a:endParaRPr>
          </a:p>
          <a:p>
            <a:pPr marL="0" lvl="0" indent="0" algn="just" rtl="0">
              <a:lnSpc>
                <a:spcPct val="115000"/>
              </a:lnSpc>
              <a:spcBef>
                <a:spcPts val="0"/>
              </a:spcBef>
              <a:spcAft>
                <a:spcPts val="0"/>
              </a:spcAft>
              <a:buNone/>
            </a:pPr>
            <a:endParaRPr sz="1800" b="1">
              <a:solidFill>
                <a:srgbClr val="444444"/>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166" name="Google Shape;166;p27"/>
          <p:cNvGraphicFramePr/>
          <p:nvPr/>
        </p:nvGraphicFramePr>
        <p:xfrm>
          <a:off x="846350" y="1186525"/>
          <a:ext cx="3000000" cy="3000000"/>
        </p:xfrm>
        <a:graphic>
          <a:graphicData uri="http://schemas.openxmlformats.org/drawingml/2006/table">
            <a:tbl>
              <a:tblPr>
                <a:noFill/>
                <a:tableStyleId>{4270D528-E5A1-4A62-A619-2E432BABE935}</a:tableStyleId>
              </a:tblPr>
              <a:tblGrid>
                <a:gridCol w="941875">
                  <a:extLst>
                    <a:ext uri="{9D8B030D-6E8A-4147-A177-3AD203B41FA5}">
                      <a16:colId xmlns:a16="http://schemas.microsoft.com/office/drawing/2014/main" val="20000"/>
                    </a:ext>
                  </a:extLst>
                </a:gridCol>
                <a:gridCol w="941875">
                  <a:extLst>
                    <a:ext uri="{9D8B030D-6E8A-4147-A177-3AD203B41FA5}">
                      <a16:colId xmlns:a16="http://schemas.microsoft.com/office/drawing/2014/main" val="20001"/>
                    </a:ext>
                  </a:extLst>
                </a:gridCol>
                <a:gridCol w="941875">
                  <a:extLst>
                    <a:ext uri="{9D8B030D-6E8A-4147-A177-3AD203B41FA5}">
                      <a16:colId xmlns:a16="http://schemas.microsoft.com/office/drawing/2014/main" val="20002"/>
                    </a:ext>
                  </a:extLst>
                </a:gridCol>
                <a:gridCol w="941875">
                  <a:extLst>
                    <a:ext uri="{9D8B030D-6E8A-4147-A177-3AD203B41FA5}">
                      <a16:colId xmlns:a16="http://schemas.microsoft.com/office/drawing/2014/main" val="20003"/>
                    </a:ext>
                  </a:extLst>
                </a:gridCol>
                <a:gridCol w="941875">
                  <a:extLst>
                    <a:ext uri="{9D8B030D-6E8A-4147-A177-3AD203B41FA5}">
                      <a16:colId xmlns:a16="http://schemas.microsoft.com/office/drawing/2014/main" val="20004"/>
                    </a:ext>
                  </a:extLst>
                </a:gridCol>
                <a:gridCol w="941875">
                  <a:extLst>
                    <a:ext uri="{9D8B030D-6E8A-4147-A177-3AD203B41FA5}">
                      <a16:colId xmlns:a16="http://schemas.microsoft.com/office/drawing/2014/main" val="20005"/>
                    </a:ext>
                  </a:extLst>
                </a:gridCol>
                <a:gridCol w="1083175">
                  <a:extLst>
                    <a:ext uri="{9D8B030D-6E8A-4147-A177-3AD203B41FA5}">
                      <a16:colId xmlns:a16="http://schemas.microsoft.com/office/drawing/2014/main" val="20006"/>
                    </a:ext>
                  </a:extLst>
                </a:gridCol>
                <a:gridCol w="800600">
                  <a:extLst>
                    <a:ext uri="{9D8B030D-6E8A-4147-A177-3AD203B41FA5}">
                      <a16:colId xmlns:a16="http://schemas.microsoft.com/office/drawing/2014/main" val="20007"/>
                    </a:ext>
                  </a:extLst>
                </a:gridCol>
              </a:tblGrid>
              <a:tr h="0">
                <a:tc>
                  <a:txBody>
                    <a:bodyPr/>
                    <a:lstStyle/>
                    <a:p>
                      <a:pPr marL="0" lvl="0" indent="0" algn="l" rtl="0">
                        <a:spcBef>
                          <a:spcPts val="0"/>
                        </a:spcBef>
                        <a:spcAft>
                          <a:spcPts val="0"/>
                        </a:spcAft>
                        <a:buNone/>
                      </a:pPr>
                      <a:r>
                        <a:rPr lang="es"/>
                        <a:t>Variable</a:t>
                      </a:r>
                      <a:endParaRPr/>
                    </a:p>
                  </a:txBody>
                  <a:tcPr marL="91425" marR="91425" marT="91425" marB="91425"/>
                </a:tc>
                <a:tc>
                  <a:txBody>
                    <a:bodyPr/>
                    <a:lstStyle/>
                    <a:p>
                      <a:pPr marL="0" lvl="0" indent="0" algn="l" rtl="0">
                        <a:spcBef>
                          <a:spcPts val="0"/>
                        </a:spcBef>
                        <a:spcAft>
                          <a:spcPts val="0"/>
                        </a:spcAft>
                        <a:buNone/>
                      </a:pPr>
                      <a:r>
                        <a:rPr lang="es"/>
                        <a:t>0</a:t>
                      </a:r>
                      <a:endParaRPr/>
                    </a:p>
                  </a:txBody>
                  <a:tcPr marL="91425" marR="91425" marT="91425" marB="91425"/>
                </a:tc>
                <a:tc>
                  <a:txBody>
                    <a:bodyPr/>
                    <a:lstStyle/>
                    <a:p>
                      <a:pPr marL="0" lvl="0" indent="0" algn="l" rtl="0">
                        <a:spcBef>
                          <a:spcPts val="0"/>
                        </a:spcBef>
                        <a:spcAft>
                          <a:spcPts val="0"/>
                        </a:spcAft>
                        <a:buNone/>
                      </a:pPr>
                      <a:r>
                        <a:rPr lang="es"/>
                        <a:t>0</a:t>
                      </a:r>
                      <a:endParaRPr/>
                    </a:p>
                  </a:txBody>
                  <a:tcPr marL="91425" marR="91425" marT="91425" marB="91425"/>
                </a:tc>
                <a:tc>
                  <a:txBody>
                    <a:bodyPr/>
                    <a:lstStyle/>
                    <a:p>
                      <a:pPr marL="0" lvl="0" indent="0" algn="l" rtl="0">
                        <a:spcBef>
                          <a:spcPts val="0"/>
                        </a:spcBef>
                        <a:spcAft>
                          <a:spcPts val="0"/>
                        </a:spcAft>
                        <a:buNone/>
                      </a:pPr>
                      <a:r>
                        <a:rPr lang="es"/>
                        <a:t>0</a:t>
                      </a:r>
                      <a:endParaRPr/>
                    </a:p>
                  </a:txBody>
                  <a:tcPr marL="91425" marR="91425" marT="91425" marB="91425"/>
                </a:tc>
                <a:tc>
                  <a:txBody>
                    <a:bodyPr/>
                    <a:lstStyle/>
                    <a:p>
                      <a:pPr marL="0" lvl="0" indent="0" algn="l" rtl="0">
                        <a:spcBef>
                          <a:spcPts val="0"/>
                        </a:spcBef>
                        <a:spcAft>
                          <a:spcPts val="0"/>
                        </a:spcAft>
                        <a:buNone/>
                      </a:pPr>
                      <a:r>
                        <a:rPr lang="es"/>
                        <a:t>0</a:t>
                      </a:r>
                      <a:endParaRPr/>
                    </a:p>
                  </a:txBody>
                  <a:tcPr marL="91425" marR="91425" marT="91425" marB="91425"/>
                </a:tc>
                <a:tc>
                  <a:txBody>
                    <a:bodyPr/>
                    <a:lstStyle/>
                    <a:p>
                      <a:pPr marL="0" lvl="0" indent="0" algn="l" rtl="0">
                        <a:spcBef>
                          <a:spcPts val="0"/>
                        </a:spcBef>
                        <a:spcAft>
                          <a:spcPts val="0"/>
                        </a:spcAft>
                        <a:buNone/>
                      </a:pPr>
                      <a:r>
                        <a:rPr lang="es"/>
                        <a:t>0</a:t>
                      </a:r>
                      <a:endParaRPr/>
                    </a:p>
                  </a:txBody>
                  <a:tcPr marL="91425" marR="91425" marT="91425" marB="91425"/>
                </a:tc>
                <a:tc>
                  <a:txBody>
                    <a:bodyPr/>
                    <a:lstStyle/>
                    <a:p>
                      <a:pPr marL="0" lvl="0" indent="0" algn="l" rtl="0">
                        <a:spcBef>
                          <a:spcPts val="0"/>
                        </a:spcBef>
                        <a:spcAft>
                          <a:spcPts val="0"/>
                        </a:spcAft>
                        <a:buNone/>
                      </a:pPr>
                      <a:r>
                        <a:rPr lang="es"/>
                        <a:t>peso máximo</a:t>
                      </a:r>
                      <a:endParaRPr/>
                    </a:p>
                  </a:txBody>
                  <a:tcPr marL="91425" marR="91425" marT="91425" marB="91425"/>
                </a:tc>
                <a:tc>
                  <a:txBody>
                    <a:bodyPr/>
                    <a:lstStyle/>
                    <a:p>
                      <a:pPr marL="0" lvl="0" indent="0" algn="l" rtl="0">
                        <a:spcBef>
                          <a:spcPts val="0"/>
                        </a:spcBef>
                        <a:spcAft>
                          <a:spcPts val="0"/>
                        </a:spcAft>
                        <a:buNone/>
                      </a:pPr>
                      <a:r>
                        <a:rPr lang="es"/>
                        <a:t>60</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s"/>
                        <a:t>Artículo</a:t>
                      </a:r>
                      <a:endParaRPr/>
                    </a:p>
                  </a:txBody>
                  <a:tcPr marL="91425" marR="91425" marT="91425" marB="91425"/>
                </a:tc>
                <a:tc>
                  <a:txBody>
                    <a:bodyPr/>
                    <a:lstStyle/>
                    <a:p>
                      <a:pPr marL="0" lvl="0" indent="0" algn="l" rtl="0">
                        <a:spcBef>
                          <a:spcPts val="0"/>
                        </a:spcBef>
                        <a:spcAft>
                          <a:spcPts val="0"/>
                        </a:spcAft>
                        <a:buNone/>
                      </a:pPr>
                      <a:r>
                        <a:rPr lang="es"/>
                        <a:t> 1</a:t>
                      </a:r>
                      <a:endParaRPr/>
                    </a:p>
                  </a:txBody>
                  <a:tcPr marL="91425" marR="91425" marT="91425" marB="91425"/>
                </a:tc>
                <a:tc>
                  <a:txBody>
                    <a:bodyPr/>
                    <a:lstStyle/>
                    <a:p>
                      <a:pPr marL="0" lvl="0" indent="0" algn="l" rtl="0">
                        <a:spcBef>
                          <a:spcPts val="0"/>
                        </a:spcBef>
                        <a:spcAft>
                          <a:spcPts val="0"/>
                        </a:spcAft>
                        <a:buNone/>
                      </a:pPr>
                      <a:r>
                        <a:rPr lang="es"/>
                        <a:t> 2</a:t>
                      </a:r>
                      <a:endParaRPr/>
                    </a:p>
                  </a:txBody>
                  <a:tcPr marL="91425" marR="91425" marT="91425" marB="91425"/>
                </a:tc>
                <a:tc>
                  <a:txBody>
                    <a:bodyPr/>
                    <a:lstStyle/>
                    <a:p>
                      <a:pPr marL="0" lvl="0" indent="0" algn="l" rtl="0">
                        <a:spcBef>
                          <a:spcPts val="0"/>
                        </a:spcBef>
                        <a:spcAft>
                          <a:spcPts val="0"/>
                        </a:spcAft>
                        <a:buNone/>
                      </a:pPr>
                      <a:r>
                        <a:rPr lang="es"/>
                        <a:t> 3</a:t>
                      </a:r>
                      <a:endParaRPr/>
                    </a:p>
                  </a:txBody>
                  <a:tcPr marL="91425" marR="91425" marT="91425" marB="91425"/>
                </a:tc>
                <a:tc>
                  <a:txBody>
                    <a:bodyPr/>
                    <a:lstStyle/>
                    <a:p>
                      <a:pPr marL="0" lvl="0" indent="0" algn="l" rtl="0">
                        <a:spcBef>
                          <a:spcPts val="0"/>
                        </a:spcBef>
                        <a:spcAft>
                          <a:spcPts val="0"/>
                        </a:spcAft>
                        <a:buNone/>
                      </a:pPr>
                      <a:r>
                        <a:rPr lang="es"/>
                        <a:t> 4</a:t>
                      </a:r>
                      <a:endParaRPr/>
                    </a:p>
                  </a:txBody>
                  <a:tcPr marL="91425" marR="91425" marT="91425" marB="91425"/>
                </a:tc>
                <a:tc>
                  <a:txBody>
                    <a:bodyPr/>
                    <a:lstStyle/>
                    <a:p>
                      <a:pPr marL="0" lvl="0" indent="0" algn="l" rtl="0">
                        <a:spcBef>
                          <a:spcPts val="0"/>
                        </a:spcBef>
                        <a:spcAft>
                          <a:spcPts val="0"/>
                        </a:spcAft>
                        <a:buNone/>
                      </a:pPr>
                      <a:r>
                        <a:rPr lang="es"/>
                        <a:t> 5</a:t>
                      </a:r>
                      <a:endParaRPr/>
                    </a:p>
                  </a:txBody>
                  <a:tcPr marL="91425" marR="91425" marT="91425" marB="91425"/>
                </a:tc>
                <a:tc>
                  <a:txBody>
                    <a:bodyPr/>
                    <a:lstStyle/>
                    <a:p>
                      <a:pPr marL="0" lvl="0" indent="0" algn="l" rtl="0">
                        <a:spcBef>
                          <a:spcPts val="0"/>
                        </a:spcBef>
                        <a:spcAft>
                          <a:spcPts val="0"/>
                        </a:spcAft>
                        <a:buNone/>
                      </a:pPr>
                      <a:r>
                        <a:rPr lang="es"/>
                        <a:t>peso</a:t>
                      </a:r>
                      <a:endParaRPr/>
                    </a:p>
                  </a:txBody>
                  <a:tcPr marL="91425" marR="91425" marT="91425" marB="91425"/>
                </a:tc>
                <a:tc>
                  <a:txBody>
                    <a:bodyPr/>
                    <a:lstStyle/>
                    <a:p>
                      <a:pPr marL="0" lvl="0" indent="0" algn="l" rtl="0">
                        <a:spcBef>
                          <a:spcPts val="0"/>
                        </a:spcBef>
                        <a:spcAft>
                          <a:spcPts val="0"/>
                        </a:spcAft>
                        <a:buNone/>
                      </a:pPr>
                      <a:r>
                        <a:rPr lang="es"/>
                        <a:t>0</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s"/>
                        <a:t>Peso</a:t>
                      </a:r>
                      <a:endParaRPr/>
                    </a:p>
                  </a:txBody>
                  <a:tcPr marL="91425" marR="91425" marT="91425" marB="91425"/>
                </a:tc>
                <a:tc>
                  <a:txBody>
                    <a:bodyPr/>
                    <a:lstStyle/>
                    <a:p>
                      <a:pPr marL="0" lvl="0" indent="0" algn="l" rtl="0">
                        <a:spcBef>
                          <a:spcPts val="0"/>
                        </a:spcBef>
                        <a:spcAft>
                          <a:spcPts val="0"/>
                        </a:spcAft>
                        <a:buNone/>
                      </a:pPr>
                      <a:r>
                        <a:rPr lang="es"/>
                        <a:t>42</a:t>
                      </a:r>
                      <a:endParaRPr/>
                    </a:p>
                  </a:txBody>
                  <a:tcPr marL="91425" marR="91425" marT="91425" marB="91425"/>
                </a:tc>
                <a:tc>
                  <a:txBody>
                    <a:bodyPr/>
                    <a:lstStyle/>
                    <a:p>
                      <a:pPr marL="0" lvl="0" indent="0" algn="l" rtl="0">
                        <a:spcBef>
                          <a:spcPts val="0"/>
                        </a:spcBef>
                        <a:spcAft>
                          <a:spcPts val="0"/>
                        </a:spcAft>
                        <a:buNone/>
                      </a:pPr>
                      <a:r>
                        <a:rPr lang="es"/>
                        <a:t>23 </a:t>
                      </a:r>
                      <a:endParaRPr/>
                    </a:p>
                  </a:txBody>
                  <a:tcPr marL="91425" marR="91425" marT="91425" marB="91425"/>
                </a:tc>
                <a:tc>
                  <a:txBody>
                    <a:bodyPr/>
                    <a:lstStyle/>
                    <a:p>
                      <a:pPr marL="0" lvl="0" indent="0" algn="l" rtl="0">
                        <a:spcBef>
                          <a:spcPts val="0"/>
                        </a:spcBef>
                        <a:spcAft>
                          <a:spcPts val="0"/>
                        </a:spcAft>
                        <a:buNone/>
                      </a:pPr>
                      <a:r>
                        <a:rPr lang="es"/>
                        <a:t>21 </a:t>
                      </a:r>
                      <a:endParaRPr/>
                    </a:p>
                  </a:txBody>
                  <a:tcPr marL="91425" marR="91425" marT="91425" marB="91425"/>
                </a:tc>
                <a:tc>
                  <a:txBody>
                    <a:bodyPr/>
                    <a:lstStyle/>
                    <a:p>
                      <a:pPr marL="0" lvl="0" indent="0" algn="l" rtl="0">
                        <a:spcBef>
                          <a:spcPts val="0"/>
                        </a:spcBef>
                        <a:spcAft>
                          <a:spcPts val="0"/>
                        </a:spcAft>
                        <a:buNone/>
                      </a:pPr>
                      <a:r>
                        <a:rPr lang="es"/>
                        <a:t>15 </a:t>
                      </a:r>
                      <a:endParaRPr/>
                    </a:p>
                  </a:txBody>
                  <a:tcPr marL="91425" marR="91425" marT="91425" marB="91425"/>
                </a:tc>
                <a:tc>
                  <a:txBody>
                    <a:bodyPr/>
                    <a:lstStyle/>
                    <a:p>
                      <a:pPr marL="0" lvl="0" indent="0" algn="l" rtl="0">
                        <a:spcBef>
                          <a:spcPts val="0"/>
                        </a:spcBef>
                        <a:spcAft>
                          <a:spcPts val="0"/>
                        </a:spcAft>
                        <a:buNone/>
                      </a:pPr>
                      <a:r>
                        <a:rPr lang="es"/>
                        <a:t>7 </a:t>
                      </a:r>
                      <a:endParaRPr/>
                    </a:p>
                  </a:txBody>
                  <a:tcPr marL="91425" marR="91425" marT="91425" marB="91425"/>
                </a:tc>
                <a:tc>
                  <a:txBody>
                    <a:bodyPr/>
                    <a:lstStyle/>
                    <a:p>
                      <a:pPr marL="0" lvl="0" indent="0" algn="l" rtl="0">
                        <a:spcBef>
                          <a:spcPts val="0"/>
                        </a:spcBef>
                        <a:spcAft>
                          <a:spcPts val="0"/>
                        </a:spcAft>
                        <a:buNone/>
                      </a:pPr>
                      <a:r>
                        <a:rPr lang="es"/>
                        <a:t>utilidad</a:t>
                      </a:r>
                      <a:endParaRPr/>
                    </a:p>
                  </a:txBody>
                  <a:tcPr marL="91425" marR="91425" marT="91425" marB="91425"/>
                </a:tc>
                <a:tc>
                  <a:txBody>
                    <a:bodyPr/>
                    <a:lstStyle/>
                    <a:p>
                      <a:pPr marL="0" lvl="0" indent="0" algn="l" rtl="0">
                        <a:spcBef>
                          <a:spcPts val="0"/>
                        </a:spcBef>
                        <a:spcAft>
                          <a:spcPts val="0"/>
                        </a:spcAft>
                        <a:buNone/>
                      </a:pPr>
                      <a:r>
                        <a:rPr lang="es"/>
                        <a:t>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s"/>
                        <a:t>Valor</a:t>
                      </a:r>
                      <a:endParaRPr/>
                    </a:p>
                  </a:txBody>
                  <a:tcPr marL="91425" marR="91425" marT="91425" marB="91425"/>
                </a:tc>
                <a:tc>
                  <a:txBody>
                    <a:bodyPr/>
                    <a:lstStyle/>
                    <a:p>
                      <a:pPr marL="0" lvl="0" indent="0" algn="l" rtl="0">
                        <a:spcBef>
                          <a:spcPts val="0"/>
                        </a:spcBef>
                        <a:spcAft>
                          <a:spcPts val="0"/>
                        </a:spcAft>
                        <a:buNone/>
                      </a:pPr>
                      <a:r>
                        <a:rPr lang="es"/>
                        <a:t>100 </a:t>
                      </a:r>
                      <a:endParaRPr/>
                    </a:p>
                  </a:txBody>
                  <a:tcPr marL="91425" marR="91425" marT="91425" marB="91425"/>
                </a:tc>
                <a:tc>
                  <a:txBody>
                    <a:bodyPr/>
                    <a:lstStyle/>
                    <a:p>
                      <a:pPr marL="0" lvl="0" indent="0" algn="l" rtl="0">
                        <a:spcBef>
                          <a:spcPts val="0"/>
                        </a:spcBef>
                        <a:spcAft>
                          <a:spcPts val="0"/>
                        </a:spcAft>
                        <a:buNone/>
                      </a:pPr>
                      <a:r>
                        <a:rPr lang="es"/>
                        <a:t>60 </a:t>
                      </a:r>
                      <a:endParaRPr/>
                    </a:p>
                  </a:txBody>
                  <a:tcPr marL="91425" marR="91425" marT="91425" marB="91425"/>
                </a:tc>
                <a:tc>
                  <a:txBody>
                    <a:bodyPr/>
                    <a:lstStyle/>
                    <a:p>
                      <a:pPr marL="0" lvl="0" indent="0" algn="l" rtl="0">
                        <a:spcBef>
                          <a:spcPts val="0"/>
                        </a:spcBef>
                        <a:spcAft>
                          <a:spcPts val="0"/>
                        </a:spcAft>
                        <a:buNone/>
                      </a:pPr>
                      <a:r>
                        <a:rPr lang="es"/>
                        <a:t>70 </a:t>
                      </a:r>
                      <a:endParaRPr/>
                    </a:p>
                  </a:txBody>
                  <a:tcPr marL="91425" marR="91425" marT="91425" marB="91425"/>
                </a:tc>
                <a:tc>
                  <a:txBody>
                    <a:bodyPr/>
                    <a:lstStyle/>
                    <a:p>
                      <a:pPr marL="0" lvl="0" indent="0" algn="l" rtl="0">
                        <a:spcBef>
                          <a:spcPts val="0"/>
                        </a:spcBef>
                        <a:spcAft>
                          <a:spcPts val="0"/>
                        </a:spcAft>
                        <a:buNone/>
                      </a:pPr>
                      <a:r>
                        <a:rPr lang="es"/>
                        <a:t>15 </a:t>
                      </a:r>
                      <a:endParaRPr/>
                    </a:p>
                  </a:txBody>
                  <a:tcPr marL="91425" marR="91425" marT="91425" marB="91425"/>
                </a:tc>
                <a:tc>
                  <a:txBody>
                    <a:bodyPr/>
                    <a:lstStyle/>
                    <a:p>
                      <a:pPr marL="0" lvl="0" indent="0" algn="l" rtl="0">
                        <a:spcBef>
                          <a:spcPts val="0"/>
                        </a:spcBef>
                        <a:spcAft>
                          <a:spcPts val="0"/>
                        </a:spcAft>
                        <a:buNone/>
                      </a:pPr>
                      <a:r>
                        <a:rPr lang="es"/>
                        <a:t>9</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152400" y="152400"/>
            <a:ext cx="8318151" cy="372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9"/>
          <p:cNvPicPr preferRelativeResize="0"/>
          <p:nvPr/>
        </p:nvPicPr>
        <p:blipFill>
          <a:blip r:embed="rId3">
            <a:alphaModFix/>
          </a:blip>
          <a:stretch>
            <a:fillRect/>
          </a:stretch>
        </p:blipFill>
        <p:spPr>
          <a:xfrm>
            <a:off x="152400" y="152400"/>
            <a:ext cx="8331750" cy="374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body" idx="1"/>
          </p:nvPr>
        </p:nvSpPr>
        <p:spPr>
          <a:xfrm>
            <a:off x="311700" y="576725"/>
            <a:ext cx="8520600" cy="1066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a:solidFill>
                  <a:srgbClr val="444444"/>
                </a:solidFill>
                <a:highlight>
                  <a:srgbClr val="FFFFFF"/>
                </a:highlight>
              </a:rPr>
              <a:t>Solución</a:t>
            </a:r>
            <a:endParaRPr b="1">
              <a:solidFill>
                <a:srgbClr val="444444"/>
              </a:solidFill>
              <a:highlight>
                <a:srgbClr val="FFFFFF"/>
              </a:highlight>
            </a:endParaRPr>
          </a:p>
          <a:p>
            <a:pPr marL="0" lvl="0" indent="0" algn="l" rtl="0">
              <a:lnSpc>
                <a:spcPct val="120000"/>
              </a:lnSpc>
              <a:spcBef>
                <a:spcPts val="0"/>
              </a:spcBef>
              <a:spcAft>
                <a:spcPts val="0"/>
              </a:spcAft>
              <a:buNone/>
            </a:pPr>
            <a:endParaRPr sz="1400" b="1">
              <a:solidFill>
                <a:srgbClr val="444444"/>
              </a:solidFill>
              <a:highlight>
                <a:srgbClr val="FFFFFF"/>
              </a:highlight>
              <a:latin typeface="Arial"/>
              <a:ea typeface="Arial"/>
              <a:cs typeface="Arial"/>
              <a:sym typeface="Arial"/>
            </a:endParaRPr>
          </a:p>
          <a:p>
            <a:pPr marL="0" lvl="0" indent="0" algn="l" rtl="0">
              <a:lnSpc>
                <a:spcPct val="120000"/>
              </a:lnSpc>
              <a:spcBef>
                <a:spcPts val="0"/>
              </a:spcBef>
              <a:spcAft>
                <a:spcPts val="0"/>
              </a:spcAft>
              <a:buNone/>
            </a:pPr>
            <a:endParaRPr sz="1400" b="1">
              <a:solidFill>
                <a:srgbClr val="444444"/>
              </a:solidFill>
              <a:highlight>
                <a:srgbClr val="FFFFFF"/>
              </a:highlight>
              <a:latin typeface="Arial"/>
              <a:ea typeface="Arial"/>
              <a:cs typeface="Arial"/>
              <a:sym typeface="Arial"/>
            </a:endParaRPr>
          </a:p>
          <a:p>
            <a:pPr marL="0" lvl="0" indent="0" algn="ctr" rtl="0">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Z = 145</a:t>
            </a:r>
            <a:endParaRPr sz="2500">
              <a:solidFill>
                <a:srgbClr val="444444"/>
              </a:solidFill>
              <a:highlight>
                <a:srgbClr val="FFFFFF"/>
              </a:highlight>
              <a:latin typeface="Arial"/>
              <a:ea typeface="Arial"/>
              <a:cs typeface="Arial"/>
              <a:sym typeface="Arial"/>
            </a:endParaRPr>
          </a:p>
          <a:p>
            <a:pPr marL="0" lvl="0" indent="0" algn="ctr" rtl="0">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X1 = 0</a:t>
            </a:r>
            <a:endParaRPr sz="2500">
              <a:solidFill>
                <a:srgbClr val="444444"/>
              </a:solidFill>
              <a:highlight>
                <a:srgbClr val="FFFFFF"/>
              </a:highlight>
              <a:latin typeface="Arial"/>
              <a:ea typeface="Arial"/>
              <a:cs typeface="Arial"/>
              <a:sym typeface="Arial"/>
            </a:endParaRPr>
          </a:p>
          <a:p>
            <a:pPr marL="0" lvl="0" indent="0" algn="ctr" rtl="0">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X2 = 1</a:t>
            </a:r>
            <a:endParaRPr sz="2500">
              <a:solidFill>
                <a:srgbClr val="444444"/>
              </a:solidFill>
              <a:highlight>
                <a:srgbClr val="FFFFFF"/>
              </a:highlight>
              <a:latin typeface="Arial"/>
              <a:ea typeface="Arial"/>
              <a:cs typeface="Arial"/>
              <a:sym typeface="Arial"/>
            </a:endParaRPr>
          </a:p>
          <a:p>
            <a:pPr marL="0" lvl="0" indent="0" algn="ctr" rtl="0">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X3 = 1</a:t>
            </a:r>
            <a:endParaRPr sz="2500">
              <a:solidFill>
                <a:srgbClr val="444444"/>
              </a:solidFill>
              <a:highlight>
                <a:srgbClr val="FFFFFF"/>
              </a:highlight>
              <a:latin typeface="Arial"/>
              <a:ea typeface="Arial"/>
              <a:cs typeface="Arial"/>
              <a:sym typeface="Arial"/>
            </a:endParaRPr>
          </a:p>
          <a:p>
            <a:pPr marL="0" lvl="0" indent="0" algn="ctr" rtl="0">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X4 = 1</a:t>
            </a:r>
            <a:endParaRPr sz="2500">
              <a:solidFill>
                <a:srgbClr val="444444"/>
              </a:solidFill>
              <a:highlight>
                <a:srgbClr val="FFFFFF"/>
              </a:highlight>
              <a:latin typeface="Arial"/>
              <a:ea typeface="Arial"/>
              <a:cs typeface="Arial"/>
              <a:sym typeface="Arial"/>
            </a:endParaRPr>
          </a:p>
          <a:p>
            <a:pPr marL="0" lvl="0" indent="0" algn="ctr" rtl="0">
              <a:lnSpc>
                <a:spcPct val="120000"/>
              </a:lnSpc>
              <a:spcBef>
                <a:spcPts val="0"/>
              </a:spcBef>
              <a:spcAft>
                <a:spcPts val="0"/>
              </a:spcAft>
              <a:buNone/>
            </a:pPr>
            <a:r>
              <a:rPr lang="es" sz="2500">
                <a:solidFill>
                  <a:srgbClr val="444444"/>
                </a:solidFill>
                <a:highlight>
                  <a:srgbClr val="FFFFFF"/>
                </a:highlight>
                <a:latin typeface="Arial"/>
                <a:ea typeface="Arial"/>
                <a:cs typeface="Arial"/>
                <a:sym typeface="Arial"/>
              </a:rPr>
              <a:t>X5 = 0</a:t>
            </a:r>
            <a:endParaRPr sz="2500">
              <a:solidFill>
                <a:srgbClr val="444444"/>
              </a:solidFill>
              <a:highlight>
                <a:srgbClr val="FFFFFF"/>
              </a:highlight>
              <a:latin typeface="Arial"/>
              <a:ea typeface="Arial"/>
              <a:cs typeface="Arial"/>
              <a:sym typeface="Arial"/>
            </a:endParaRPr>
          </a:p>
          <a:p>
            <a:pPr marL="0" lvl="0" indent="0" algn="just" rtl="0">
              <a:spcBef>
                <a:spcPts val="0"/>
              </a:spcBef>
              <a:spcAft>
                <a:spcPts val="0"/>
              </a:spcAft>
              <a:buNone/>
            </a:pPr>
            <a:endParaRPr>
              <a:solidFill>
                <a:srgbClr val="444444"/>
              </a:solidFill>
              <a:highlight>
                <a:srgbClr val="FFFFFF"/>
              </a:highlight>
            </a:endParaRPr>
          </a:p>
          <a:p>
            <a:pPr marL="0" lvl="0" indent="0" algn="just" rtl="0">
              <a:spcBef>
                <a:spcPts val="0"/>
              </a:spcBef>
              <a:spcAft>
                <a:spcPts val="0"/>
              </a:spcAft>
              <a:buNone/>
            </a:pPr>
            <a:endParaRPr>
              <a:solidFill>
                <a:srgbClr val="444444"/>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Lista de referencias</a:t>
            </a:r>
            <a:endParaRPr/>
          </a:p>
        </p:txBody>
      </p:sp>
      <p:sp>
        <p:nvSpPr>
          <p:cNvPr id="187" name="Google Shape;187;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None/>
            </a:pPr>
            <a:r>
              <a:rPr lang="es" sz="1400">
                <a:solidFill>
                  <a:srgbClr val="000000"/>
                </a:solidFill>
              </a:rPr>
              <a:t>•[1]	Hamdy A. Taha. “INVESTIGACIÓN DE OPERACIONES”. Novena edición.University of Arkansas, Fayetteville.</a:t>
            </a:r>
            <a:endParaRPr sz="1400"/>
          </a:p>
          <a:p>
            <a:pPr marL="0" lvl="0" indent="0" algn="just" rtl="0">
              <a:lnSpc>
                <a:spcPct val="90000"/>
              </a:lnSpc>
              <a:spcBef>
                <a:spcPts val="1000"/>
              </a:spcBef>
              <a:spcAft>
                <a:spcPts val="0"/>
              </a:spcAft>
              <a:buNone/>
            </a:pPr>
            <a:r>
              <a:rPr lang="es" sz="1400">
                <a:solidFill>
                  <a:srgbClr val="000000"/>
                </a:solidFill>
              </a:rPr>
              <a:t>•[2]	ESCOBAR ALVARÁN Daniel Felipe, GARCÉS HINCAPIÉ Julián Alberto, RESTREPO CORREA Jorge Hernán “Aplicación de la programación entera binaria para resolver el problema simple de balanceo de línea de ensamble: un caso de estudio”, 2012, Universidad Tecnológica de Pereira,</a:t>
            </a:r>
            <a:r>
              <a:rPr lang="es" sz="1400">
                <a:solidFill>
                  <a:srgbClr val="000000"/>
                </a:solidFill>
                <a:uFill>
                  <a:noFill/>
                </a:uFill>
                <a:hlinkClick r:id="rId3">
                  <a:extLst>
                    <a:ext uri="{A12FA001-AC4F-418D-AE19-62706E023703}">
                      <ahyp:hlinkClr xmlns:ahyp="http://schemas.microsoft.com/office/drawing/2018/hyperlinkcolor" val="tx"/>
                    </a:ext>
                  </a:extLst>
                </a:hlinkClick>
              </a:rPr>
              <a:t> </a:t>
            </a:r>
            <a:r>
              <a:rPr lang="es" sz="1400"/>
              <a:t>https://www.redalyc.org/pdf/849/84923878013.pdf</a:t>
            </a:r>
            <a:endParaRPr sz="1400">
              <a:solidFill>
                <a:srgbClr val="000000"/>
              </a:solidFill>
            </a:endParaRPr>
          </a:p>
          <a:p>
            <a:pPr marL="0" lvl="0" indent="0" algn="just" rtl="0">
              <a:lnSpc>
                <a:spcPct val="90000"/>
              </a:lnSpc>
              <a:spcBef>
                <a:spcPts val="1000"/>
              </a:spcBef>
              <a:spcAft>
                <a:spcPts val="0"/>
              </a:spcAft>
              <a:buNone/>
            </a:pPr>
            <a:endParaRPr sz="1400">
              <a:solidFill>
                <a:srgbClr val="000000"/>
              </a:solidFill>
            </a:endParaRPr>
          </a:p>
          <a:p>
            <a:pPr marL="0" lvl="0" indent="0" algn="l" rtl="0">
              <a:lnSpc>
                <a:spcPct val="90000"/>
              </a:lnSpc>
              <a:spcBef>
                <a:spcPts val="1000"/>
              </a:spcBef>
              <a:spcAft>
                <a:spcPts val="0"/>
              </a:spcAft>
              <a:buNone/>
            </a:pPr>
            <a:endParaRPr sz="1400">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Tabla de contenidos </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a:t>Resumen</a:t>
            </a:r>
            <a:endParaRPr/>
          </a:p>
          <a:p>
            <a:pPr marL="457200" lvl="0" indent="-342900" algn="l" rtl="0">
              <a:spcBef>
                <a:spcPts val="0"/>
              </a:spcBef>
              <a:spcAft>
                <a:spcPts val="0"/>
              </a:spcAft>
              <a:buSzPts val="1800"/>
              <a:buChar char="❖"/>
            </a:pPr>
            <a:r>
              <a:rPr lang="es"/>
              <a:t>Introducción</a:t>
            </a:r>
            <a:endParaRPr/>
          </a:p>
          <a:p>
            <a:pPr marL="457200" lvl="0" indent="-342900" algn="l" rtl="0">
              <a:spcBef>
                <a:spcPts val="0"/>
              </a:spcBef>
              <a:spcAft>
                <a:spcPts val="0"/>
              </a:spcAft>
              <a:buSzPts val="1800"/>
              <a:buChar char="❖"/>
            </a:pPr>
            <a:r>
              <a:rPr lang="es"/>
              <a:t>Objetivos</a:t>
            </a:r>
            <a:endParaRPr/>
          </a:p>
          <a:p>
            <a:pPr marL="457200" lvl="0" indent="-342900" algn="l" rtl="0">
              <a:spcBef>
                <a:spcPts val="0"/>
              </a:spcBef>
              <a:spcAft>
                <a:spcPts val="0"/>
              </a:spcAft>
              <a:buSzPts val="1800"/>
              <a:buChar char="❖"/>
            </a:pPr>
            <a:r>
              <a:rPr lang="es"/>
              <a:t>Historia</a:t>
            </a:r>
            <a:endParaRPr/>
          </a:p>
          <a:p>
            <a:pPr marL="457200" lvl="0" indent="-342900" algn="l" rtl="0">
              <a:spcBef>
                <a:spcPts val="0"/>
              </a:spcBef>
              <a:spcAft>
                <a:spcPts val="0"/>
              </a:spcAft>
              <a:buSzPts val="1800"/>
              <a:buChar char="❖"/>
            </a:pPr>
            <a:r>
              <a:rPr lang="es"/>
              <a:t>Programación entera binaria</a:t>
            </a:r>
            <a:endParaRPr/>
          </a:p>
          <a:p>
            <a:pPr marL="457200" lvl="0" indent="-342900" algn="l" rtl="0">
              <a:spcBef>
                <a:spcPts val="0"/>
              </a:spcBef>
              <a:spcAft>
                <a:spcPts val="0"/>
              </a:spcAft>
              <a:buSzPts val="1800"/>
              <a:buChar char="❖"/>
            </a:pPr>
            <a:r>
              <a:rPr lang="es"/>
              <a:t>Usos</a:t>
            </a:r>
            <a:endParaRPr/>
          </a:p>
          <a:p>
            <a:pPr marL="457200" lvl="0" indent="-342900" algn="l" rtl="0">
              <a:spcBef>
                <a:spcPts val="0"/>
              </a:spcBef>
              <a:spcAft>
                <a:spcPts val="0"/>
              </a:spcAft>
              <a:buSzPts val="1800"/>
              <a:buChar char="❖"/>
            </a:pPr>
            <a:r>
              <a:rPr lang="es"/>
              <a:t>Lista de referencias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Resumen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1200"/>
              </a:spcAft>
              <a:buNone/>
            </a:pPr>
            <a:r>
              <a:rPr lang="es">
                <a:solidFill>
                  <a:srgbClr val="000000"/>
                </a:solidFill>
              </a:rPr>
              <a:t>En esta presentación se aborda la aplicación de la programación entera binaria para la solución de problemas, sus diversas implicaciones, se realiza la presentación de algunos ejercicios solucionados, así como también el desarrollo del algoritmo de la programación entera binaria en código Python con interfaz de usuario que nos permita la solución práctica de cualquier problema correspondiente a variables enteras binarias.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Introducción</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1600"/>
              </a:spcAft>
              <a:buNone/>
            </a:pPr>
            <a:r>
              <a:rPr lang="es">
                <a:solidFill>
                  <a:srgbClr val="000000"/>
                </a:solidFill>
              </a:rPr>
              <a:t>En muchos problemas prácticos, las variables de decisión sólo tienen sentido real si su valor es entero. Por ejemplo, con frecuencia es necesario asignar a las actividades cantidades enteras de personas, máquinas o vehículos. Si el hecho de exigir valores enteros es la única diferencia que tiene un problema con la formulación de programación lineal, entonces se trata de un problema de programación entera </a:t>
            </a:r>
            <a:r>
              <a:rPr lang="es" b="1">
                <a:solidFill>
                  <a:srgbClr val="000000"/>
                </a:solidFill>
              </a:rPr>
              <a:t>(PE)</a:t>
            </a:r>
            <a:r>
              <a:rPr lang="es">
                <a:solidFill>
                  <a:srgbClr val="000000"/>
                </a:solidFill>
              </a:rPr>
              <a:t>.</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1600"/>
              </a:spcAft>
              <a:buNone/>
            </a:pPr>
            <a:r>
              <a:rPr lang="es">
                <a:solidFill>
                  <a:srgbClr val="000000"/>
                </a:solidFill>
              </a:rPr>
              <a:t>La programación entera binaria es un método perteneciente a la programación lineal, por lo que su base es un algoritmo matemático que tiene como finalidad resolver un problema indeterminado formulado a través de ecuaciones lineales, optimizando así una función objetivo también lineal que generalmente se refiere a costo o a tiempo.</a:t>
            </a:r>
            <a:endParaRPr sz="3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Objetivos</a:t>
            </a:r>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s">
                <a:solidFill>
                  <a:srgbClr val="000000"/>
                </a:solidFill>
              </a:rPr>
              <a:t>Entender el concepto y condiciones de un problema de programación entera lineal binaria.</a:t>
            </a:r>
            <a:endParaRPr>
              <a:solidFill>
                <a:srgbClr val="000000"/>
              </a:solidFill>
            </a:endParaRPr>
          </a:p>
          <a:p>
            <a:pPr marL="457200" lvl="0" indent="0" algn="just" rtl="0">
              <a:spcBef>
                <a:spcPts val="0"/>
              </a:spcBef>
              <a:spcAft>
                <a:spcPts val="0"/>
              </a:spcAft>
              <a:buNone/>
            </a:pPr>
            <a:endParaRPr>
              <a:solidFill>
                <a:srgbClr val="000000"/>
              </a:solidFill>
            </a:endParaRPr>
          </a:p>
          <a:p>
            <a:pPr marL="457200" lvl="0" indent="-342900" algn="just" rtl="0">
              <a:spcBef>
                <a:spcPts val="0"/>
              </a:spcBef>
              <a:spcAft>
                <a:spcPts val="0"/>
              </a:spcAft>
              <a:buClr>
                <a:srgbClr val="000000"/>
              </a:buClr>
              <a:buSzPts val="1800"/>
              <a:buChar char="●"/>
            </a:pPr>
            <a:r>
              <a:rPr lang="es">
                <a:solidFill>
                  <a:srgbClr val="000000"/>
                </a:solidFill>
              </a:rPr>
              <a:t>Conocer y aplicar el procedimiento de solución de problemas correspondientes a la programación entera lineal binaria.</a:t>
            </a:r>
            <a:endParaRPr>
              <a:solidFill>
                <a:srgbClr val="000000"/>
              </a:solidFill>
            </a:endParaRPr>
          </a:p>
          <a:p>
            <a:pPr marL="457200" lvl="0" indent="0" algn="just" rtl="0">
              <a:spcBef>
                <a:spcPts val="0"/>
              </a:spcBef>
              <a:spcAft>
                <a:spcPts val="0"/>
              </a:spcAft>
              <a:buNone/>
            </a:pPr>
            <a:endParaRPr>
              <a:solidFill>
                <a:srgbClr val="000000"/>
              </a:solidFill>
            </a:endParaRPr>
          </a:p>
          <a:p>
            <a:pPr marL="457200" lvl="0" indent="-342900" algn="just" rtl="0">
              <a:spcBef>
                <a:spcPts val="0"/>
              </a:spcBef>
              <a:spcAft>
                <a:spcPts val="0"/>
              </a:spcAft>
              <a:buClr>
                <a:srgbClr val="000000"/>
              </a:buClr>
              <a:buSzPts val="1800"/>
              <a:buChar char="●"/>
            </a:pPr>
            <a:r>
              <a:rPr lang="es">
                <a:solidFill>
                  <a:srgbClr val="000000"/>
                </a:solidFill>
              </a:rPr>
              <a:t>Implementación de programación entera lineal binaria a código con interfaz de usuario.</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Historia</a:t>
            </a:r>
            <a:endParaRP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
                <a:solidFill>
                  <a:srgbClr val="000000"/>
                </a:solidFill>
              </a:rPr>
              <a:t>El problema de resolver un sistema de desigualdades lineales se remonta al menos hasta Fourier , quien en 1827 publicó un método para resolverlas, y que da nombre al método de eliminación de Fourier-Motzkin .</a:t>
            </a:r>
            <a:endParaRPr>
              <a:solidFill>
                <a:srgbClr val="000000"/>
              </a:solidFill>
            </a:endParaRPr>
          </a:p>
          <a:p>
            <a:pPr marL="0" lvl="0" indent="0" algn="just" rtl="0">
              <a:lnSpc>
                <a:spcPct val="100000"/>
              </a:lnSpc>
              <a:spcBef>
                <a:spcPts val="1200"/>
              </a:spcBef>
              <a:spcAft>
                <a:spcPts val="1200"/>
              </a:spcAft>
              <a:buNone/>
            </a:pPr>
            <a:r>
              <a:rPr lang="es">
                <a:solidFill>
                  <a:srgbClr val="000000"/>
                </a:solidFill>
              </a:rPr>
              <a:t>En 1939, el matemático y economista soviético Leonid Kantorovich , quien también propuso un método para resolverlo, dio una formulación de programación lineal de un problema que es equivalente al problema general de programación lineal . En 1947, Dantzig inventó el método simplex que por primera vez abordó de manera eficiente el problema de la programación lineal en la mayoría de los casos . </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body" idx="1"/>
          </p:nvPr>
        </p:nvSpPr>
        <p:spPr>
          <a:xfrm>
            <a:off x="311700" y="629650"/>
            <a:ext cx="8520600" cy="29526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0"/>
              </a:spcAft>
              <a:buNone/>
            </a:pPr>
            <a:r>
              <a:rPr lang="es">
                <a:solidFill>
                  <a:srgbClr val="000000"/>
                </a:solidFill>
              </a:rPr>
              <a:t>La teoría detrás de la programación lineal reduce drásticamente el número de posibles soluciones que deben verificarse. Leonid Khachiyan demostró por primera vez que el problema de programación lineal se podía resolver en tiempo polinómico en 1979, pero un gran avance teórico y práctico en el campo se produjo en 1984 cuando Narendra Karmarkar introdujo un nuevo método de punto interior para resolver la programación lineal.</a:t>
            </a:r>
            <a:endParaRPr>
              <a:solidFill>
                <a:srgbClr val="000000"/>
              </a:solidFill>
            </a:endParaRPr>
          </a:p>
          <a:p>
            <a:pPr marL="0" lvl="0" indent="0" algn="just" rtl="0">
              <a:spcBef>
                <a:spcPts val="1200"/>
              </a:spcBef>
              <a:spcAft>
                <a:spcPts val="0"/>
              </a:spcAft>
              <a:buNone/>
            </a:pPr>
            <a:r>
              <a:rPr lang="es">
                <a:solidFill>
                  <a:srgbClr val="000000"/>
                </a:solidFill>
              </a:rPr>
              <a:t>Para la Programación Lineal Entera Binaria el método de solución más utilizado es el Método de Ramificación y Acotamiento.</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Programación entera binaria</a:t>
            </a:r>
            <a:endParaRPr/>
          </a:p>
        </p:txBody>
      </p:sp>
      <p:sp>
        <p:nvSpPr>
          <p:cNvPr id="132" name="Google Shape;132;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rgbClr val="000000"/>
                </a:solidFill>
              </a:rPr>
              <a:t>La programación de enteros </a:t>
            </a:r>
            <a:r>
              <a:rPr lang="es" b="1" dirty="0">
                <a:solidFill>
                  <a:srgbClr val="000000"/>
                </a:solidFill>
              </a:rPr>
              <a:t>0-1</a:t>
            </a:r>
            <a:r>
              <a:rPr lang="es" dirty="0">
                <a:solidFill>
                  <a:srgbClr val="000000"/>
                </a:solidFill>
              </a:rPr>
              <a:t> o la programación de enteros binarios </a:t>
            </a:r>
            <a:r>
              <a:rPr lang="es" b="1" dirty="0">
                <a:solidFill>
                  <a:srgbClr val="000000"/>
                </a:solidFill>
              </a:rPr>
              <a:t>(BIP)</a:t>
            </a:r>
            <a:r>
              <a:rPr lang="es" dirty="0">
                <a:solidFill>
                  <a:srgbClr val="000000"/>
                </a:solidFill>
              </a:rPr>
              <a:t> es el caso especial de la programación de enteros donde se requiere que las variables sean 0 o 1 (en lugar de enteros arbitrarios). </a:t>
            </a:r>
          </a:p>
          <a:p>
            <a:pPr marL="0" lvl="0" indent="0" algn="just" rtl="0">
              <a:spcBef>
                <a:spcPts val="0"/>
              </a:spcBef>
              <a:spcAft>
                <a:spcPts val="0"/>
              </a:spcAft>
              <a:buNone/>
            </a:pPr>
            <a:endParaRPr lang="es">
              <a:solidFill>
                <a:srgbClr val="000000"/>
              </a:solidFill>
            </a:endParaRPr>
          </a:p>
          <a:p>
            <a:pPr marL="0" lvl="0" indent="0" algn="just" rtl="0">
              <a:spcBef>
                <a:spcPts val="0"/>
              </a:spcBef>
              <a:spcAft>
                <a:spcPts val="0"/>
              </a:spcAft>
              <a:buNone/>
            </a:pPr>
            <a:r>
              <a:rPr lang="es">
                <a:solidFill>
                  <a:srgbClr val="000000"/>
                </a:solidFill>
              </a:rPr>
              <a:t>Supongamos </a:t>
            </a:r>
            <a:r>
              <a:rPr lang="es" dirty="0">
                <a:solidFill>
                  <a:srgbClr val="000000"/>
                </a:solidFill>
              </a:rPr>
              <a:t>ahora que las variables pueden tomar solo valores 0 o 1. No se tienen que agregar restricciones adicionales a los subproblemas sino determinar que una variable toma valor 0 o toma valor 1.</a:t>
            </a:r>
            <a:endParaRPr sz="24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1033</Words>
  <Application>Microsoft Office PowerPoint</Application>
  <PresentationFormat>Presentación en pantalla (16:9)</PresentationFormat>
  <Paragraphs>111</Paragraphs>
  <Slides>19</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Times New Roman</vt:lpstr>
      <vt:lpstr>Arial</vt:lpstr>
      <vt:lpstr>Roboto</vt:lpstr>
      <vt:lpstr>Lato</vt:lpstr>
      <vt:lpstr>Geometric</vt:lpstr>
      <vt:lpstr>Programación entera binaria</vt:lpstr>
      <vt:lpstr>Tabla de contenidos </vt:lpstr>
      <vt:lpstr>Resumen</vt:lpstr>
      <vt:lpstr>Introducción</vt:lpstr>
      <vt:lpstr>Presentación de PowerPoint</vt:lpstr>
      <vt:lpstr>Objetivos</vt:lpstr>
      <vt:lpstr>Historia</vt:lpstr>
      <vt:lpstr>Presentación de PowerPoint</vt:lpstr>
      <vt:lpstr>Programación entera binaria</vt:lpstr>
      <vt:lpstr>Presentación de PowerPoint</vt:lpstr>
      <vt:lpstr>Usos</vt:lpstr>
      <vt:lpstr>El problema de la mochila</vt:lpstr>
      <vt:lpstr>Presentación de PowerPoint</vt:lpstr>
      <vt:lpstr>Presentación de PowerPoint</vt:lpstr>
      <vt:lpstr>Presentación de PowerPoint</vt:lpstr>
      <vt:lpstr>Presentación de PowerPoint</vt:lpstr>
      <vt:lpstr>Presentación de PowerPoint</vt:lpstr>
      <vt:lpstr>Presentación de PowerPoint</vt:lpstr>
      <vt:lpstr>Lista de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entera binaria</dc:title>
  <cp:lastModifiedBy>acer10raiko@hotmail.com</cp:lastModifiedBy>
  <cp:revision>1</cp:revision>
  <dcterms:modified xsi:type="dcterms:W3CDTF">2020-12-02T18:41:57Z</dcterms:modified>
</cp:coreProperties>
</file>