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25518A9-B687-4302-9395-2322403C6656}"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99A684-0CB7-41E9-A4DF-5D1C2CA5BF6F}"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EDD7C35-9E19-4518-A4B2-3B09CD8CC756}"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196DA8-8897-4DDF-BFB6-5D83863C837A}"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CBBA708-C5F0-412D-90E2-1919F0D196AE}" type="datetimeFigureOut">
              <a:rPr lang="en-US" dirty="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9C8F8FA-EF43-4642-9368-3F4E33039BD9}" type="datetimeFigureOut">
              <a:rPr lang="en-US" dirty="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10/5/2020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B9C5D3-0140-4E75-8D7F-C0623D06DFD7}"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AE0757-B101-4811-9189-10EB2F458E2D}"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BDC078-589F-40E3-816C-EE21D62B5BBA}"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10/5/2020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0A952-5F76-478A-80B1-F9EEFC876E81}"/>
              </a:ext>
            </a:extLst>
          </p:cNvPr>
          <p:cNvSpPr>
            <a:spLocks noGrp="1"/>
          </p:cNvSpPr>
          <p:nvPr>
            <p:ph type="ctrTitle"/>
          </p:nvPr>
        </p:nvSpPr>
        <p:spPr/>
        <p:txBody>
          <a:bodyPr/>
          <a:lstStyle/>
          <a:p>
            <a:r>
              <a:rPr lang="es-CO" dirty="0"/>
              <a:t>Librería Tkinter</a:t>
            </a:r>
          </a:p>
        </p:txBody>
      </p:sp>
      <p:sp>
        <p:nvSpPr>
          <p:cNvPr id="3" name="Subtítulo 2">
            <a:extLst>
              <a:ext uri="{FF2B5EF4-FFF2-40B4-BE49-F238E27FC236}">
                <a16:creationId xmlns:a16="http://schemas.microsoft.com/office/drawing/2014/main" id="{FE088027-2F7D-4946-86F1-C929BD5ECA8A}"/>
              </a:ext>
            </a:extLst>
          </p:cNvPr>
          <p:cNvSpPr>
            <a:spLocks noGrp="1"/>
          </p:cNvSpPr>
          <p:nvPr>
            <p:ph type="subTitle" idx="1"/>
          </p:nvPr>
        </p:nvSpPr>
        <p:spPr>
          <a:xfrm>
            <a:off x="680322" y="4394039"/>
            <a:ext cx="8144134" cy="1542935"/>
          </a:xfrm>
        </p:spPr>
        <p:txBody>
          <a:bodyPr>
            <a:normAutofit fontScale="85000" lnSpcReduction="20000"/>
          </a:bodyPr>
          <a:lstStyle/>
          <a:p>
            <a:r>
              <a:rPr lang="es-CO" sz="1900" dirty="0">
                <a:solidFill>
                  <a:schemeClr val="bg1"/>
                </a:solidFill>
              </a:rPr>
              <a:t>Cristian David Rodríguez – 20171020072</a:t>
            </a:r>
          </a:p>
          <a:p>
            <a:r>
              <a:rPr lang="es-CO" sz="1900" dirty="0">
                <a:solidFill>
                  <a:schemeClr val="bg1"/>
                </a:solidFill>
              </a:rPr>
              <a:t>Luis Felipe Corredor Espinosa – 20171020056</a:t>
            </a:r>
          </a:p>
          <a:p>
            <a:r>
              <a:rPr lang="es-CO" sz="1900" dirty="0">
                <a:solidFill>
                  <a:schemeClr val="bg1"/>
                </a:solidFill>
              </a:rPr>
              <a:t>José David Sanabria Aponte - 20171020044.</a:t>
            </a:r>
          </a:p>
          <a:p>
            <a:r>
              <a:rPr lang="es-CO" sz="1900" dirty="0">
                <a:solidFill>
                  <a:schemeClr val="bg1"/>
                </a:solidFill>
              </a:rPr>
              <a:t>Universidad Distrital Francisco José de Caldas</a:t>
            </a:r>
          </a:p>
          <a:p>
            <a:r>
              <a:rPr lang="es-CO" sz="1900" dirty="0">
                <a:solidFill>
                  <a:schemeClr val="bg1"/>
                </a:solidFill>
              </a:rPr>
              <a:t>Facultad de Ingeniería – Ingeniería de Sistemas</a:t>
            </a:r>
          </a:p>
          <a:p>
            <a:endParaRPr lang="es-CO" dirty="0"/>
          </a:p>
        </p:txBody>
      </p:sp>
    </p:spTree>
    <p:extLst>
      <p:ext uri="{BB962C8B-B14F-4D97-AF65-F5344CB8AC3E}">
        <p14:creationId xmlns:p14="http://schemas.microsoft.com/office/powerpoint/2010/main" val="202926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8E30C-A3E8-487E-8DF5-E45DDDA43882}"/>
              </a:ext>
            </a:extLst>
          </p:cNvPr>
          <p:cNvSpPr>
            <a:spLocks noGrp="1"/>
          </p:cNvSpPr>
          <p:nvPr>
            <p:ph type="title"/>
          </p:nvPr>
        </p:nvSpPr>
        <p:spPr/>
        <p:txBody>
          <a:bodyPr/>
          <a:lstStyle/>
          <a:p>
            <a:r>
              <a:rPr lang="es-CO" dirty="0"/>
              <a:t>Tkinter</a:t>
            </a:r>
          </a:p>
        </p:txBody>
      </p:sp>
      <p:sp>
        <p:nvSpPr>
          <p:cNvPr id="3" name="Marcador de contenido 2">
            <a:extLst>
              <a:ext uri="{FF2B5EF4-FFF2-40B4-BE49-F238E27FC236}">
                <a16:creationId xmlns:a16="http://schemas.microsoft.com/office/drawing/2014/main" id="{23F2CD90-C372-4A5B-B152-E1EEF1F1C5EB}"/>
              </a:ext>
            </a:extLst>
          </p:cNvPr>
          <p:cNvSpPr>
            <a:spLocks noGrp="1"/>
          </p:cNvSpPr>
          <p:nvPr>
            <p:ph idx="1"/>
          </p:nvPr>
        </p:nvSpPr>
        <p:spPr/>
        <p:txBody>
          <a:bodyPr>
            <a:normAutofit/>
          </a:bodyPr>
          <a:lstStyle/>
          <a:p>
            <a:pPr marL="0" indent="0">
              <a:buNone/>
            </a:pPr>
            <a:r>
              <a:rPr lang="es-ES" dirty="0"/>
              <a:t>Tkinter Es una librería que proporciona a las aplicaciones de Python una interfaz de usuario fácil de programar, el paquete Tkinter está incluido en Python como un paquete estándar, por lo que no es necesario instalar nada para usarlo.</a:t>
            </a:r>
          </a:p>
          <a:p>
            <a:pPr marL="0" indent="0">
              <a:buNone/>
            </a:pPr>
            <a:r>
              <a:rPr lang="es-ES" dirty="0"/>
              <a:t>Hace parte a su vez de la biblioteca gráfica Tcl/Tk para el lenguaje de programación Python. A pesar de su larga historia, su uso no está demasiado extendido entre los usuarios de equipos personales porque su integración visual con los sistemas operativos no era buena y proporcionaba pocos widgets (componentes) para construir los programas gráficos.</a:t>
            </a:r>
          </a:p>
          <a:p>
            <a:endParaRPr lang="es-CO" dirty="0">
              <a:solidFill>
                <a:schemeClr val="bg1"/>
              </a:solidFill>
            </a:endParaRPr>
          </a:p>
        </p:txBody>
      </p:sp>
    </p:spTree>
    <p:extLst>
      <p:ext uri="{BB962C8B-B14F-4D97-AF65-F5344CB8AC3E}">
        <p14:creationId xmlns:p14="http://schemas.microsoft.com/office/powerpoint/2010/main" val="139442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5D39A-2FF5-44B6-B5F7-FDD3731D4218}"/>
              </a:ext>
            </a:extLst>
          </p:cNvPr>
          <p:cNvSpPr>
            <a:spLocks noGrp="1"/>
          </p:cNvSpPr>
          <p:nvPr>
            <p:ph type="title"/>
          </p:nvPr>
        </p:nvSpPr>
        <p:spPr/>
        <p:txBody>
          <a:bodyPr/>
          <a:lstStyle/>
          <a:p>
            <a:r>
              <a:rPr lang="es-CO" dirty="0"/>
              <a:t>	TK/TCL</a:t>
            </a:r>
          </a:p>
        </p:txBody>
      </p:sp>
      <p:sp>
        <p:nvSpPr>
          <p:cNvPr id="3" name="Marcador de contenido 2">
            <a:extLst>
              <a:ext uri="{FF2B5EF4-FFF2-40B4-BE49-F238E27FC236}">
                <a16:creationId xmlns:a16="http://schemas.microsoft.com/office/drawing/2014/main" id="{E855F5EB-BF4C-49AC-BAD5-2A4831CB95C0}"/>
              </a:ext>
            </a:extLst>
          </p:cNvPr>
          <p:cNvSpPr>
            <a:spLocks noGrp="1"/>
          </p:cNvSpPr>
          <p:nvPr>
            <p:ph idx="1"/>
          </p:nvPr>
        </p:nvSpPr>
        <p:spPr/>
        <p:txBody>
          <a:bodyPr>
            <a:normAutofit/>
          </a:bodyPr>
          <a:lstStyle/>
          <a:p>
            <a:pPr marL="0" indent="0">
              <a:buNone/>
            </a:pPr>
            <a:endParaRPr lang="es-ES" dirty="0"/>
          </a:p>
          <a:p>
            <a:pPr marL="0" indent="0">
              <a:buNone/>
            </a:pPr>
            <a:r>
              <a:rPr lang="es-ES" dirty="0"/>
              <a:t>Tk/Tcl ha sido durante mucho tiempo una parte integral de Python. Proporciona un conjunto de herramientas independientes de la plataforma para administrar ventanas. Disponible para desarrolladores a través del paquete tkinter y sus extensiones, los módulos tkinter.tix y tkinter.ttk.</a:t>
            </a:r>
          </a:p>
          <a:p>
            <a:endParaRPr lang="es-CO" dirty="0"/>
          </a:p>
        </p:txBody>
      </p:sp>
    </p:spTree>
    <p:extLst>
      <p:ext uri="{BB962C8B-B14F-4D97-AF65-F5344CB8AC3E}">
        <p14:creationId xmlns:p14="http://schemas.microsoft.com/office/powerpoint/2010/main" val="412511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5CDAC-CF1B-4447-901B-88CFD00BEFBA}"/>
              </a:ext>
            </a:extLst>
          </p:cNvPr>
          <p:cNvSpPr>
            <a:spLocks noGrp="1"/>
          </p:cNvSpPr>
          <p:nvPr>
            <p:ph type="title"/>
          </p:nvPr>
        </p:nvSpPr>
        <p:spPr/>
        <p:txBody>
          <a:bodyPr/>
          <a:lstStyle/>
          <a:p>
            <a:r>
              <a:rPr lang="es-CO" dirty="0"/>
              <a:t>Paso inicial</a:t>
            </a:r>
          </a:p>
        </p:txBody>
      </p:sp>
      <p:sp>
        <p:nvSpPr>
          <p:cNvPr id="3" name="Marcador de contenido 2">
            <a:extLst>
              <a:ext uri="{FF2B5EF4-FFF2-40B4-BE49-F238E27FC236}">
                <a16:creationId xmlns:a16="http://schemas.microsoft.com/office/drawing/2014/main" id="{1584DC07-B7AF-4EB9-863B-2B034740D30A}"/>
              </a:ext>
            </a:extLst>
          </p:cNvPr>
          <p:cNvSpPr>
            <a:spLocks noGrp="1"/>
          </p:cNvSpPr>
          <p:nvPr>
            <p:ph idx="1"/>
          </p:nvPr>
        </p:nvSpPr>
        <p:spPr/>
        <p:txBody>
          <a:bodyPr/>
          <a:lstStyle/>
          <a:p>
            <a:pPr marL="0" indent="0">
              <a:buNone/>
            </a:pPr>
            <a:r>
              <a:rPr lang="es-ES" dirty="0"/>
              <a:t>Para poder empezar a usar tkinter para desarrollar la interfaz gráfica de un aplicativo lo primero que se debe hacer es importar el paquete Tkinter de la biblioteca Tk y posteriormente sus componentes en general.</a:t>
            </a:r>
          </a:p>
          <a:p>
            <a:pPr marL="0" indent="0">
              <a:buNone/>
            </a:pPr>
            <a:endParaRPr lang="es-ES" dirty="0"/>
          </a:p>
          <a:p>
            <a:pPr marL="0" indent="0">
              <a:buNone/>
            </a:pPr>
            <a:r>
              <a:rPr lang="es-ES" dirty="0"/>
              <a:t>Otra opción es importar uno a uno los componentes que se van a usar en el aplicativo.</a:t>
            </a:r>
          </a:p>
          <a:p>
            <a:endParaRPr lang="es-ES" dirty="0"/>
          </a:p>
          <a:p>
            <a:pPr marL="0" indent="0">
              <a:buNone/>
            </a:pPr>
            <a:endParaRPr lang="es-ES" dirty="0"/>
          </a:p>
        </p:txBody>
      </p:sp>
      <p:pic>
        <p:nvPicPr>
          <p:cNvPr id="9" name="Imagen 8">
            <a:extLst>
              <a:ext uri="{FF2B5EF4-FFF2-40B4-BE49-F238E27FC236}">
                <a16:creationId xmlns:a16="http://schemas.microsoft.com/office/drawing/2014/main" id="{0A8B1095-E919-406A-9900-019959A8E635}"/>
              </a:ext>
            </a:extLst>
          </p:cNvPr>
          <p:cNvPicPr/>
          <p:nvPr/>
        </p:nvPicPr>
        <p:blipFill>
          <a:blip r:embed="rId2"/>
          <a:stretch>
            <a:fillRect/>
          </a:stretch>
        </p:blipFill>
        <p:spPr>
          <a:xfrm>
            <a:off x="5085873" y="3429000"/>
            <a:ext cx="2020253" cy="540244"/>
          </a:xfrm>
          <a:prstGeom prst="rect">
            <a:avLst/>
          </a:prstGeom>
        </p:spPr>
      </p:pic>
      <p:pic>
        <p:nvPicPr>
          <p:cNvPr id="10" name="Imagen 9">
            <a:extLst>
              <a:ext uri="{FF2B5EF4-FFF2-40B4-BE49-F238E27FC236}">
                <a16:creationId xmlns:a16="http://schemas.microsoft.com/office/drawing/2014/main" id="{B815F711-CAB3-4ABD-BA82-3D40EBBD6006}"/>
              </a:ext>
            </a:extLst>
          </p:cNvPr>
          <p:cNvPicPr/>
          <p:nvPr/>
        </p:nvPicPr>
        <p:blipFill>
          <a:blip r:embed="rId3"/>
          <a:stretch>
            <a:fillRect/>
          </a:stretch>
        </p:blipFill>
        <p:spPr>
          <a:xfrm>
            <a:off x="4738924" y="4820760"/>
            <a:ext cx="2714149" cy="481222"/>
          </a:xfrm>
          <a:prstGeom prst="rect">
            <a:avLst/>
          </a:prstGeom>
        </p:spPr>
      </p:pic>
    </p:spTree>
    <p:extLst>
      <p:ext uri="{BB962C8B-B14F-4D97-AF65-F5344CB8AC3E}">
        <p14:creationId xmlns:p14="http://schemas.microsoft.com/office/powerpoint/2010/main" val="39529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E10C2-30E9-41AF-89BC-66654C84F542}"/>
              </a:ext>
            </a:extLst>
          </p:cNvPr>
          <p:cNvSpPr>
            <a:spLocks noGrp="1"/>
          </p:cNvSpPr>
          <p:nvPr>
            <p:ph type="title"/>
          </p:nvPr>
        </p:nvSpPr>
        <p:spPr/>
        <p:txBody>
          <a:bodyPr/>
          <a:lstStyle/>
          <a:p>
            <a:r>
              <a:rPr lang="es-CO" dirty="0"/>
              <a:t>Componentes</a:t>
            </a:r>
          </a:p>
        </p:txBody>
      </p:sp>
      <p:sp>
        <p:nvSpPr>
          <p:cNvPr id="3" name="Marcador de contenido 2">
            <a:extLst>
              <a:ext uri="{FF2B5EF4-FFF2-40B4-BE49-F238E27FC236}">
                <a16:creationId xmlns:a16="http://schemas.microsoft.com/office/drawing/2014/main" id="{7957674B-A5E9-4DD8-8120-61A020BF39C5}"/>
              </a:ext>
            </a:extLst>
          </p:cNvPr>
          <p:cNvSpPr>
            <a:spLocks noGrp="1"/>
          </p:cNvSpPr>
          <p:nvPr>
            <p:ph idx="1"/>
          </p:nvPr>
        </p:nvSpPr>
        <p:spPr/>
        <p:txBody>
          <a:bodyPr>
            <a:normAutofit fontScale="85000" lnSpcReduction="10000"/>
          </a:bodyPr>
          <a:lstStyle/>
          <a:p>
            <a:pPr marL="0" indent="0">
              <a:buNone/>
            </a:pPr>
            <a:r>
              <a:rPr lang="es-ES" dirty="0">
                <a:solidFill>
                  <a:schemeClr val="bg1"/>
                </a:solidFill>
              </a:rPr>
              <a:t>Tk: </a:t>
            </a:r>
            <a:r>
              <a:rPr lang="es-ES" dirty="0"/>
              <a:t>es la raíz de la interfaz, donde vamos a colocar el resto de componentes</a:t>
            </a:r>
          </a:p>
          <a:p>
            <a:pPr marL="0" indent="0">
              <a:buNone/>
            </a:pPr>
            <a:r>
              <a:rPr lang="es-ES" dirty="0" err="1">
                <a:solidFill>
                  <a:schemeClr val="bg1"/>
                </a:solidFill>
              </a:rPr>
              <a:t>Frame</a:t>
            </a:r>
            <a:r>
              <a:rPr lang="es-ES" dirty="0">
                <a:solidFill>
                  <a:schemeClr val="bg1"/>
                </a:solidFill>
              </a:rPr>
              <a:t>: </a:t>
            </a:r>
            <a:r>
              <a:rPr lang="es-ES" dirty="0"/>
              <a:t>marco que permite agrupar diferentes componentes. </a:t>
            </a:r>
          </a:p>
          <a:p>
            <a:pPr marL="0" indent="0">
              <a:buNone/>
            </a:pPr>
            <a:r>
              <a:rPr lang="es-ES" dirty="0" err="1">
                <a:solidFill>
                  <a:schemeClr val="bg1"/>
                </a:solidFill>
              </a:rPr>
              <a:t>Label</a:t>
            </a:r>
            <a:r>
              <a:rPr lang="es-ES" dirty="0">
                <a:solidFill>
                  <a:schemeClr val="bg1"/>
                </a:solidFill>
              </a:rPr>
              <a:t>: </a:t>
            </a:r>
            <a:r>
              <a:rPr lang="es-ES" dirty="0"/>
              <a:t>etiqueta estática que permite mostrar texto o imagen. </a:t>
            </a:r>
          </a:p>
          <a:p>
            <a:pPr marL="0" indent="0">
              <a:buNone/>
            </a:pPr>
            <a:r>
              <a:rPr lang="es-ES" dirty="0" err="1">
                <a:solidFill>
                  <a:schemeClr val="bg1"/>
                </a:solidFill>
              </a:rPr>
              <a:t>Entry</a:t>
            </a:r>
            <a:r>
              <a:rPr lang="es-ES" dirty="0">
                <a:solidFill>
                  <a:schemeClr val="bg1"/>
                </a:solidFill>
              </a:rPr>
              <a:t>: </a:t>
            </a:r>
            <a:r>
              <a:rPr lang="es-ES" dirty="0"/>
              <a:t>etiqueta que permite introducir texto corto (típico de formularios). </a:t>
            </a:r>
          </a:p>
          <a:p>
            <a:pPr marL="0" indent="0">
              <a:buNone/>
            </a:pPr>
            <a:r>
              <a:rPr lang="es-ES" dirty="0">
                <a:solidFill>
                  <a:schemeClr val="bg1"/>
                </a:solidFill>
              </a:rPr>
              <a:t>Text: </a:t>
            </a:r>
            <a:r>
              <a:rPr lang="es-ES" dirty="0"/>
              <a:t>campo que permite introducir texto largo (típico para añadir comentarios). </a:t>
            </a:r>
          </a:p>
          <a:p>
            <a:pPr marL="0" indent="0">
              <a:buNone/>
            </a:pPr>
            <a:r>
              <a:rPr lang="es-ES" dirty="0" err="1">
                <a:solidFill>
                  <a:schemeClr val="bg1"/>
                </a:solidFill>
              </a:rPr>
              <a:t>Button</a:t>
            </a:r>
            <a:r>
              <a:rPr lang="es-ES" dirty="0">
                <a:solidFill>
                  <a:schemeClr val="bg1"/>
                </a:solidFill>
              </a:rPr>
              <a:t>: </a:t>
            </a:r>
            <a:r>
              <a:rPr lang="es-ES" dirty="0"/>
              <a:t>ejecuta una función al ser pulsado. </a:t>
            </a:r>
          </a:p>
          <a:p>
            <a:pPr marL="0" indent="0">
              <a:buNone/>
            </a:pPr>
            <a:r>
              <a:rPr lang="es-ES" dirty="0" err="1">
                <a:solidFill>
                  <a:schemeClr val="bg1"/>
                </a:solidFill>
              </a:rPr>
              <a:t>Checkbutton</a:t>
            </a:r>
            <a:r>
              <a:rPr lang="es-ES" dirty="0">
                <a:solidFill>
                  <a:schemeClr val="bg1"/>
                </a:solidFill>
              </a:rPr>
              <a:t>: </a:t>
            </a:r>
            <a:r>
              <a:rPr lang="es-ES" dirty="0"/>
              <a:t>permite elegir varias de las opciones propuestas. </a:t>
            </a:r>
          </a:p>
          <a:p>
            <a:pPr marL="0" indent="0">
              <a:buNone/>
            </a:pPr>
            <a:r>
              <a:rPr lang="es-ES" dirty="0" err="1">
                <a:solidFill>
                  <a:schemeClr val="bg1"/>
                </a:solidFill>
              </a:rPr>
              <a:t>Menu</a:t>
            </a:r>
            <a:r>
              <a:rPr lang="es-ES" dirty="0">
                <a:solidFill>
                  <a:schemeClr val="bg1"/>
                </a:solidFill>
              </a:rPr>
              <a:t>: </a:t>
            </a:r>
            <a:r>
              <a:rPr lang="es-ES" dirty="0"/>
              <a:t>clásico menú superior con opciones (Archivo, Editar…). </a:t>
            </a:r>
          </a:p>
          <a:p>
            <a:pPr marL="0" indent="0">
              <a:buNone/>
            </a:pPr>
            <a:r>
              <a:rPr lang="es-ES" dirty="0" err="1"/>
              <a:t>D</a:t>
            </a:r>
            <a:r>
              <a:rPr lang="es-ES" dirty="0" err="1">
                <a:solidFill>
                  <a:schemeClr val="bg1"/>
                </a:solidFill>
              </a:rPr>
              <a:t>ialogs</a:t>
            </a:r>
            <a:r>
              <a:rPr lang="es-ES" dirty="0">
                <a:solidFill>
                  <a:schemeClr val="bg1"/>
                </a:solidFill>
              </a:rPr>
              <a:t>: </a:t>
            </a:r>
            <a:r>
              <a:rPr lang="es-ES" dirty="0"/>
              <a:t>ventana emergente (o pop-up).</a:t>
            </a:r>
          </a:p>
          <a:p>
            <a:endParaRPr lang="es-ES" dirty="0"/>
          </a:p>
          <a:p>
            <a:endParaRPr lang="es-ES" dirty="0"/>
          </a:p>
          <a:p>
            <a:endParaRPr lang="es-CO" dirty="0"/>
          </a:p>
        </p:txBody>
      </p:sp>
    </p:spTree>
    <p:extLst>
      <p:ext uri="{BB962C8B-B14F-4D97-AF65-F5344CB8AC3E}">
        <p14:creationId xmlns:p14="http://schemas.microsoft.com/office/powerpoint/2010/main" val="205389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EDFCC-8F0E-4996-95B1-73813AF79F5D}"/>
              </a:ext>
            </a:extLst>
          </p:cNvPr>
          <p:cNvSpPr>
            <a:spLocks noGrp="1"/>
          </p:cNvSpPr>
          <p:nvPr>
            <p:ph type="title"/>
          </p:nvPr>
        </p:nvSpPr>
        <p:spPr/>
        <p:txBody>
          <a:bodyPr/>
          <a:lstStyle/>
          <a:p>
            <a:r>
              <a:rPr lang="es-CO" dirty="0"/>
              <a:t>Opciones de los componentes</a:t>
            </a:r>
          </a:p>
        </p:txBody>
      </p:sp>
      <p:sp>
        <p:nvSpPr>
          <p:cNvPr id="3" name="Marcador de contenido 2">
            <a:extLst>
              <a:ext uri="{FF2B5EF4-FFF2-40B4-BE49-F238E27FC236}">
                <a16:creationId xmlns:a16="http://schemas.microsoft.com/office/drawing/2014/main" id="{DE0999CC-AAC5-4D7B-976C-5DCFCB63210D}"/>
              </a:ext>
            </a:extLst>
          </p:cNvPr>
          <p:cNvSpPr>
            <a:spLocks noGrp="1"/>
          </p:cNvSpPr>
          <p:nvPr>
            <p:ph idx="1"/>
          </p:nvPr>
        </p:nvSpPr>
        <p:spPr/>
        <p:txBody>
          <a:bodyPr>
            <a:normAutofit fontScale="47500" lnSpcReduction="20000"/>
          </a:bodyPr>
          <a:lstStyle/>
          <a:p>
            <a:pPr marL="0" indent="0">
              <a:buNone/>
            </a:pPr>
            <a:r>
              <a:rPr lang="es-ES" dirty="0"/>
              <a:t>Para configurar un componente, simplemente se usa la declaración .</a:t>
            </a:r>
            <a:r>
              <a:rPr lang="es-ES" dirty="0" err="1"/>
              <a:t>config</a:t>
            </a:r>
            <a:r>
              <a:rPr lang="es-ES" dirty="0"/>
              <a:t>() junto con los argumentos que se quieran modificar. Algunas opciones son:</a:t>
            </a:r>
          </a:p>
          <a:p>
            <a:pPr marL="0" indent="0">
              <a:buNone/>
            </a:pPr>
            <a:r>
              <a:rPr lang="es-ES" dirty="0" err="1">
                <a:solidFill>
                  <a:schemeClr val="bg1"/>
                </a:solidFill>
              </a:rPr>
              <a:t>bg</a:t>
            </a:r>
            <a:r>
              <a:rPr lang="es-ES" dirty="0">
                <a:solidFill>
                  <a:schemeClr val="bg1"/>
                </a:solidFill>
              </a:rPr>
              <a:t>: </a:t>
            </a:r>
            <a:r>
              <a:rPr lang="es-ES" dirty="0"/>
              <a:t>modifica el color de fondo. Se puede indicar con el color en inglés (incluyendo modificadores, como “</a:t>
            </a:r>
            <a:r>
              <a:rPr lang="es-ES" dirty="0" err="1"/>
              <a:t>darkgreen</a:t>
            </a:r>
            <a:r>
              <a:rPr lang="es-ES" dirty="0"/>
              <a:t>”) o su código RGB en hexadecimal (“#</a:t>
            </a:r>
            <a:r>
              <a:rPr lang="es-ES" dirty="0" err="1"/>
              <a:t>aaaaaa</a:t>
            </a:r>
            <a:r>
              <a:rPr lang="es-ES" dirty="0"/>
              <a:t>” para blanco). </a:t>
            </a:r>
          </a:p>
          <a:p>
            <a:pPr marL="0" indent="0">
              <a:buNone/>
            </a:pPr>
            <a:r>
              <a:rPr lang="es-ES" dirty="0" err="1">
                <a:solidFill>
                  <a:schemeClr val="bg1"/>
                </a:solidFill>
              </a:rPr>
              <a:t>fg</a:t>
            </a:r>
            <a:r>
              <a:rPr lang="es-ES" dirty="0">
                <a:solidFill>
                  <a:schemeClr val="bg1"/>
                </a:solidFill>
              </a:rPr>
              <a:t>: </a:t>
            </a:r>
            <a:r>
              <a:rPr lang="es-ES" dirty="0"/>
              <a:t>cambia el color del texto.</a:t>
            </a:r>
          </a:p>
          <a:p>
            <a:pPr marL="0" indent="0">
              <a:buNone/>
            </a:pPr>
            <a:r>
              <a:rPr lang="es-ES" dirty="0">
                <a:solidFill>
                  <a:schemeClr val="bg1"/>
                </a:solidFill>
              </a:rPr>
              <a:t>cursor: </a:t>
            </a:r>
            <a:r>
              <a:rPr lang="es-ES" dirty="0"/>
              <a:t>modifica la forma del cursor. Algunos de los más utilizados son “</a:t>
            </a:r>
            <a:r>
              <a:rPr lang="es-ES" dirty="0" err="1"/>
              <a:t>gumby</a:t>
            </a:r>
            <a:r>
              <a:rPr lang="es-ES" dirty="0"/>
              <a:t>”, “</a:t>
            </a:r>
            <a:r>
              <a:rPr lang="es-ES" dirty="0" err="1"/>
              <a:t>pencil</a:t>
            </a:r>
            <a:r>
              <a:rPr lang="es-ES" dirty="0"/>
              <a:t>”, “</a:t>
            </a:r>
            <a:r>
              <a:rPr lang="es-ES" dirty="0" err="1"/>
              <a:t>watch</a:t>
            </a:r>
            <a:r>
              <a:rPr lang="es-ES" dirty="0"/>
              <a:t>” o “</a:t>
            </a:r>
            <a:r>
              <a:rPr lang="es-ES" dirty="0" err="1"/>
              <a:t>cross</a:t>
            </a:r>
            <a:r>
              <a:rPr lang="es-ES" dirty="0"/>
              <a:t>”.</a:t>
            </a:r>
          </a:p>
          <a:p>
            <a:pPr marL="0" indent="0">
              <a:buNone/>
            </a:pPr>
            <a:r>
              <a:rPr lang="es-ES" dirty="0" err="1">
                <a:solidFill>
                  <a:schemeClr val="bg1"/>
                </a:solidFill>
              </a:rPr>
              <a:t>height</a:t>
            </a:r>
            <a:r>
              <a:rPr lang="es-ES" dirty="0">
                <a:solidFill>
                  <a:schemeClr val="bg1"/>
                </a:solidFill>
              </a:rPr>
              <a:t>: </a:t>
            </a:r>
            <a:r>
              <a:rPr lang="es-ES" dirty="0"/>
              <a:t>altura en líneas del componente.</a:t>
            </a:r>
          </a:p>
          <a:p>
            <a:pPr marL="0" indent="0">
              <a:buNone/>
            </a:pPr>
            <a:r>
              <a:rPr lang="es-ES" dirty="0" err="1">
                <a:solidFill>
                  <a:schemeClr val="bg1"/>
                </a:solidFill>
              </a:rPr>
              <a:t>width</a:t>
            </a:r>
            <a:r>
              <a:rPr lang="es-ES" dirty="0">
                <a:solidFill>
                  <a:schemeClr val="bg1"/>
                </a:solidFill>
              </a:rPr>
              <a:t>: </a:t>
            </a:r>
            <a:r>
              <a:rPr lang="es-ES" dirty="0"/>
              <a:t>anchura en caracteres del componente.</a:t>
            </a:r>
          </a:p>
          <a:p>
            <a:pPr marL="0" indent="0">
              <a:buNone/>
            </a:pPr>
            <a:r>
              <a:rPr lang="es-ES" dirty="0" err="1">
                <a:solidFill>
                  <a:schemeClr val="bg1"/>
                </a:solidFill>
              </a:rPr>
              <a:t>font</a:t>
            </a:r>
            <a:r>
              <a:rPr lang="es-ES" dirty="0">
                <a:solidFill>
                  <a:schemeClr val="bg1"/>
                </a:solidFill>
              </a:rPr>
              <a:t>: </a:t>
            </a:r>
            <a:r>
              <a:rPr lang="es-ES" dirty="0"/>
              <a:t>nos permite especificar, en una tupla con nombre de la fuente, tamaño y estilo, la fuente a utilizar en el texto del componente. Por ejemplo, Font(“Times New </a:t>
            </a:r>
            <a:r>
              <a:rPr lang="es-ES" dirty="0" err="1"/>
              <a:t>Roman</a:t>
            </a:r>
            <a:r>
              <a:rPr lang="es-ES" dirty="0"/>
              <a:t>”, 24, “</a:t>
            </a:r>
            <a:r>
              <a:rPr lang="es-ES" dirty="0" err="1"/>
              <a:t>bold</a:t>
            </a:r>
            <a:r>
              <a:rPr lang="es-ES" dirty="0"/>
              <a:t> </a:t>
            </a:r>
            <a:r>
              <a:rPr lang="es-ES" dirty="0" err="1"/>
              <a:t>underline</a:t>
            </a:r>
            <a:r>
              <a:rPr lang="es-ES" dirty="0"/>
              <a:t>”).</a:t>
            </a:r>
          </a:p>
          <a:p>
            <a:pPr marL="0" indent="0">
              <a:buNone/>
            </a:pPr>
            <a:r>
              <a:rPr lang="es-ES" dirty="0" err="1">
                <a:solidFill>
                  <a:schemeClr val="bg1"/>
                </a:solidFill>
              </a:rPr>
              <a:t>bd</a:t>
            </a:r>
            <a:r>
              <a:rPr lang="es-ES" dirty="0">
                <a:solidFill>
                  <a:schemeClr val="bg1"/>
                </a:solidFill>
              </a:rPr>
              <a:t>: </a:t>
            </a:r>
            <a:r>
              <a:rPr lang="es-ES" dirty="0"/>
              <a:t>modificamos la anchura del borde del widget.</a:t>
            </a:r>
          </a:p>
          <a:p>
            <a:pPr marL="0" indent="0">
              <a:buNone/>
            </a:pPr>
            <a:r>
              <a:rPr lang="es-ES" dirty="0" err="1">
                <a:solidFill>
                  <a:schemeClr val="bg1"/>
                </a:solidFill>
              </a:rPr>
              <a:t>relief</a:t>
            </a:r>
            <a:r>
              <a:rPr lang="es-ES" dirty="0">
                <a:solidFill>
                  <a:schemeClr val="bg1"/>
                </a:solidFill>
              </a:rPr>
              <a:t>: </a:t>
            </a:r>
            <a:r>
              <a:rPr lang="es-ES" dirty="0"/>
              <a:t>cambiamos el estilo del borde del componente. Su valor puede ser “flat”, “</a:t>
            </a:r>
            <a:r>
              <a:rPr lang="es-ES" dirty="0" err="1"/>
              <a:t>sunken</a:t>
            </a:r>
            <a:r>
              <a:rPr lang="es-ES" dirty="0"/>
              <a:t>”, “</a:t>
            </a:r>
            <a:r>
              <a:rPr lang="es-ES" dirty="0" err="1"/>
              <a:t>raised</a:t>
            </a:r>
            <a:r>
              <a:rPr lang="es-ES" dirty="0"/>
              <a:t>”, “</a:t>
            </a:r>
            <a:r>
              <a:rPr lang="es-ES" dirty="0" err="1"/>
              <a:t>groove</a:t>
            </a:r>
            <a:r>
              <a:rPr lang="es-ES" dirty="0"/>
              <a:t>”, “</a:t>
            </a:r>
            <a:r>
              <a:rPr lang="es-ES" dirty="0" err="1"/>
              <a:t>solid</a:t>
            </a:r>
            <a:r>
              <a:rPr lang="es-ES" dirty="0"/>
              <a:t>” o “</a:t>
            </a:r>
            <a:r>
              <a:rPr lang="es-ES" dirty="0" err="1"/>
              <a:t>ridge</a:t>
            </a:r>
            <a:r>
              <a:rPr lang="es-ES" dirty="0"/>
              <a:t>”.</a:t>
            </a:r>
          </a:p>
          <a:p>
            <a:pPr marL="0" indent="0">
              <a:buNone/>
            </a:pPr>
            <a:r>
              <a:rPr lang="es-ES" dirty="0" err="1">
                <a:solidFill>
                  <a:schemeClr val="bg1"/>
                </a:solidFill>
              </a:rPr>
              <a:t>state</a:t>
            </a:r>
            <a:r>
              <a:rPr lang="es-ES" dirty="0">
                <a:solidFill>
                  <a:schemeClr val="bg1"/>
                </a:solidFill>
              </a:rPr>
              <a:t>: </a:t>
            </a:r>
            <a:r>
              <a:rPr lang="es-ES" dirty="0"/>
              <a:t>permite deshabilitar el componente (</a:t>
            </a:r>
            <a:r>
              <a:rPr lang="es-ES" dirty="0" err="1"/>
              <a:t>state</a:t>
            </a:r>
            <a:r>
              <a:rPr lang="es-ES" dirty="0"/>
              <a:t>=DISABLED); por ejemplo, una </a:t>
            </a:r>
            <a:r>
              <a:rPr lang="es-ES" dirty="0" err="1"/>
              <a:t>Label</a:t>
            </a:r>
            <a:r>
              <a:rPr lang="es-ES" dirty="0"/>
              <a:t> en la que no se puede escribir o un </a:t>
            </a:r>
            <a:r>
              <a:rPr lang="es-ES" dirty="0" err="1"/>
              <a:t>Button</a:t>
            </a:r>
            <a:r>
              <a:rPr lang="es-ES" dirty="0"/>
              <a:t> que no se puede </a:t>
            </a:r>
            <a:r>
              <a:rPr lang="es-ES" dirty="0" err="1"/>
              <a:t>clickar</a:t>
            </a:r>
            <a:r>
              <a:rPr lang="es-ES" dirty="0"/>
              <a:t>.</a:t>
            </a:r>
          </a:p>
          <a:p>
            <a:pPr marL="0" indent="0">
              <a:buNone/>
            </a:pPr>
            <a:r>
              <a:rPr lang="es-ES" dirty="0" err="1">
                <a:solidFill>
                  <a:schemeClr val="bg1"/>
                </a:solidFill>
              </a:rPr>
              <a:t>padding</a:t>
            </a:r>
            <a:r>
              <a:rPr lang="es-ES" dirty="0">
                <a:solidFill>
                  <a:schemeClr val="bg1"/>
                </a:solidFill>
              </a:rPr>
              <a:t>: </a:t>
            </a:r>
            <a:r>
              <a:rPr lang="es-ES" dirty="0"/>
              <a:t>espacio en blanco alrededor del widget en cuestión.</a:t>
            </a:r>
          </a:p>
          <a:p>
            <a:pPr marL="0" indent="0">
              <a:buNone/>
            </a:pPr>
            <a:r>
              <a:rPr lang="es-ES" dirty="0" err="1">
                <a:solidFill>
                  <a:schemeClr val="bg1"/>
                </a:solidFill>
              </a:rPr>
              <a:t>command</a:t>
            </a:r>
            <a:r>
              <a:rPr lang="es-ES" dirty="0">
                <a:solidFill>
                  <a:schemeClr val="bg1"/>
                </a:solidFill>
              </a:rPr>
              <a:t>: </a:t>
            </a:r>
            <a:r>
              <a:rPr lang="es-ES" dirty="0"/>
              <a:t>de cara a que los botones hagan cosas, podemos indicar qué función ejecutar cuando se haga </a:t>
            </a:r>
            <a:r>
              <a:rPr lang="es-ES" dirty="0" err="1"/>
              <a:t>click</a:t>
            </a:r>
            <a:r>
              <a:rPr lang="es-ES" dirty="0"/>
              <a:t> en el mismo.</a:t>
            </a:r>
          </a:p>
          <a:p>
            <a:pPr marL="0" indent="0">
              <a:buNone/>
            </a:pPr>
            <a:endParaRPr lang="es-CO" dirty="0"/>
          </a:p>
        </p:txBody>
      </p:sp>
    </p:spTree>
    <p:extLst>
      <p:ext uri="{BB962C8B-B14F-4D97-AF65-F5344CB8AC3E}">
        <p14:creationId xmlns:p14="http://schemas.microsoft.com/office/powerpoint/2010/main" val="650725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DF8B7-2169-4F70-BE6C-59FB81BD7608}"/>
              </a:ext>
            </a:extLst>
          </p:cNvPr>
          <p:cNvSpPr>
            <a:spLocks noGrp="1"/>
          </p:cNvSpPr>
          <p:nvPr>
            <p:ph type="title"/>
          </p:nvPr>
        </p:nvSpPr>
        <p:spPr/>
        <p:txBody>
          <a:bodyPr/>
          <a:lstStyle/>
          <a:p>
            <a:r>
              <a:rPr lang="es-ES" dirty="0"/>
              <a:t>Colocación de componentes</a:t>
            </a:r>
            <a:endParaRPr lang="es-CO" dirty="0"/>
          </a:p>
        </p:txBody>
      </p:sp>
      <p:sp>
        <p:nvSpPr>
          <p:cNvPr id="3" name="Marcador de contenido 2">
            <a:extLst>
              <a:ext uri="{FF2B5EF4-FFF2-40B4-BE49-F238E27FC236}">
                <a16:creationId xmlns:a16="http://schemas.microsoft.com/office/drawing/2014/main" id="{DE3A4289-BF87-49C4-BF0E-42BBB9ED85B8}"/>
              </a:ext>
            </a:extLst>
          </p:cNvPr>
          <p:cNvSpPr>
            <a:spLocks noGrp="1"/>
          </p:cNvSpPr>
          <p:nvPr>
            <p:ph idx="1"/>
          </p:nvPr>
        </p:nvSpPr>
        <p:spPr/>
        <p:txBody>
          <a:bodyPr>
            <a:normAutofit fontScale="70000" lnSpcReduction="20000"/>
          </a:bodyPr>
          <a:lstStyle/>
          <a:p>
            <a:pPr marL="0" indent="0">
              <a:buNone/>
            </a:pPr>
            <a:r>
              <a:rPr lang="es-ES" dirty="0"/>
              <a:t>Para ajustar la colación de un componente es necesario usar un gestor de geometría de componentes. Si no, el widget quedará creado, pero no se mostrará. Los tres más conocidos son:</a:t>
            </a:r>
          </a:p>
          <a:p>
            <a:pPr marL="0" indent="0">
              <a:buNone/>
            </a:pPr>
            <a:r>
              <a:rPr lang="es-ES" dirty="0">
                <a:solidFill>
                  <a:schemeClr val="bg1"/>
                </a:solidFill>
              </a:rPr>
              <a:t>Pack: </a:t>
            </a:r>
            <a:r>
              <a:rPr lang="es-ES" dirty="0"/>
              <a:t>cuando añadimos un nuevo componente, se “hace hueco” a continuación de los que ya están incluidos (podemos indicar que se inserte en cualquiera de las 4 direcciones), para finalmente calcular el tamaño que necesita el widget padre para contenerlos a todos.</a:t>
            </a:r>
          </a:p>
          <a:p>
            <a:pPr marL="0" indent="0">
              <a:buNone/>
            </a:pPr>
            <a:r>
              <a:rPr lang="es-ES" dirty="0">
                <a:solidFill>
                  <a:schemeClr val="bg1"/>
                </a:solidFill>
              </a:rPr>
              <a:t>Place: </a:t>
            </a:r>
            <a:r>
              <a:rPr lang="es-ES" dirty="0"/>
              <a:t>este es el más sencillo de entender, pero puede que no el más sencillo de utilizar para todo el mundo. Al insertar un componente, podemos indicar explícitamente la posición (coordenadas X e Y) dentro del widget padre, ya sea en términos absolutos o relativos.</a:t>
            </a:r>
          </a:p>
          <a:p>
            <a:pPr marL="0" indent="0">
              <a:buNone/>
            </a:pPr>
            <a:r>
              <a:rPr lang="es-ES" dirty="0" err="1">
                <a:solidFill>
                  <a:schemeClr val="bg1"/>
                </a:solidFill>
              </a:rPr>
              <a:t>Grid</a:t>
            </a:r>
            <a:r>
              <a:rPr lang="es-ES" dirty="0">
                <a:solidFill>
                  <a:schemeClr val="bg1"/>
                </a:solidFill>
              </a:rPr>
              <a:t>: </a:t>
            </a:r>
            <a:r>
              <a:rPr lang="es-ES" dirty="0"/>
              <a:t>la disposición de los elementos es una matriz, de manera que para cada uno debemos indicar la celda (fila y columna) que queremos que ocupe. Podemos además especificar que ocupe más de una fila y/o columna (</a:t>
            </a:r>
            <a:r>
              <a:rPr lang="es-ES" dirty="0" err="1"/>
              <a:t>rowspan</a:t>
            </a:r>
            <a:r>
              <a:rPr lang="es-ES" dirty="0"/>
              <a:t>/</a:t>
            </a:r>
            <a:r>
              <a:rPr lang="es-ES" dirty="0" err="1"/>
              <a:t>columnspan</a:t>
            </a:r>
            <a:r>
              <a:rPr lang="es-ES" dirty="0"/>
              <a:t>=3), “pegarlo” a cualquiera de los 4 bordes de la celda en vez de centrarlo (</a:t>
            </a:r>
            <a:r>
              <a:rPr lang="es-ES" dirty="0" err="1"/>
              <a:t>sticky</a:t>
            </a:r>
            <a:r>
              <a:rPr lang="es-ES" dirty="0"/>
              <a:t>=W para el borde izquierdo).</a:t>
            </a:r>
          </a:p>
          <a:p>
            <a:pPr marL="0" indent="0">
              <a:buNone/>
            </a:pPr>
            <a:endParaRPr lang="es-CO" dirty="0"/>
          </a:p>
        </p:txBody>
      </p:sp>
    </p:spTree>
    <p:extLst>
      <p:ext uri="{BB962C8B-B14F-4D97-AF65-F5344CB8AC3E}">
        <p14:creationId xmlns:p14="http://schemas.microsoft.com/office/powerpoint/2010/main" val="90679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6838D-C73F-4851-914B-9BD24F557079}"/>
              </a:ext>
            </a:extLst>
          </p:cNvPr>
          <p:cNvSpPr>
            <a:spLocks noGrp="1"/>
          </p:cNvSpPr>
          <p:nvPr>
            <p:ph type="title"/>
          </p:nvPr>
        </p:nvSpPr>
        <p:spPr/>
        <p:txBody>
          <a:bodyPr/>
          <a:lstStyle/>
          <a:p>
            <a:pPr algn="ctr"/>
            <a:r>
              <a:rPr lang="es-CO" dirty="0"/>
              <a:t>Fin</a:t>
            </a:r>
          </a:p>
        </p:txBody>
      </p:sp>
      <p:sp>
        <p:nvSpPr>
          <p:cNvPr id="3" name="Marcador de contenido 2">
            <a:extLst>
              <a:ext uri="{FF2B5EF4-FFF2-40B4-BE49-F238E27FC236}">
                <a16:creationId xmlns:a16="http://schemas.microsoft.com/office/drawing/2014/main" id="{454A09F8-CC35-4CD9-B277-D50DC70F1E29}"/>
              </a:ext>
            </a:extLst>
          </p:cNvPr>
          <p:cNvSpPr>
            <a:spLocks noGrp="1"/>
          </p:cNvSpPr>
          <p:nvPr>
            <p:ph idx="1"/>
          </p:nvPr>
        </p:nvSpPr>
        <p:spPr/>
        <p:txBody>
          <a:bodyPr/>
          <a:lstStyle/>
          <a:p>
            <a:pPr marL="0" indent="0" algn="ctr">
              <a:buNone/>
            </a:pPr>
            <a:endParaRPr lang="es-CO" dirty="0"/>
          </a:p>
          <a:p>
            <a:pPr marL="0" indent="0" algn="ctr">
              <a:buNone/>
            </a:pPr>
            <a:endParaRPr lang="es-CO" dirty="0"/>
          </a:p>
          <a:p>
            <a:pPr marL="0" indent="0" algn="ctr">
              <a:buNone/>
            </a:pPr>
            <a:endParaRPr lang="es-CO" dirty="0"/>
          </a:p>
          <a:p>
            <a:pPr marL="0" indent="0" algn="ctr">
              <a:buNone/>
            </a:pPr>
            <a:r>
              <a:rPr lang="es-CO" sz="3600" b="1" dirty="0">
                <a:effectLst/>
              </a:rPr>
              <a:t>Gracias por su atención</a:t>
            </a:r>
          </a:p>
        </p:txBody>
      </p:sp>
    </p:spTree>
    <p:extLst>
      <p:ext uri="{BB962C8B-B14F-4D97-AF65-F5344CB8AC3E}">
        <p14:creationId xmlns:p14="http://schemas.microsoft.com/office/powerpoint/2010/main" val="152676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A313D-F9D7-4BE2-8908-5CAA5F91F120}"/>
              </a:ext>
            </a:extLst>
          </p:cNvPr>
          <p:cNvSpPr>
            <a:spLocks noGrp="1"/>
          </p:cNvSpPr>
          <p:nvPr>
            <p:ph type="title"/>
          </p:nvPr>
        </p:nvSpPr>
        <p:spPr/>
        <p:txBody>
          <a:bodyPr/>
          <a:lstStyle/>
          <a:p>
            <a:r>
              <a:rPr lang="es-ES" dirty="0"/>
              <a:t>Referencias</a:t>
            </a:r>
            <a:endParaRPr lang="es-CO" dirty="0"/>
          </a:p>
        </p:txBody>
      </p:sp>
      <p:sp>
        <p:nvSpPr>
          <p:cNvPr id="3" name="Marcador de contenido 2">
            <a:extLst>
              <a:ext uri="{FF2B5EF4-FFF2-40B4-BE49-F238E27FC236}">
                <a16:creationId xmlns:a16="http://schemas.microsoft.com/office/drawing/2014/main" id="{460F0481-59CF-41B6-BCE1-5FFE0A975826}"/>
              </a:ext>
            </a:extLst>
          </p:cNvPr>
          <p:cNvSpPr>
            <a:spLocks noGrp="1"/>
          </p:cNvSpPr>
          <p:nvPr>
            <p:ph idx="1"/>
          </p:nvPr>
        </p:nvSpPr>
        <p:spPr/>
        <p:txBody>
          <a:bodyPr/>
          <a:lstStyle/>
          <a:p>
            <a:r>
              <a:rPr lang="es-ES" sz="1800" dirty="0"/>
              <a:t>[1] tkinter — Python interface </a:t>
            </a:r>
            <a:r>
              <a:rPr lang="es-ES" sz="1800" dirty="0" err="1"/>
              <a:t>to</a:t>
            </a:r>
            <a:r>
              <a:rPr lang="es-ES" sz="1800" dirty="0"/>
              <a:t> Tcl/Tk, [En línea]. Disponible en: https://docs.python.org/3/library/tkinter.html</a:t>
            </a:r>
          </a:p>
          <a:p>
            <a:r>
              <a:rPr lang="es-ES" sz="1800" dirty="0"/>
              <a:t>[2] Interfaces gráficas de usuario con Tk, [En línea]. Disponible en: https://docs.python.org/es/3/library/tk.html</a:t>
            </a:r>
          </a:p>
          <a:p>
            <a:r>
              <a:rPr lang="es-ES" sz="1800" dirty="0"/>
              <a:t>[3] Interfaces gráficas en Python con Tkinter, [En línea]. Disponible en: https://www.adictosaltrabajo.com/2020/06/30/interfaces-graficas-en-python-con-tkinter/ </a:t>
            </a:r>
          </a:p>
          <a:p>
            <a:endParaRPr lang="es-CO" dirty="0"/>
          </a:p>
        </p:txBody>
      </p:sp>
    </p:spTree>
    <p:extLst>
      <p:ext uri="{BB962C8B-B14F-4D97-AF65-F5344CB8AC3E}">
        <p14:creationId xmlns:p14="http://schemas.microsoft.com/office/powerpoint/2010/main" val="4020588604"/>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TM04033917[[fn=Berlín]]</Template>
  <TotalTime>96</TotalTime>
  <Words>942</Words>
  <Application>Microsoft Office PowerPoint</Application>
  <PresentationFormat>Panorámica</PresentationFormat>
  <Paragraphs>54</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Trebuchet MS</vt:lpstr>
      <vt:lpstr>Berlín</vt:lpstr>
      <vt:lpstr>Librería Tkinter</vt:lpstr>
      <vt:lpstr>Tkinter</vt:lpstr>
      <vt:lpstr> TK/TCL</vt:lpstr>
      <vt:lpstr>Paso inicial</vt:lpstr>
      <vt:lpstr>Componentes</vt:lpstr>
      <vt:lpstr>Opciones de los componentes</vt:lpstr>
      <vt:lpstr>Colocación de componentes</vt:lpstr>
      <vt:lpstr>Fin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Librería Tkinter</dc:title>
  <dc:creator>Luis Felipe Corredor Espinosa</dc:creator>
  <cp:lastModifiedBy>Luis Felipe Corredor Espinosa</cp:lastModifiedBy>
  <cp:revision>7</cp:revision>
  <dcterms:created xsi:type="dcterms:W3CDTF">2020-10-05T17:07:51Z</dcterms:created>
  <dcterms:modified xsi:type="dcterms:W3CDTF">2020-10-05T20:58:56Z</dcterms:modified>
</cp:coreProperties>
</file>