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7" r:id="rId2"/>
    <p:sldId id="263" r:id="rId3"/>
    <p:sldId id="261" r:id="rId4"/>
    <p:sldId id="265" r:id="rId5"/>
    <p:sldId id="258" r:id="rId6"/>
    <p:sldId id="262" r:id="rId7"/>
    <p:sldId id="26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112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GitHub\Case-Study--Cyclist-Bike-Share-Company\Analysis\num_trips%20per%20member%20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GitHub\Case-Study--Cyclist-Bike-Share-Company\Analysis\num_trips%20per%20member%20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GitHub\Case-Study--Cyclist-Bike-Share-Company\Analysis\num_trips%20per%20member%20typ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[num_trips per member type.xlsx]Monthly trip_data!PivotTable4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Monthly Trips:</a:t>
            </a:r>
            <a:r>
              <a:rPr lang="en-US" baseline="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Casual user</a:t>
            </a:r>
            <a:endParaRPr lang="en-US" dirty="0">
              <a:solidFill>
                <a:srgbClr val="112E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trip_data'!$I$42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2E51"/>
            </a:solidFill>
            <a:ln>
              <a:noFill/>
            </a:ln>
            <a:effectLst/>
          </c:spPr>
          <c:invertIfNegative val="0"/>
          <c:cat>
            <c:strRef>
              <c:f>'Monthly trip_data'!$H$43:$H$55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trip_data'!$I$43:$I$55</c:f>
              <c:numCache>
                <c:formatCode>General</c:formatCode>
                <c:ptCount val="12"/>
                <c:pt idx="0">
                  <c:v>18520</c:v>
                </c:pt>
                <c:pt idx="1">
                  <c:v>21416</c:v>
                </c:pt>
                <c:pt idx="2">
                  <c:v>89880</c:v>
                </c:pt>
                <c:pt idx="3">
                  <c:v>126417</c:v>
                </c:pt>
                <c:pt idx="4">
                  <c:v>280415</c:v>
                </c:pt>
                <c:pt idx="5">
                  <c:v>369045</c:v>
                </c:pt>
                <c:pt idx="6">
                  <c:v>848103</c:v>
                </c:pt>
                <c:pt idx="7">
                  <c:v>412666</c:v>
                </c:pt>
                <c:pt idx="8">
                  <c:v>363888</c:v>
                </c:pt>
                <c:pt idx="9">
                  <c:v>257242</c:v>
                </c:pt>
                <c:pt idx="10">
                  <c:v>106898</c:v>
                </c:pt>
                <c:pt idx="11">
                  <c:v>69738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1-4225-9D3D-D5FD3163AE0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600410720"/>
        <c:axId val="600412688"/>
      </c:barChart>
      <c:catAx>
        <c:axId val="60041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rgbClr val="112E5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12688"/>
        <c:crosses val="autoZero"/>
        <c:auto val="1"/>
        <c:lblAlgn val="ctr"/>
        <c:lblOffset val="100"/>
        <c:noMultiLvlLbl val="0"/>
      </c:catAx>
      <c:valAx>
        <c:axId val="6004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rgbClr val="112E5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Trips</a:t>
                </a:r>
                <a:endParaRPr lang="en-US" sz="1050" dirty="0">
                  <a:solidFill>
                    <a:srgbClr val="112E5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4592020883824533E-2"/>
              <c:y val="0.39929507285162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1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[num_trips per member type.xlsx]Monthly trip_data!PivotTable5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Monthly Trips</a:t>
            </a:r>
            <a:r>
              <a:rPr lang="en-US" baseline="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baseline="0" dirty="0" err="1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Cyclistic</a:t>
            </a:r>
            <a:r>
              <a:rPr lang="en-US" baseline="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Member</a:t>
            </a:r>
            <a:endParaRPr lang="en-US" dirty="0">
              <a:solidFill>
                <a:srgbClr val="112E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2E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trip_data'!$I$65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2E51"/>
            </a:solidFill>
            <a:ln>
              <a:noFill/>
            </a:ln>
            <a:effectLst/>
          </c:spPr>
          <c:invertIfNegative val="0"/>
          <c:cat>
            <c:strRef>
              <c:f>'Monthly trip_data'!$H$66:$H$78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trip_data'!$I$66:$I$78</c:f>
              <c:numCache>
                <c:formatCode>General</c:formatCode>
                <c:ptCount val="12"/>
                <c:pt idx="0">
                  <c:v>85250</c:v>
                </c:pt>
                <c:pt idx="1">
                  <c:v>94193</c:v>
                </c:pt>
                <c:pt idx="2">
                  <c:v>194160</c:v>
                </c:pt>
                <c:pt idx="3">
                  <c:v>244832</c:v>
                </c:pt>
                <c:pt idx="4">
                  <c:v>354443</c:v>
                </c:pt>
                <c:pt idx="5">
                  <c:v>400148</c:v>
                </c:pt>
                <c:pt idx="6">
                  <c:v>797780</c:v>
                </c:pt>
                <c:pt idx="7">
                  <c:v>391676</c:v>
                </c:pt>
                <c:pt idx="8">
                  <c:v>392241</c:v>
                </c:pt>
                <c:pt idx="9">
                  <c:v>373984</c:v>
                </c:pt>
                <c:pt idx="10">
                  <c:v>253027</c:v>
                </c:pt>
                <c:pt idx="11">
                  <c:v>177802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C-44B9-91DE-3CEE5B49CF7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5320136"/>
        <c:axId val="575321776"/>
      </c:barChart>
      <c:catAx>
        <c:axId val="57532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rgbClr val="112E5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21776"/>
        <c:crosses val="autoZero"/>
        <c:auto val="1"/>
        <c:lblAlgn val="ctr"/>
        <c:lblOffset val="100"/>
        <c:noMultiLvlLbl val="0"/>
      </c:catAx>
      <c:valAx>
        <c:axId val="57532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rgbClr val="112E5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Trips</a:t>
                </a:r>
                <a:endParaRPr lang="en-US" dirty="0">
                  <a:solidFill>
                    <a:srgbClr val="112E5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20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Weekday</a:t>
            </a:r>
            <a:r>
              <a:rPr lang="en-US" sz="1600" baseline="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trips evolution</a:t>
            </a:r>
            <a:endParaRPr lang="en-US" sz="1600" dirty="0">
              <a:solidFill>
                <a:srgbClr val="112E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member trips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3.3042622918888383E-2"/>
                  <c:y val="-7.172462817147860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63-45B7-A1A4-65CE50895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day_of_week!$B$17:$B$23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day_of_week!$C$17:$C$23</c:f>
              <c:numCache>
                <c:formatCode>General</c:formatCode>
                <c:ptCount val="7"/>
                <c:pt idx="0">
                  <c:v>457702</c:v>
                </c:pt>
                <c:pt idx="1">
                  <c:v>518895</c:v>
                </c:pt>
                <c:pt idx="2">
                  <c:v>575760</c:v>
                </c:pt>
                <c:pt idx="3">
                  <c:v>576173</c:v>
                </c:pt>
                <c:pt idx="4">
                  <c:v>587089</c:v>
                </c:pt>
                <c:pt idx="5">
                  <c:v>530897</c:v>
                </c:pt>
                <c:pt idx="6">
                  <c:v>513020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63-45B7-A1A4-65CE50895EA9}"/>
            </c:ext>
          </c:extLst>
        </c:ser>
        <c:ser>
          <c:idx val="1"/>
          <c:order val="1"/>
          <c:tx>
            <c:strRef>
              <c:f>day_of_week!$E$16</c:f>
              <c:strCache>
                <c:ptCount val="1"/>
                <c:pt idx="0">
                  <c:v>casual trips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63-45B7-A1A4-65CE50895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day_of_week!$E$17:$E$23</c:f>
              <c:numCache>
                <c:formatCode>General</c:formatCode>
                <c:ptCount val="7"/>
                <c:pt idx="0">
                  <c:v>545338</c:v>
                </c:pt>
                <c:pt idx="1">
                  <c:v>347971</c:v>
                </c:pt>
                <c:pt idx="2">
                  <c:v>319215</c:v>
                </c:pt>
                <c:pt idx="3">
                  <c:v>328335</c:v>
                </c:pt>
                <c:pt idx="4">
                  <c:v>372964</c:v>
                </c:pt>
                <c:pt idx="5">
                  <c:v>419606</c:v>
                </c:pt>
                <c:pt idx="6">
                  <c:v>630799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63-45B7-A1A4-65CE50895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0581480"/>
        <c:axId val="510574592"/>
      </c:lineChart>
      <c:catAx>
        <c:axId val="51058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74592"/>
        <c:crosses val="autoZero"/>
        <c:auto val="1"/>
        <c:lblAlgn val="ctr"/>
        <c:lblOffset val="100"/>
        <c:noMultiLvlLbl val="0"/>
      </c:catAx>
      <c:valAx>
        <c:axId val="51057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rgbClr val="112E5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Trips</a:t>
                </a:r>
                <a:endParaRPr lang="en-US" dirty="0">
                  <a:solidFill>
                    <a:srgbClr val="112E5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8087534136379799E-2"/>
              <c:y val="0.464255590294190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8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62F0-7A09-4439-AB39-02232D0A410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878-BE53-46CA-A5D1-371D7F1B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audience to the underlying data: historical trip data for the last 12 months. What did the dataset contain?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878-BE53-46CA-A5D1-371D7F1B3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3) So you want to attract as many people to buy an annual membership taking into account utilization decreases during autumn and winter seasons.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878-BE53-46CA-A5D1-371D7F1B37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E9CB-0B6A-B6D6-92F9-05FCAE51B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54BC-D284-1205-1DDD-BF33A199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6D16-7742-B282-302D-41A33DA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40B7-5557-6927-2DB3-C451DFE3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745B-C069-BB88-AA6C-6FC4448D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B120-10CA-1FB3-5153-024BB1B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283B-0789-EC7B-4117-AC9EA1F0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50ED-D840-EB5B-2BE9-DB4FD55E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0AE-96E6-2F3D-226C-4B83B835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D5A7-B084-B607-D51A-83BD1EE3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7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0DA5C-843D-755B-E904-48371C327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7A234-CFE1-C474-0065-33E55D70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7090-3A2C-B011-6722-C241553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A165-C5D2-C5D2-DF91-9C269761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492F-A88F-2E17-0AD9-45474721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E863-E266-A4F4-05D1-26BE367D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3C10-6B38-0D4F-A93E-617AA54C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451C-9388-9075-C28D-3065DCA3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6D0-60A6-5643-E598-622BACFD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D82E-1536-67FA-83D8-8447976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AE2-5B7B-6B06-2670-F21EAD0A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4F91-1F84-3645-12E1-636BC173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CBDC-821E-844E-63AD-D83DD2F2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FB41-D42B-4857-16F3-E6CC116A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5227-834A-CAA9-679B-6EE1E485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427-B414-FD0E-D6A6-EBFA6385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613A-1EDF-2E06-2B33-0C75A714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7B326-6756-E8C7-87CD-706DEB9B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192F-EFF6-034B-9BF2-AC003CC3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11B03-3C8D-8CFB-0793-25EF64FC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9076-4B58-9B39-D5F4-ADCBDE4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2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9AAF-460D-5094-F49C-483012CD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6C98E-755C-34F7-0E81-40D72BBF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F1697-E423-8B55-D061-0D4D2D81D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D3B12-7C18-BD99-30BF-444F850A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A646-383B-A037-436D-E1A075B39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21DD1-EDB1-85BD-A493-9A93B440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7014-D1A4-59D4-39A4-D972DCAA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9E415-95DF-7BE6-BB75-29B56FF9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73B4-212E-19ED-AA8E-97DEE45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134EE-D996-EC47-3AF0-C7173AC7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E94D0-EBAA-2FEB-9329-0BF5DB9F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AD995-ACBE-5A7A-7D95-3AAAC5B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94211-72C0-5DB8-4E32-D4096776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B656E-14A8-46C9-D41F-2627656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ABA25-8149-DB33-6D17-1007891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993-5303-A190-78A0-0C9C057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5377-2310-61F7-45F8-6EC62FC6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469C0-45F2-340A-F841-9461A1323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1CD8-AC7A-182D-73B5-78917CB3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5BA4-5B47-5AD0-16A3-1EA92E64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BA15-2148-C170-0538-4A81D49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9A6D-DD08-9496-9454-490B394E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9C1EE-8C89-9813-DB26-A6A2DFEFF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1CCF4-2C2C-F625-91CD-1B8E29CB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30F1-6F22-C2CC-5735-43AF9AC8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658C-6055-C091-532E-C02D74F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6661-864E-72B4-F0EF-1060A9A1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6BD02-C8BD-3E1A-FDD3-184CFF14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AB5A-2963-DACC-1FA2-2D6F8784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2892-AD0B-0A0B-0775-BFFFF5409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DEC8-542B-E025-5E5D-6F3E84AB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160-E154-2AAE-A722-2089AFDD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856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err="1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Cyclistic</a:t>
            </a:r>
            <a:r>
              <a:rPr lang="en-US" sz="54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User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4743709"/>
            <a:ext cx="6504992" cy="9479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Presented by: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Cristian Pop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 Updated: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August 18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1AB15-B4E7-99DD-1800-9E6040DAE348}"/>
              </a:ext>
            </a:extLst>
          </p:cNvPr>
          <p:cNvSpPr txBox="1"/>
          <p:nvPr/>
        </p:nvSpPr>
        <p:spPr>
          <a:xfrm>
            <a:off x="838200" y="2383586"/>
            <a:ext cx="5498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Member vs casual bike users in-depth analysis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9C006-0BC3-AE36-B870-CB28F9A129AC}"/>
              </a:ext>
            </a:extLst>
          </p:cNvPr>
          <p:cNvSpPr txBox="1"/>
          <p:nvPr/>
        </p:nvSpPr>
        <p:spPr>
          <a:xfrm>
            <a:off x="2959564" y="2644170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3A981-47FB-F795-0490-76504853C2DE}"/>
              </a:ext>
            </a:extLst>
          </p:cNvPr>
          <p:cNvSpPr txBox="1"/>
          <p:nvPr/>
        </p:nvSpPr>
        <p:spPr>
          <a:xfrm>
            <a:off x="4246678" y="4448089"/>
            <a:ext cx="369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~ Q&amp;A Session ~</a:t>
            </a:r>
          </a:p>
        </p:txBody>
      </p:sp>
    </p:spTree>
    <p:extLst>
      <p:ext uri="{BB962C8B-B14F-4D97-AF65-F5344CB8AC3E}">
        <p14:creationId xmlns:p14="http://schemas.microsoft.com/office/powerpoint/2010/main" val="14421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7D35FA-B1E4-E7A2-06D0-F1C4FBF81BC3}"/>
              </a:ext>
            </a:extLst>
          </p:cNvPr>
          <p:cNvSpPr txBox="1"/>
          <p:nvPr/>
        </p:nvSpPr>
        <p:spPr>
          <a:xfrm>
            <a:off x="998375" y="507610"/>
            <a:ext cx="486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9EAC7-804F-2468-2482-13AEF5470F82}"/>
              </a:ext>
            </a:extLst>
          </p:cNvPr>
          <p:cNvSpPr txBox="1"/>
          <p:nvPr/>
        </p:nvSpPr>
        <p:spPr>
          <a:xfrm>
            <a:off x="1147665" y="1586204"/>
            <a:ext cx="58617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 and scope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Seasonality and its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Weekday and trip length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 &amp; A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0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D1BB6-FB6F-89E9-AF2B-C7922C5ACF79}"/>
              </a:ext>
            </a:extLst>
          </p:cNvPr>
          <p:cNvSpPr txBox="1"/>
          <p:nvPr/>
        </p:nvSpPr>
        <p:spPr>
          <a:xfrm>
            <a:off x="2619100" y="3445020"/>
            <a:ext cx="5806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Improved conversion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More efficient marketing budget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Service improvement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85840-22FD-82E6-34FC-C21C15189016}"/>
              </a:ext>
            </a:extLst>
          </p:cNvPr>
          <p:cNvSpPr txBox="1"/>
          <p:nvPr/>
        </p:nvSpPr>
        <p:spPr>
          <a:xfrm>
            <a:off x="1132513" y="1344675"/>
            <a:ext cx="10485563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will </a:t>
            </a:r>
            <a:r>
              <a:rPr lang="en-US" sz="2800" u="sng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customer behavior </a:t>
            </a:r>
            <a:r>
              <a:rPr lang="en-US" sz="28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impact our company?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32D584-2F4A-366D-166F-1390790B2D04}"/>
              </a:ext>
            </a:extLst>
          </p:cNvPr>
          <p:cNvCxnSpPr>
            <a:cxnSpLocks/>
          </p:cNvCxnSpPr>
          <p:nvPr/>
        </p:nvCxnSpPr>
        <p:spPr>
          <a:xfrm>
            <a:off x="5351578" y="2069229"/>
            <a:ext cx="0" cy="1174458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30C342BE-D690-158D-6A5C-9416538E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8779" y="3398854"/>
            <a:ext cx="523220" cy="523220"/>
          </a:xfrm>
          <a:prstGeom prst="rect">
            <a:avLst/>
          </a:prstGeom>
        </p:spPr>
      </p:pic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508EDD79-B148-4F7B-7D0C-7580813C5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8779" y="3829253"/>
            <a:ext cx="523220" cy="523220"/>
          </a:xfrm>
          <a:prstGeom prst="rect">
            <a:avLst/>
          </a:prstGeom>
        </p:spPr>
      </p:pic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5315D93B-C991-E5F9-909B-83B7F2F57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8022" y="4356353"/>
            <a:ext cx="444734" cy="4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4655-4C40-C68A-C6AA-6E4105045F1B}"/>
              </a:ext>
            </a:extLst>
          </p:cNvPr>
          <p:cNvSpPr txBox="1"/>
          <p:nvPr/>
        </p:nvSpPr>
        <p:spPr>
          <a:xfrm>
            <a:off x="947255" y="2044005"/>
            <a:ext cx="10118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Identify trends and relationships in the historical trip data and outline any </a:t>
            </a:r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differences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in behavior between 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members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casual users.</a:t>
            </a:r>
            <a:endParaRPr lang="en-US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6963D7-09B8-F545-4B67-62EE53411295}"/>
              </a:ext>
            </a:extLst>
          </p:cNvPr>
          <p:cNvCxnSpPr/>
          <p:nvPr/>
        </p:nvCxnSpPr>
        <p:spPr>
          <a:xfrm>
            <a:off x="765110" y="2044005"/>
            <a:ext cx="0" cy="1384995"/>
          </a:xfrm>
          <a:prstGeom prst="line">
            <a:avLst/>
          </a:prstGeom>
          <a:ln w="5715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58142C-C120-6063-ED14-100300763E01}"/>
              </a:ext>
            </a:extLst>
          </p:cNvPr>
          <p:cNvSpPr txBox="1"/>
          <p:nvPr/>
        </p:nvSpPr>
        <p:spPr>
          <a:xfrm>
            <a:off x="681134" y="3923137"/>
            <a:ext cx="5107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Casual user = single-ride or full-day passes</a:t>
            </a:r>
          </a:p>
          <a:p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Cyclistic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member = annual membership</a:t>
            </a:r>
          </a:p>
        </p:txBody>
      </p:sp>
    </p:spTree>
    <p:extLst>
      <p:ext uri="{BB962C8B-B14F-4D97-AF65-F5344CB8AC3E}">
        <p14:creationId xmlns:p14="http://schemas.microsoft.com/office/powerpoint/2010/main" val="17297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05E080B-B6E2-7E2C-29C8-5769E001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22087"/>
              </p:ext>
            </p:extLst>
          </p:nvPr>
        </p:nvGraphicFramePr>
        <p:xfrm>
          <a:off x="430764" y="1775095"/>
          <a:ext cx="5222032" cy="313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36241C3-F22F-E9D7-1965-110FAC3BE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53494"/>
              </p:ext>
            </p:extLst>
          </p:nvPr>
        </p:nvGraphicFramePr>
        <p:xfrm>
          <a:off x="6217297" y="1775095"/>
          <a:ext cx="5222031" cy="3048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9CAAFC1-AF24-0783-C662-E6E214586D74}"/>
              </a:ext>
            </a:extLst>
          </p:cNvPr>
          <p:cNvSpPr txBox="1"/>
          <p:nvPr/>
        </p:nvSpPr>
        <p:spPr>
          <a:xfrm>
            <a:off x="998375" y="507610"/>
            <a:ext cx="486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Seasonality analysis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F88BE8-7E5C-3789-592C-A2DFEB9F4099}"/>
              </a:ext>
            </a:extLst>
          </p:cNvPr>
          <p:cNvSpPr/>
          <p:nvPr/>
        </p:nvSpPr>
        <p:spPr>
          <a:xfrm>
            <a:off x="1231641" y="3844212"/>
            <a:ext cx="1175658" cy="886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91620-A1A9-5887-0EFF-8840DB368A35}"/>
              </a:ext>
            </a:extLst>
          </p:cNvPr>
          <p:cNvSpPr/>
          <p:nvPr/>
        </p:nvSpPr>
        <p:spPr>
          <a:xfrm>
            <a:off x="7029061" y="3694971"/>
            <a:ext cx="1175658" cy="886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212891-4A3C-C7C7-A3AF-F2161DF0CC90}"/>
              </a:ext>
            </a:extLst>
          </p:cNvPr>
          <p:cNvCxnSpPr>
            <a:cxnSpLocks/>
          </p:cNvCxnSpPr>
          <p:nvPr/>
        </p:nvCxnSpPr>
        <p:spPr>
          <a:xfrm>
            <a:off x="3968618" y="3226627"/>
            <a:ext cx="901961" cy="404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D86667-B94D-A61E-ED90-F51EA6FAC056}"/>
              </a:ext>
            </a:extLst>
          </p:cNvPr>
          <p:cNvCxnSpPr>
            <a:cxnSpLocks/>
          </p:cNvCxnSpPr>
          <p:nvPr/>
        </p:nvCxnSpPr>
        <p:spPr>
          <a:xfrm>
            <a:off x="9641634" y="3244665"/>
            <a:ext cx="845974" cy="54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472439-01BD-37E3-CDB5-FEDAE998C03A}"/>
              </a:ext>
            </a:extLst>
          </p:cNvPr>
          <p:cNvSpPr txBox="1"/>
          <p:nvPr/>
        </p:nvSpPr>
        <p:spPr>
          <a:xfrm>
            <a:off x="6634066" y="5262968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“A little cold weather doesn’t frighten me.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 have a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Cyclistic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membership. I’ll better make use of it!”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01B89B-9D5E-E1D5-0DAC-5530D4A69029}"/>
              </a:ext>
            </a:extLst>
          </p:cNvPr>
          <p:cNvSpPr txBox="1"/>
          <p:nvPr/>
        </p:nvSpPr>
        <p:spPr>
          <a:xfrm>
            <a:off x="397004" y="5223000"/>
            <a:ext cx="5091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“Looks cold and ugly outside.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 will travel by car/bus or even better: Netflix and chill!”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03736-2A99-7D2A-5BFA-3595E0ED7BBD}"/>
              </a:ext>
            </a:extLst>
          </p:cNvPr>
          <p:cNvSpPr txBox="1"/>
          <p:nvPr/>
        </p:nvSpPr>
        <p:spPr>
          <a:xfrm>
            <a:off x="998375" y="507610"/>
            <a:ext cx="486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Utilization by Weekday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DF40C9-2553-7F5D-60BA-2F790A84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81530"/>
              </p:ext>
            </p:extLst>
          </p:nvPr>
        </p:nvGraphicFramePr>
        <p:xfrm>
          <a:off x="884854" y="1554446"/>
          <a:ext cx="6178420" cy="322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709FD0-224A-3722-F2AB-D689E7B50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12788"/>
              </p:ext>
            </p:extLst>
          </p:nvPr>
        </p:nvGraphicFramePr>
        <p:xfrm>
          <a:off x="7855877" y="1948570"/>
          <a:ext cx="3656434" cy="301301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22702">
                  <a:extLst>
                    <a:ext uri="{9D8B030D-6E8A-4147-A177-3AD203B41FA5}">
                      <a16:colId xmlns:a16="http://schemas.microsoft.com/office/drawing/2014/main" val="1267142556"/>
                    </a:ext>
                  </a:extLst>
                </a:gridCol>
                <a:gridCol w="1363602">
                  <a:extLst>
                    <a:ext uri="{9D8B030D-6E8A-4147-A177-3AD203B41FA5}">
                      <a16:colId xmlns:a16="http://schemas.microsoft.com/office/drawing/2014/main" val="868625817"/>
                    </a:ext>
                  </a:extLst>
                </a:gridCol>
                <a:gridCol w="1270130">
                  <a:extLst>
                    <a:ext uri="{9D8B030D-6E8A-4147-A177-3AD203B41FA5}">
                      <a16:colId xmlns:a16="http://schemas.microsoft.com/office/drawing/2014/main" val="497424990"/>
                    </a:ext>
                  </a:extLst>
                </a:gridCol>
              </a:tblGrid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Member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Casual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502424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Sunday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771780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Monday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51482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665526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693004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810509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75645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204659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657581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13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D3AB0B-53A6-51AE-8FCC-CB1D700FD113}"/>
              </a:ext>
            </a:extLst>
          </p:cNvPr>
          <p:cNvSpPr txBox="1"/>
          <p:nvPr/>
        </p:nvSpPr>
        <p:spPr>
          <a:xfrm>
            <a:off x="7781232" y="1579238"/>
            <a:ext cx="48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trip length (minutes)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57770-2767-D112-C730-893F790A3BB4}"/>
              </a:ext>
            </a:extLst>
          </p:cNvPr>
          <p:cNvCxnSpPr/>
          <p:nvPr/>
        </p:nvCxnSpPr>
        <p:spPr>
          <a:xfrm flipV="1">
            <a:off x="2858609" y="2044691"/>
            <a:ext cx="0" cy="241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6EC6FA-A892-A2FE-5616-62E4CC56BC64}"/>
              </a:ext>
            </a:extLst>
          </p:cNvPr>
          <p:cNvCxnSpPr/>
          <p:nvPr/>
        </p:nvCxnSpPr>
        <p:spPr>
          <a:xfrm flipV="1">
            <a:off x="5807476" y="2044691"/>
            <a:ext cx="0" cy="241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1B917101-40D4-D5CA-C047-91A5C16FACB5}"/>
              </a:ext>
            </a:extLst>
          </p:cNvPr>
          <p:cNvSpPr/>
          <p:nvPr/>
        </p:nvSpPr>
        <p:spPr>
          <a:xfrm rot="16200000">
            <a:off x="4243090" y="3397192"/>
            <a:ext cx="179909" cy="2948867"/>
          </a:xfrm>
          <a:prstGeom prst="leftBracket">
            <a:avLst>
              <a:gd name="adj" fmla="val 0"/>
            </a:avLst>
          </a:prstGeom>
          <a:ln w="19050">
            <a:solidFill>
              <a:srgbClr val="112E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4EFB9-E69D-E35C-9FFB-894A9BC28538}"/>
              </a:ext>
            </a:extLst>
          </p:cNvPr>
          <p:cNvSpPr txBox="1"/>
          <p:nvPr/>
        </p:nvSpPr>
        <p:spPr>
          <a:xfrm>
            <a:off x="3430299" y="4961580"/>
            <a:ext cx="180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 days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8A99DEC-47D4-3B72-A3AF-B4A14393D41F}"/>
              </a:ext>
            </a:extLst>
          </p:cNvPr>
          <p:cNvSpPr/>
          <p:nvPr/>
        </p:nvSpPr>
        <p:spPr>
          <a:xfrm rot="16200000">
            <a:off x="2182506" y="4285925"/>
            <a:ext cx="180360" cy="1171847"/>
          </a:xfrm>
          <a:prstGeom prst="leftBracket">
            <a:avLst>
              <a:gd name="adj" fmla="val 0"/>
            </a:avLst>
          </a:prstGeom>
          <a:ln w="19050">
            <a:solidFill>
              <a:srgbClr val="112E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55587-C884-E85F-0477-5C6AB0E20C8F}"/>
              </a:ext>
            </a:extLst>
          </p:cNvPr>
          <p:cNvSpPr txBox="1"/>
          <p:nvPr/>
        </p:nvSpPr>
        <p:spPr>
          <a:xfrm>
            <a:off x="1609638" y="4951192"/>
            <a:ext cx="132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F9637-FFD1-5DDC-FC4A-84EBCCA9EAE2}"/>
              </a:ext>
            </a:extLst>
          </p:cNvPr>
          <p:cNvSpPr txBox="1"/>
          <p:nvPr/>
        </p:nvSpPr>
        <p:spPr>
          <a:xfrm>
            <a:off x="5745697" y="4961580"/>
            <a:ext cx="132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Weekend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9C5528F-29FB-063F-7059-C193A09742FF}"/>
              </a:ext>
            </a:extLst>
          </p:cNvPr>
          <p:cNvSpPr/>
          <p:nvPr/>
        </p:nvSpPr>
        <p:spPr>
          <a:xfrm rot="16200000">
            <a:off x="6303220" y="4285702"/>
            <a:ext cx="180360" cy="1171847"/>
          </a:xfrm>
          <a:prstGeom prst="leftBracket">
            <a:avLst>
              <a:gd name="adj" fmla="val 0"/>
            </a:avLst>
          </a:prstGeom>
          <a:ln w="19050">
            <a:solidFill>
              <a:srgbClr val="112E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E2E32-9625-6D6E-62B4-D5DD6B32A98E}"/>
              </a:ext>
            </a:extLst>
          </p:cNvPr>
          <p:cNvSpPr txBox="1"/>
          <p:nvPr/>
        </p:nvSpPr>
        <p:spPr>
          <a:xfrm>
            <a:off x="727968" y="5541598"/>
            <a:ext cx="8362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There is a base of casual users who also rent bikes during the week – 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Casual users trips peak on weekends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leisure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Members trips peak in the middle of the week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commuters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The average trip length of casual users is </a:t>
            </a:r>
            <a:r>
              <a:rPr lang="en-US" sz="1600" b="1" i="1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more than double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than members’.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  <p:bldP spid="15" grpId="0" animBg="1"/>
      <p:bldP spid="16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7989-2D77-57CE-FC95-554FCF0E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 differences in users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9B50-C258-EF1A-3C3B-4F9924AE6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953E-EFC9-A561-3BCB-DD116D158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When? - working days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Reason: commuting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Avg. trip length: 12-14 minutes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Utilization maintains better during winter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661A-BDA8-4ACF-7331-67846D031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Casual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9322-3C63-B086-2D52-7AC81AC416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When? - weekends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Reason: mostly leisure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Avg. trip length: 20-26 min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Less utilization on cold weather</a:t>
            </a:r>
          </a:p>
        </p:txBody>
      </p:sp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A33B8F22-B556-7609-942C-BF4C0D4C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407" y="2866751"/>
            <a:ext cx="627159" cy="627159"/>
          </a:xfrm>
          <a:prstGeom prst="rect">
            <a:avLst/>
          </a:prstGeom>
        </p:spPr>
      </p:pic>
      <p:pic>
        <p:nvPicPr>
          <p:cNvPr id="10" name="Graphic 9" descr="Highway scene">
            <a:extLst>
              <a:ext uri="{FF2B5EF4-FFF2-40B4-BE49-F238E27FC236}">
                <a16:creationId xmlns:a16="http://schemas.microsoft.com/office/drawing/2014/main" id="{55100E21-7888-71B9-FADE-451A12F02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0454" y="2765247"/>
            <a:ext cx="582549" cy="5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16F-5F9D-FF0A-791A-B1BF42EB9CA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857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08F0B-F7B8-6312-9303-B1C67687BECC}"/>
              </a:ext>
            </a:extLst>
          </p:cNvPr>
          <p:cNvSpPr txBox="1"/>
          <p:nvPr/>
        </p:nvSpPr>
        <p:spPr>
          <a:xfrm>
            <a:off x="839788" y="2044004"/>
            <a:ext cx="1011885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They are using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Cyclistic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bike rental service for commuting.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They want to save money.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Motivation to keep using the bike in the winter.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657A11-EF1B-7A37-DA8B-978493FB9A94}"/>
              </a:ext>
            </a:extLst>
          </p:cNvPr>
          <p:cNvCxnSpPr>
            <a:cxnSpLocks/>
          </p:cNvCxnSpPr>
          <p:nvPr/>
        </p:nvCxnSpPr>
        <p:spPr>
          <a:xfrm>
            <a:off x="765110" y="2044005"/>
            <a:ext cx="0" cy="1287531"/>
          </a:xfrm>
          <a:prstGeom prst="line">
            <a:avLst/>
          </a:prstGeom>
          <a:ln w="5715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6612-FF4D-E4B2-4543-DB682663966F}"/>
              </a:ext>
            </a:extLst>
          </p:cNvPr>
          <p:cNvSpPr txBox="1"/>
          <p:nvPr/>
        </p:nvSpPr>
        <p:spPr>
          <a:xfrm>
            <a:off x="765110" y="1448491"/>
            <a:ext cx="101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Reasons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casual users to purchase an annual membership:</a:t>
            </a:r>
          </a:p>
        </p:txBody>
      </p:sp>
    </p:spTree>
    <p:extLst>
      <p:ext uri="{BB962C8B-B14F-4D97-AF65-F5344CB8AC3E}">
        <p14:creationId xmlns:p14="http://schemas.microsoft.com/office/powerpoint/2010/main" val="3795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16F-5F9D-FF0A-791A-B1BF42EB9CA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857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08F0B-F7B8-6312-9303-B1C67687BECC}"/>
              </a:ext>
            </a:extLst>
          </p:cNvPr>
          <p:cNvSpPr txBox="1"/>
          <p:nvPr/>
        </p:nvSpPr>
        <p:spPr>
          <a:xfrm>
            <a:off x="839788" y="2044004"/>
            <a:ext cx="10118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audiences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with the following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Employed, not working remotely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Interest: cycling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cookies to identify persons who are renting bikes during working days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Emphasize the health benefits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cycling to work instead of using a car/bus.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Optimize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marketing budget for the spring and summer season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in these seasons trips number are either growing rapidly (spring) or peaking (summer).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657A11-EF1B-7A37-DA8B-978493FB9A94}"/>
              </a:ext>
            </a:extLst>
          </p:cNvPr>
          <p:cNvCxnSpPr>
            <a:cxnSpLocks/>
          </p:cNvCxnSpPr>
          <p:nvPr/>
        </p:nvCxnSpPr>
        <p:spPr>
          <a:xfrm>
            <a:off x="765110" y="2044005"/>
            <a:ext cx="0" cy="2314931"/>
          </a:xfrm>
          <a:prstGeom prst="line">
            <a:avLst/>
          </a:prstGeom>
          <a:ln w="5715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6612-FF4D-E4B2-4543-DB682663966F}"/>
              </a:ext>
            </a:extLst>
          </p:cNvPr>
          <p:cNvSpPr txBox="1"/>
          <p:nvPr/>
        </p:nvSpPr>
        <p:spPr>
          <a:xfrm>
            <a:off x="765110" y="1448491"/>
            <a:ext cx="101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Here is a list of </a:t>
            </a: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recommendations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 the future marketing campaign:</a:t>
            </a:r>
          </a:p>
        </p:txBody>
      </p:sp>
    </p:spTree>
    <p:extLst>
      <p:ext uri="{BB962C8B-B14F-4D97-AF65-F5344CB8AC3E}">
        <p14:creationId xmlns:p14="http://schemas.microsoft.com/office/powerpoint/2010/main" val="372817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484</Words>
  <Application>Microsoft Office PowerPoint</Application>
  <PresentationFormat>Widescreen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Cyclistic User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differences in users behavior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customer behavior</dc:title>
  <dc:creator>Chris</dc:creator>
  <cp:lastModifiedBy>Chris</cp:lastModifiedBy>
  <cp:revision>11</cp:revision>
  <dcterms:created xsi:type="dcterms:W3CDTF">2022-08-17T11:28:59Z</dcterms:created>
  <dcterms:modified xsi:type="dcterms:W3CDTF">2022-08-18T12:48:57Z</dcterms:modified>
</cp:coreProperties>
</file>