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90" r:id="rId3"/>
    <p:sldId id="258" r:id="rId4"/>
    <p:sldId id="261" r:id="rId5"/>
    <p:sldId id="262" r:id="rId6"/>
    <p:sldId id="280" r:id="rId7"/>
    <p:sldId id="287" r:id="rId8"/>
    <p:sldId id="291" r:id="rId9"/>
    <p:sldId id="292" r:id="rId10"/>
    <p:sldId id="293" r:id="rId11"/>
    <p:sldId id="294" r:id="rId12"/>
    <p:sldId id="296" r:id="rId13"/>
    <p:sldId id="295" r:id="rId14"/>
    <p:sldId id="297" r:id="rId15"/>
    <p:sldId id="298" r:id="rId16"/>
    <p:sldId id="289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88" r:id="rId30"/>
  </p:sldIdLst>
  <p:sldSz cx="9144000" cy="5143500" type="screen16x9"/>
  <p:notesSz cx="6858000" cy="9144000"/>
  <p:embeddedFontLst>
    <p:embeddedFont>
      <p:font typeface="Archivo" panose="020B0604020202020204" charset="0"/>
      <p:regular r:id="rId32"/>
      <p:bold r:id="rId33"/>
      <p:italic r:id="rId34"/>
      <p:boldItalic r:id="rId35"/>
    </p:embeddedFont>
    <p:embeddedFont>
      <p:font typeface="Archivo Light" panose="020B0604020202020204" charset="0"/>
      <p:regular r:id="rId36"/>
      <p:bold r:id="rId37"/>
      <p:italic r:id="rId38"/>
      <p:boldItalic r:id="rId39"/>
    </p:embeddedFont>
    <p:embeddedFont>
      <p:font typeface="Cuprum" panose="020B0604020202020204" charset="0"/>
      <p:regular r:id="rId40"/>
      <p:bold r:id="rId41"/>
      <p:italic r:id="rId42"/>
      <p:boldItalic r:id="rId43"/>
    </p:embeddedFont>
    <p:embeddedFont>
      <p:font typeface="Orbitron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E76B8-81CE-43AF-BB53-1B91799248C5}">
  <a:tblStyle styleId="{B28E76B8-81CE-43AF-BB53-1B91799248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 varScale="1">
        <p:scale>
          <a:sx n="87" d="100"/>
          <a:sy n="87" d="100"/>
        </p:scale>
        <p:origin x="-12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923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7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532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53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46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47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25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81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20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3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7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20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2" r:id="rId6"/>
    <p:sldLayoutId id="2147483675" r:id="rId7"/>
    <p:sldLayoutId id="2147483676" r:id="rId8"/>
    <p:sldLayoutId id="214748367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m.wikipedia.org/wiki/File:Google_Chrome_icon_(September_2014).sv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Microsoft_Word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File:Instagram_logo_2016.svg" TargetMode="External"/><Relationship Id="rId9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m.wikipedia.org/wiki/File:Google_Chrome_icon_(September_2014).sv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Microsoft_Word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File:Instagram_logo_2016.svg" TargetMode="External"/><Relationship Id="rId9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m.wikipedia.org/wiki/File:Google_Chrome_icon_(September_2014).sv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Microsoft_Word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File:Instagram_logo_2016.svg" TargetMode="External"/><Relationship Id="rId9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Cristian Ramos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dirty="0"/>
              <a:t>Introdução à Informática</a:t>
            </a: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B01085F-9372-3DE9-EDC8-F8F6CF4AC0F4}"/>
              </a:ext>
            </a:extLst>
          </p:cNvPr>
          <p:cNvGrpSpPr/>
          <p:nvPr/>
        </p:nvGrpSpPr>
        <p:grpSpPr>
          <a:xfrm>
            <a:off x="-1075958" y="616092"/>
            <a:ext cx="16233134" cy="4040160"/>
            <a:chOff x="-7309320" y="616092"/>
            <a:chExt cx="16233134" cy="404016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17370B9-B782-0256-8F8F-5E3EE689E659}"/>
                </a:ext>
              </a:extLst>
            </p:cNvPr>
            <p:cNvGrpSpPr/>
            <p:nvPr/>
          </p:nvGrpSpPr>
          <p:grpSpPr>
            <a:xfrm>
              <a:off x="-7309320" y="616092"/>
              <a:ext cx="15474105" cy="3974720"/>
              <a:chOff x="4743921" y="616092"/>
              <a:chExt cx="15474105" cy="3974720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EEC734D7-5836-1A4F-2A3C-09C14D0EB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4743921" y="1337730"/>
                <a:ext cx="3581123" cy="3253082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6C3C51C-948F-C487-D623-029B05FD7370}"/>
                  </a:ext>
                </a:extLst>
              </p:cNvPr>
              <p:cNvSpPr/>
              <p:nvPr/>
            </p:nvSpPr>
            <p:spPr>
              <a:xfrm>
                <a:off x="5508104" y="688100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MONITOR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C599E51-DEDC-1428-7A7F-114ADFBD6FC1}"/>
                  </a:ext>
                </a:extLst>
              </p:cNvPr>
              <p:cNvSpPr/>
              <p:nvPr/>
            </p:nvSpPr>
            <p:spPr>
              <a:xfrm>
                <a:off x="11336117" y="627534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GABINETE</a:t>
                </a: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35A8E6A-D611-E4A1-2016-6C51BAE158AF}"/>
                  </a:ext>
                </a:extLst>
              </p:cNvPr>
              <p:cNvSpPr/>
              <p:nvPr/>
            </p:nvSpPr>
            <p:spPr>
              <a:xfrm>
                <a:off x="18273810" y="616092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TECLADO E MOUSE</a:t>
                </a: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60561" y="1425161"/>
              <a:ext cx="3231091" cy="3231091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270472" y="1463217"/>
              <a:ext cx="4653342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099" y="2012175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HARDWARE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84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B01085F-9372-3DE9-EDC8-F8F6CF4AC0F4}"/>
              </a:ext>
            </a:extLst>
          </p:cNvPr>
          <p:cNvGrpSpPr/>
          <p:nvPr/>
        </p:nvGrpSpPr>
        <p:grpSpPr>
          <a:xfrm>
            <a:off x="-7381328" y="616092"/>
            <a:ext cx="16233134" cy="4040160"/>
            <a:chOff x="-7309320" y="616092"/>
            <a:chExt cx="16233134" cy="404016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17370B9-B782-0256-8F8F-5E3EE689E659}"/>
                </a:ext>
              </a:extLst>
            </p:cNvPr>
            <p:cNvGrpSpPr/>
            <p:nvPr/>
          </p:nvGrpSpPr>
          <p:grpSpPr>
            <a:xfrm>
              <a:off x="-7309320" y="616092"/>
              <a:ext cx="15474105" cy="3974720"/>
              <a:chOff x="4743921" y="616092"/>
              <a:chExt cx="15474105" cy="3974720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EEC734D7-5836-1A4F-2A3C-09C14D0EB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4743921" y="1337730"/>
                <a:ext cx="3581123" cy="3253082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6C3C51C-948F-C487-D623-029B05FD7370}"/>
                  </a:ext>
                </a:extLst>
              </p:cNvPr>
              <p:cNvSpPr/>
              <p:nvPr/>
            </p:nvSpPr>
            <p:spPr>
              <a:xfrm>
                <a:off x="5508104" y="688100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MONITOR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C599E51-DEDC-1428-7A7F-114ADFBD6FC1}"/>
                  </a:ext>
                </a:extLst>
              </p:cNvPr>
              <p:cNvSpPr/>
              <p:nvPr/>
            </p:nvSpPr>
            <p:spPr>
              <a:xfrm>
                <a:off x="11336117" y="627534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GABINETE</a:t>
                </a: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35A8E6A-D611-E4A1-2016-6C51BAE158AF}"/>
                  </a:ext>
                </a:extLst>
              </p:cNvPr>
              <p:cNvSpPr/>
              <p:nvPr/>
            </p:nvSpPr>
            <p:spPr>
              <a:xfrm>
                <a:off x="18273810" y="616092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TECLADO E MOUSE</a:t>
                </a: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60561" y="1425161"/>
              <a:ext cx="3231091" cy="3231091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270472" y="1463217"/>
              <a:ext cx="4653342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099" y="2012175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HARDWARE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96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4"/>
            <a:ext cx="4160400" cy="3413227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099" y="2012175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SOFT 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19600" y="1340892"/>
            <a:ext cx="3858900" cy="2959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significa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macio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suave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flexível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significa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mercadoria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 de itens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O termo surgiu na década de 1950 no contexto da computação para diferenciar os programas e instruções (intangíveis e modificáveis) do hardware (componentes físicos).</a:t>
            </a: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o Explicativo: Linha Dobrada Dupla 3">
            <a:extLst>
              <a:ext uri="{FF2B5EF4-FFF2-40B4-BE49-F238E27FC236}">
                <a16:creationId xmlns:a16="http://schemas.microsoft.com/office/drawing/2014/main" id="{FA8BFBD8-BBA4-3F65-0584-D52FE5849B54}"/>
              </a:ext>
            </a:extLst>
          </p:cNvPr>
          <p:cNvSpPr/>
          <p:nvPr/>
        </p:nvSpPr>
        <p:spPr>
          <a:xfrm>
            <a:off x="713099" y="2211710"/>
            <a:ext cx="1453106" cy="648072"/>
          </a:xfrm>
          <a:prstGeom prst="borderCallout3">
            <a:avLst>
              <a:gd name="adj1" fmla="val 18750"/>
              <a:gd name="adj2" fmla="val -8333"/>
              <a:gd name="adj3" fmla="val 18751"/>
              <a:gd name="adj4" fmla="val -18415"/>
              <a:gd name="adj5" fmla="val -100192"/>
              <a:gd name="adj6" fmla="val -18415"/>
              <a:gd name="adj7" fmla="val -101088"/>
              <a:gd name="adj8" fmla="val 26112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Dupla 4">
            <a:extLst>
              <a:ext uri="{FF2B5EF4-FFF2-40B4-BE49-F238E27FC236}">
                <a16:creationId xmlns:a16="http://schemas.microsoft.com/office/drawing/2014/main" id="{C8415186-3E44-FDCC-9D49-85CA5515D98C}"/>
              </a:ext>
            </a:extLst>
          </p:cNvPr>
          <p:cNvSpPr/>
          <p:nvPr/>
        </p:nvSpPr>
        <p:spPr>
          <a:xfrm rot="10800000" flipV="1">
            <a:off x="2329957" y="2715766"/>
            <a:ext cx="1233931" cy="11772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581398"/>
              <a:gd name="adj6" fmla="val -16575"/>
              <a:gd name="adj7" fmla="val -584610"/>
              <a:gd name="adj8" fmla="val -790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2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B01085F-9372-3DE9-EDC8-F8F6CF4AC0F4}"/>
              </a:ext>
            </a:extLst>
          </p:cNvPr>
          <p:cNvGrpSpPr/>
          <p:nvPr/>
        </p:nvGrpSpPr>
        <p:grpSpPr>
          <a:xfrm>
            <a:off x="4848702" y="616092"/>
            <a:ext cx="15124801" cy="3974720"/>
            <a:chOff x="-7145300" y="616092"/>
            <a:chExt cx="15124801" cy="397472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17370B9-B782-0256-8F8F-5E3EE689E659}"/>
                </a:ext>
              </a:extLst>
            </p:cNvPr>
            <p:cNvGrpSpPr/>
            <p:nvPr/>
          </p:nvGrpSpPr>
          <p:grpSpPr>
            <a:xfrm>
              <a:off x="-7145300" y="616092"/>
              <a:ext cx="14628954" cy="3974720"/>
              <a:chOff x="4907941" y="616092"/>
              <a:chExt cx="14628954" cy="3974720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EEC734D7-5836-1A4F-2A3C-09C14D0EB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/>
            </p:blipFill>
            <p:spPr>
              <a:xfrm>
                <a:off x="4907941" y="1337730"/>
                <a:ext cx="3253082" cy="3253082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6C3C51C-948F-C487-D623-029B05FD7370}"/>
                  </a:ext>
                </a:extLst>
              </p:cNvPr>
              <p:cNvSpPr/>
              <p:nvPr/>
            </p:nvSpPr>
            <p:spPr>
              <a:xfrm>
                <a:off x="5508104" y="688100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INSTAGRAM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C599E51-DEDC-1428-7A7F-114ADFBD6FC1}"/>
                  </a:ext>
                </a:extLst>
              </p:cNvPr>
              <p:cNvSpPr/>
              <p:nvPr/>
            </p:nvSpPr>
            <p:spPr>
              <a:xfrm>
                <a:off x="11336117" y="627534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35A8E6A-D611-E4A1-2016-6C51BAE158AF}"/>
                  </a:ext>
                </a:extLst>
              </p:cNvPr>
              <p:cNvSpPr/>
              <p:nvPr/>
            </p:nvSpPr>
            <p:spPr>
              <a:xfrm>
                <a:off x="17592679" y="616092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CHROME</a:t>
                </a: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-1360561" y="1536903"/>
              <a:ext cx="3231091" cy="3007607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/>
          </p:blipFill>
          <p:spPr>
            <a:xfrm>
              <a:off x="5214784" y="1463217"/>
              <a:ext cx="2764717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099" y="2012175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SOFTWARE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AB9315-FA1D-1C42-2C47-EE9B631A7B9F}"/>
              </a:ext>
            </a:extLst>
          </p:cNvPr>
          <p:cNvSpPr txBox="1"/>
          <p:nvPr/>
        </p:nvSpPr>
        <p:spPr>
          <a:xfrm>
            <a:off x="17208786" y="4227934"/>
            <a:ext cx="276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8" tooltip="https://en.m.wikipedia.org/wiki/File:Google_Chrome_icon_(September_2014)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9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7812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B01085F-9372-3DE9-EDC8-F8F6CF4AC0F4}"/>
              </a:ext>
            </a:extLst>
          </p:cNvPr>
          <p:cNvGrpSpPr/>
          <p:nvPr/>
        </p:nvGrpSpPr>
        <p:grpSpPr>
          <a:xfrm>
            <a:off x="-1047745" y="616092"/>
            <a:ext cx="15124801" cy="3974720"/>
            <a:chOff x="-7145300" y="616092"/>
            <a:chExt cx="15124801" cy="397472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17370B9-B782-0256-8F8F-5E3EE689E659}"/>
                </a:ext>
              </a:extLst>
            </p:cNvPr>
            <p:cNvGrpSpPr/>
            <p:nvPr/>
          </p:nvGrpSpPr>
          <p:grpSpPr>
            <a:xfrm>
              <a:off x="-7145300" y="616092"/>
              <a:ext cx="14628954" cy="3974720"/>
              <a:chOff x="4907941" y="616092"/>
              <a:chExt cx="14628954" cy="3974720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EEC734D7-5836-1A4F-2A3C-09C14D0EB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/>
            </p:blipFill>
            <p:spPr>
              <a:xfrm>
                <a:off x="4907941" y="1337730"/>
                <a:ext cx="3253082" cy="3253082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6C3C51C-948F-C487-D623-029B05FD7370}"/>
                  </a:ext>
                </a:extLst>
              </p:cNvPr>
              <p:cNvSpPr/>
              <p:nvPr/>
            </p:nvSpPr>
            <p:spPr>
              <a:xfrm>
                <a:off x="5508104" y="688100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INSTAGRAM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C599E51-DEDC-1428-7A7F-114ADFBD6FC1}"/>
                  </a:ext>
                </a:extLst>
              </p:cNvPr>
              <p:cNvSpPr/>
              <p:nvPr/>
            </p:nvSpPr>
            <p:spPr>
              <a:xfrm>
                <a:off x="11336117" y="627534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35A8E6A-D611-E4A1-2016-6C51BAE158AF}"/>
                  </a:ext>
                </a:extLst>
              </p:cNvPr>
              <p:cNvSpPr/>
              <p:nvPr/>
            </p:nvSpPr>
            <p:spPr>
              <a:xfrm>
                <a:off x="17592679" y="616092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CHROME</a:t>
                </a: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-1360561" y="1536903"/>
              <a:ext cx="3231091" cy="3007607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/>
          </p:blipFill>
          <p:spPr>
            <a:xfrm>
              <a:off x="5214784" y="1463217"/>
              <a:ext cx="2764717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099" y="2012175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SOFTWARE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AB9315-FA1D-1C42-2C47-EE9B631A7B9F}"/>
              </a:ext>
            </a:extLst>
          </p:cNvPr>
          <p:cNvSpPr txBox="1"/>
          <p:nvPr/>
        </p:nvSpPr>
        <p:spPr>
          <a:xfrm>
            <a:off x="17208786" y="4227934"/>
            <a:ext cx="276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8" tooltip="https://en.m.wikipedia.org/wiki/File:Google_Chrome_icon_(September_2014)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9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6620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B01085F-9372-3DE9-EDC8-F8F6CF4AC0F4}"/>
              </a:ext>
            </a:extLst>
          </p:cNvPr>
          <p:cNvGrpSpPr/>
          <p:nvPr/>
        </p:nvGrpSpPr>
        <p:grpSpPr>
          <a:xfrm>
            <a:off x="-7024409" y="616092"/>
            <a:ext cx="15124801" cy="3974720"/>
            <a:chOff x="-7145300" y="616092"/>
            <a:chExt cx="15124801" cy="397472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17370B9-B782-0256-8F8F-5E3EE689E659}"/>
                </a:ext>
              </a:extLst>
            </p:cNvPr>
            <p:cNvGrpSpPr/>
            <p:nvPr/>
          </p:nvGrpSpPr>
          <p:grpSpPr>
            <a:xfrm>
              <a:off x="-7145300" y="616092"/>
              <a:ext cx="14628954" cy="3974720"/>
              <a:chOff x="4907941" y="616092"/>
              <a:chExt cx="14628954" cy="3974720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EEC734D7-5836-1A4F-2A3C-09C14D0EB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/>
            </p:blipFill>
            <p:spPr>
              <a:xfrm>
                <a:off x="4907941" y="1337730"/>
                <a:ext cx="3253082" cy="3253082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6C3C51C-948F-C487-D623-029B05FD7370}"/>
                  </a:ext>
                </a:extLst>
              </p:cNvPr>
              <p:cNvSpPr/>
              <p:nvPr/>
            </p:nvSpPr>
            <p:spPr>
              <a:xfrm>
                <a:off x="5508104" y="688100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INSTAGRAM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C599E51-DEDC-1428-7A7F-114ADFBD6FC1}"/>
                  </a:ext>
                </a:extLst>
              </p:cNvPr>
              <p:cNvSpPr/>
              <p:nvPr/>
            </p:nvSpPr>
            <p:spPr>
              <a:xfrm>
                <a:off x="11336117" y="627534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WORD</a:t>
                </a: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35A8E6A-D611-E4A1-2016-6C51BAE158AF}"/>
                  </a:ext>
                </a:extLst>
              </p:cNvPr>
              <p:cNvSpPr/>
              <p:nvPr/>
            </p:nvSpPr>
            <p:spPr>
              <a:xfrm>
                <a:off x="17592679" y="616092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CHROME</a:t>
                </a: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-1360561" y="1536903"/>
              <a:ext cx="3231091" cy="3007607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/>
          </p:blipFill>
          <p:spPr>
            <a:xfrm>
              <a:off x="5214784" y="1463217"/>
              <a:ext cx="2764717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099" y="2012175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SOFTWARE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AB9315-FA1D-1C42-2C47-EE9B631A7B9F}"/>
              </a:ext>
            </a:extLst>
          </p:cNvPr>
          <p:cNvSpPr txBox="1"/>
          <p:nvPr/>
        </p:nvSpPr>
        <p:spPr>
          <a:xfrm>
            <a:off x="17208786" y="4227934"/>
            <a:ext cx="276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8" tooltip="https://en.m.wikipedia.org/wiki/File:Google_Chrome_icon_(September_2014)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9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7893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-92294" y="1987321"/>
            <a:ext cx="5526167" cy="1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600" dirty="0"/>
              <a:t>TIPOS DE COMPUTADORES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55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62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EC734D7-5836-1A4F-2A3C-09C14D0E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84682" y="1921365"/>
            <a:ext cx="3581123" cy="208581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6C3C51C-948F-C487-D623-029B05FD7370}"/>
              </a:ext>
            </a:extLst>
          </p:cNvPr>
          <p:cNvSpPr/>
          <p:nvPr/>
        </p:nvSpPr>
        <p:spPr>
          <a:xfrm>
            <a:off x="5448865" y="688100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C599E51-DEDC-1428-7A7F-114ADFBD6FC1}"/>
              </a:ext>
            </a:extLst>
          </p:cNvPr>
          <p:cNvSpPr/>
          <p:nvPr/>
        </p:nvSpPr>
        <p:spPr>
          <a:xfrm>
            <a:off x="11276878" y="627534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NOTEBOOK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35A8E6A-D611-E4A1-2016-6C51BAE158AF}"/>
              </a:ext>
            </a:extLst>
          </p:cNvPr>
          <p:cNvSpPr/>
          <p:nvPr/>
        </p:nvSpPr>
        <p:spPr>
          <a:xfrm>
            <a:off x="18214571" y="616092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TABLETS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78DECBD-FDC2-226B-39AC-2AE99F33A5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633441" y="1891535"/>
            <a:ext cx="3231091" cy="229834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8262E1-4C36-9865-6D51-1C459FE385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752257" y="1463217"/>
            <a:ext cx="3677775" cy="2764717"/>
          </a:xfrm>
          <a:prstGeom prst="rect">
            <a:avLst/>
          </a:prstGeom>
        </p:spPr>
      </p:pic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1" y="2012175"/>
            <a:ext cx="3805598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Desktops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90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6C3C51C-948F-C487-D623-029B05FD7370}"/>
              </a:ext>
            </a:extLst>
          </p:cNvPr>
          <p:cNvSpPr/>
          <p:nvPr/>
        </p:nvSpPr>
        <p:spPr>
          <a:xfrm>
            <a:off x="5448865" y="688100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C599E51-DEDC-1428-7A7F-114ADFBD6FC1}"/>
              </a:ext>
            </a:extLst>
          </p:cNvPr>
          <p:cNvSpPr/>
          <p:nvPr/>
        </p:nvSpPr>
        <p:spPr>
          <a:xfrm>
            <a:off x="11276878" y="627534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NOTEBOOK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35A8E6A-D611-E4A1-2016-6C51BAE158AF}"/>
              </a:ext>
            </a:extLst>
          </p:cNvPr>
          <p:cNvSpPr/>
          <p:nvPr/>
        </p:nvSpPr>
        <p:spPr>
          <a:xfrm>
            <a:off x="18214571" y="616092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TABLETS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78DECBD-FDC2-226B-39AC-2AE99F33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33441" y="1891535"/>
            <a:ext cx="3231091" cy="229834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8262E1-4C36-9865-6D51-1C459FE3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752257" y="1463217"/>
            <a:ext cx="3677775" cy="2764717"/>
          </a:xfrm>
          <a:prstGeom prst="rect">
            <a:avLst/>
          </a:prstGeom>
        </p:spPr>
      </p:pic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227934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83064" y="390140"/>
            <a:ext cx="3840864" cy="383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Características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sz="1600" b="1" i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Não portáteis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 Projetados para uso fixo em mesas.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Alta performance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 Capazes de realizar tarefas complexas (edição de vídeo, jogos pesados, programação avançada).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Atualizáveis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 Facilidade para trocar peças (memória RAM, HD/SSD, placa de vídeo).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Variedade de periféricos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 Exigem monitor, teclado e mouse separados.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EC734D7-5836-1A4F-2A3C-09C14D0EB9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84682" y="1921365"/>
            <a:ext cx="3581123" cy="20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6C3C51C-948F-C487-D623-029B05FD7370}"/>
              </a:ext>
            </a:extLst>
          </p:cNvPr>
          <p:cNvSpPr/>
          <p:nvPr/>
        </p:nvSpPr>
        <p:spPr>
          <a:xfrm>
            <a:off x="5448865" y="688100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C599E51-DEDC-1428-7A7F-114ADFBD6FC1}"/>
              </a:ext>
            </a:extLst>
          </p:cNvPr>
          <p:cNvSpPr/>
          <p:nvPr/>
        </p:nvSpPr>
        <p:spPr>
          <a:xfrm>
            <a:off x="11276878" y="627534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NOTEBOOK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35A8E6A-D611-E4A1-2016-6C51BAE158AF}"/>
              </a:ext>
            </a:extLst>
          </p:cNvPr>
          <p:cNvSpPr/>
          <p:nvPr/>
        </p:nvSpPr>
        <p:spPr>
          <a:xfrm>
            <a:off x="18214571" y="616092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TABLETS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78DECBD-FDC2-226B-39AC-2AE99F33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33441" y="1891535"/>
            <a:ext cx="3231091" cy="229834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8262E1-4C36-9865-6D51-1C459FE3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752257" y="1463217"/>
            <a:ext cx="3677775" cy="2764717"/>
          </a:xfrm>
          <a:prstGeom prst="rect">
            <a:avLst/>
          </a:prstGeom>
        </p:spPr>
      </p:pic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395536" y="725012"/>
            <a:ext cx="3336808" cy="383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	Vantagens: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Melhor custo-benefício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para alto desempenho.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Mais duradouros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e fáceis de consertar.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Ideal para profissionais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gamers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 e ambientes corporativos.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EC734D7-5836-1A4F-2A3C-09C14D0EB9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84682" y="1921365"/>
            <a:ext cx="3581123" cy="20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900600" y="3398925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Cristian Ramos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br>
              <a:rPr lang="pt-BR" sz="2000" b="0" dirty="0">
                <a:latin typeface="Archivo Light"/>
                <a:cs typeface="Archivo Light"/>
                <a:sym typeface="Archivo Light"/>
              </a:rPr>
            </a:br>
            <a:r>
              <a:rPr lang="pt-BR" sz="2000" b="0" dirty="0">
                <a:latin typeface="Archivo Light"/>
                <a:cs typeface="Archivo Light"/>
                <a:sym typeface="Archivo Light"/>
              </a:rPr>
              <a:t>Os conceitos básicos da informática.</a:t>
            </a:r>
            <a:br>
              <a:rPr lang="pt-BR" sz="2000" b="0" dirty="0">
                <a:latin typeface="Archivo Light"/>
                <a:cs typeface="Archivo Light"/>
                <a:sym typeface="Archivo Light"/>
              </a:rPr>
            </a:br>
            <a:br>
              <a:rPr lang="pt-BR" sz="2000" b="0" dirty="0">
                <a:latin typeface="Archivo Light"/>
                <a:cs typeface="Archivo Light"/>
                <a:sym typeface="Archivo Light"/>
              </a:rPr>
            </a:br>
            <a:r>
              <a:rPr lang="pt-BR" sz="2000" b="0" dirty="0">
                <a:latin typeface="Archivo Light"/>
                <a:cs typeface="Archivo Light"/>
                <a:sym typeface="Archivo Light"/>
              </a:rPr>
              <a:t>Compreendendo sua relevância .</a:t>
            </a:r>
            <a:br>
              <a:rPr lang="pt-BR" sz="2000" b="0" dirty="0">
                <a:latin typeface="Archivo Light"/>
                <a:cs typeface="Archivo Light"/>
                <a:sym typeface="Archivo Light"/>
              </a:rPr>
            </a:br>
            <a:br>
              <a:rPr lang="pt-BR" sz="2000" b="0" dirty="0">
                <a:latin typeface="Archivo Light"/>
                <a:cs typeface="Archivo Light"/>
                <a:sym typeface="Archivo Light"/>
              </a:rPr>
            </a:br>
            <a:r>
              <a:rPr lang="pt-BR" sz="2000" b="0" dirty="0">
                <a:latin typeface="Archivo Light"/>
                <a:cs typeface="Archivo Light"/>
                <a:sym typeface="Archivo Light"/>
              </a:rPr>
              <a:t>Os  componentes que a formam.</a:t>
            </a: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382;p35"/>
          <p:cNvSpPr txBox="1">
            <a:spLocks/>
          </p:cNvSpPr>
          <p:nvPr/>
        </p:nvSpPr>
        <p:spPr>
          <a:xfrm>
            <a:off x="730359" y="862539"/>
            <a:ext cx="4640100" cy="55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/>
              <a:buNone/>
              <a:defRPr sz="5200" b="1" i="0" u="none" strike="noStrike" cap="none">
                <a:solidFill>
                  <a:srgbClr val="191919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>
              <a:buSzPts val="1400"/>
            </a:pPr>
            <a:r>
              <a:rPr lang="pt-BR" sz="2000" dirty="0">
                <a:latin typeface="Archivo Light"/>
                <a:cs typeface="Archivo Light"/>
                <a:sym typeface="Archivo Light"/>
              </a:rPr>
              <a:t>Nesta jornada, exploraremos :</a:t>
            </a:r>
            <a:br>
              <a:rPr lang="pt-BR" sz="2000" dirty="0">
                <a:latin typeface="Archivo Light"/>
                <a:cs typeface="Archivo Light"/>
                <a:sym typeface="Archivo Light"/>
              </a:rPr>
            </a:br>
            <a:endParaRPr lang="pt-BR" sz="2000" dirty="0">
              <a:latin typeface="Archivo Light"/>
              <a:cs typeface="Archivo Light"/>
              <a:sym typeface="Archiv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57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395536" y="725012"/>
            <a:ext cx="3527289" cy="383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	Desvantagens:</a:t>
            </a:r>
          </a:p>
          <a:p>
            <a:endParaRPr lang="pt-BR" sz="2400" b="1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Pouca mobilidade.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Consome mais energia.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Ocupa mais espaço.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68468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00608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769;p41"/>
          <p:cNvSpPr txBox="1">
            <a:spLocks noGrp="1"/>
          </p:cNvSpPr>
          <p:nvPr>
            <p:ph type="title"/>
          </p:nvPr>
        </p:nvSpPr>
        <p:spPr>
          <a:xfrm>
            <a:off x="1" y="2012175"/>
            <a:ext cx="3805598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Notebooks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00608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/>
          <p:cNvSpPr/>
          <p:nvPr/>
        </p:nvSpPr>
        <p:spPr>
          <a:xfrm>
            <a:off x="251520" y="555526"/>
            <a:ext cx="4032448" cy="36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Características: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Portáteis: Leves e fáceis de transportar.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Tudo em um: Tela, teclado, mouse (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touchpad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) e bateria integrados.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Variedade de modelos: Desde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ultrabooks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 leves até notebooks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gamers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 robustos</a:t>
            </a:r>
            <a:r>
              <a:rPr lang="pt-BR" sz="2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00608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/>
          <p:cNvSpPr/>
          <p:nvPr/>
        </p:nvSpPr>
        <p:spPr>
          <a:xfrm>
            <a:off x="251520" y="555526"/>
            <a:ext cx="4032448" cy="36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Vantagens: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Portabilidade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: Use em casa, no trabalho ou em viagens.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Bateria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: Pode ser usado sem estar conectado à energia por várias horas.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Economia de espaço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6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00608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/>
          <p:cNvSpPr/>
          <p:nvPr/>
        </p:nvSpPr>
        <p:spPr>
          <a:xfrm>
            <a:off x="251520" y="555526"/>
            <a:ext cx="4032448" cy="36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Desvantagens: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Difícil de atualizar componentes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Desempenho inferior </a:t>
            </a:r>
            <a:r>
              <a:rPr lang="pt-BR" sz="1600" dirty="0">
                <a:solidFill>
                  <a:schemeClr val="tx1"/>
                </a:solidFill>
              </a:rPr>
              <a:t>aos desktops na mesma faixa de preço.</a:t>
            </a:r>
          </a:p>
          <a:p>
            <a:pPr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Aquecimento</a:t>
            </a:r>
            <a:r>
              <a:rPr lang="pt-BR" sz="1600" dirty="0">
                <a:solidFill>
                  <a:schemeClr val="tx1"/>
                </a:solidFill>
              </a:rPr>
              <a:t> pode ser um problema em tarefas intensas.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759735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769;p41"/>
          <p:cNvSpPr txBox="1">
            <a:spLocks noGrp="1"/>
          </p:cNvSpPr>
          <p:nvPr>
            <p:ph type="title"/>
          </p:nvPr>
        </p:nvSpPr>
        <p:spPr>
          <a:xfrm>
            <a:off x="1" y="2012175"/>
            <a:ext cx="3805598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TABLETS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759735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ângulo 30"/>
          <p:cNvSpPr/>
          <p:nvPr/>
        </p:nvSpPr>
        <p:spPr>
          <a:xfrm>
            <a:off x="251520" y="555526"/>
            <a:ext cx="4032448" cy="36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Características: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Extremamente portáteis</a:t>
            </a:r>
            <a:r>
              <a:rPr lang="pt-BR" sz="1600" dirty="0">
                <a:solidFill>
                  <a:schemeClr val="tx1"/>
                </a:solidFill>
              </a:rPr>
              <a:t>: Leves e compactos.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Tela sensível ao toque</a:t>
            </a:r>
            <a:r>
              <a:rPr lang="pt-BR" sz="1600" dirty="0">
                <a:solidFill>
                  <a:schemeClr val="tx1"/>
                </a:solidFill>
              </a:rPr>
              <a:t>: Interface principal via toques e gestos.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Sistema operacional mobile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iOS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dirty="0" err="1">
                <a:solidFill>
                  <a:schemeClr val="tx1"/>
                </a:solidFill>
              </a:rPr>
              <a:t>Android</a:t>
            </a:r>
            <a:r>
              <a:rPr lang="pt-BR" sz="1600" dirty="0">
                <a:solidFill>
                  <a:schemeClr val="tx1"/>
                </a:solidFill>
              </a:rPr>
              <a:t>, Windows (em alguns modelos).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Conectividade</a:t>
            </a:r>
            <a:r>
              <a:rPr lang="pt-BR" sz="1600" dirty="0">
                <a:solidFill>
                  <a:schemeClr val="tx1"/>
                </a:solidFill>
              </a:rPr>
              <a:t>: Muitos modelos com suporte a redes móveis (4G/5G).</a:t>
            </a:r>
          </a:p>
        </p:txBody>
      </p:sp>
    </p:spTree>
    <p:extLst>
      <p:ext uri="{BB962C8B-B14F-4D97-AF65-F5344CB8AC3E}">
        <p14:creationId xmlns:p14="http://schemas.microsoft.com/office/powerpoint/2010/main" val="15375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759735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ângulo 30"/>
          <p:cNvSpPr/>
          <p:nvPr/>
        </p:nvSpPr>
        <p:spPr>
          <a:xfrm>
            <a:off x="251520" y="555526"/>
            <a:ext cx="4032448" cy="36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Vantagens: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Bateria de longa duração.</a:t>
            </a:r>
          </a:p>
          <a:p>
            <a:pPr>
              <a:buClr>
                <a:schemeClr val="tx1"/>
              </a:buClr>
            </a:pPr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Ideal para leitura, navegação na internet e consumo de mídia.</a:t>
            </a:r>
          </a:p>
          <a:p>
            <a:pPr>
              <a:buClr>
                <a:schemeClr val="tx1"/>
              </a:buClr>
            </a:pPr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Pode ser usado com teclado e caneta, aumentando a produtividade.</a:t>
            </a:r>
          </a:p>
        </p:txBody>
      </p:sp>
    </p:spTree>
    <p:extLst>
      <p:ext uri="{BB962C8B-B14F-4D97-AF65-F5344CB8AC3E}">
        <p14:creationId xmlns:p14="http://schemas.microsoft.com/office/powerpoint/2010/main" val="1119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759735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ângulo 30"/>
          <p:cNvSpPr/>
          <p:nvPr/>
        </p:nvSpPr>
        <p:spPr>
          <a:xfrm>
            <a:off x="251520" y="555526"/>
            <a:ext cx="4032448" cy="366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Desvantagens: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Potência limitada para tarefas profissionais avançadas.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Dificuldade na multitarefa em comparação com notebooks e desktops.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Menor capacidade de armazenamento.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-114109" y="1865410"/>
            <a:ext cx="5526167" cy="1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600" dirty="0"/>
              <a:t>SISTEMA OPERACIAL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55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85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395536" y="1688034"/>
            <a:ext cx="3456384" cy="95572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O que é informática e sua importância</a:t>
            </a:r>
            <a:endParaRPr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4788024" y="3723878"/>
            <a:ext cx="313192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OPERACIAL</a:t>
            </a:r>
            <a:endParaRPr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589768" y="149163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4355976" y="2067694"/>
            <a:ext cx="3816424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CONCEITOS BÁSICOS:</a:t>
            </a:r>
            <a:br>
              <a:rPr lang="en" dirty="0"/>
            </a:br>
            <a:r>
              <a:rPr lang="en" dirty="0"/>
              <a:t>HARDWARE, SOFTWARE E PERIFÉRICOS</a:t>
            </a:r>
            <a:endParaRPr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899592" y="3651870"/>
            <a:ext cx="252028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COMPUTADORES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5940152" y="1419622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1723749" y="3243466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6047736" y="3392644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Nossos temas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0"/>
      <p:bldP spid="1545" grpId="0"/>
      <p:bldP spid="1549" grpId="0"/>
      <p:bldP spid="1551" grpId="0"/>
      <p:bldP spid="1553" grpId="0"/>
      <p:bldP spid="1554" grpId="0"/>
      <p:bldP spid="1555" grpId="0"/>
      <p:bldP spid="15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345093" y="2012380"/>
            <a:ext cx="5040560" cy="2654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 O que é informática </a:t>
            </a:r>
            <a:br>
              <a:rPr lang="en" sz="3600" dirty="0"/>
            </a:br>
            <a:r>
              <a:rPr lang="en" sz="3600" dirty="0"/>
              <a:t>e</a:t>
            </a:r>
            <a:br>
              <a:rPr lang="en" sz="3600" dirty="0"/>
            </a:br>
            <a:r>
              <a:rPr lang="en" sz="3600" dirty="0"/>
              <a:t> sua qual sua importância ?</a:t>
            </a:r>
            <a:endParaRPr sz="3600"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059582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Informática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>
              <a:lnSpc>
                <a:spcPct val="150000"/>
              </a:lnSpc>
              <a:buNone/>
            </a:pPr>
            <a:r>
              <a:rPr lang="pt-BR" sz="1600" dirty="0"/>
              <a:t>. A palavra </a:t>
            </a:r>
            <a:r>
              <a:rPr lang="pt-BR" sz="1600" b="1" dirty="0"/>
              <a:t>informática</a:t>
            </a:r>
            <a:r>
              <a:rPr lang="pt-BR" sz="1600" dirty="0"/>
              <a:t> vem da junção dos termos "</a:t>
            </a:r>
            <a:r>
              <a:rPr lang="pt-BR" sz="1600" b="1" dirty="0"/>
              <a:t>informação</a:t>
            </a:r>
            <a:r>
              <a:rPr lang="pt-BR" sz="1600" dirty="0"/>
              <a:t>" e "</a:t>
            </a:r>
            <a:r>
              <a:rPr lang="pt-BR" sz="1600" b="1" dirty="0"/>
              <a:t>automática</a:t>
            </a:r>
            <a:r>
              <a:rPr lang="pt-BR" sz="1600" dirty="0"/>
              <a:t>“</a:t>
            </a:r>
          </a:p>
          <a:p>
            <a:pPr marL="139700" indent="0" algn="ctr">
              <a:lnSpc>
                <a:spcPct val="150000"/>
              </a:lnSpc>
              <a:buNone/>
            </a:pPr>
            <a:endParaRPr lang="pt-BR" sz="1600" dirty="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770;p41">
            <a:extLst>
              <a:ext uri="{FF2B5EF4-FFF2-40B4-BE49-F238E27FC236}">
                <a16:creationId xmlns:a16="http://schemas.microsoft.com/office/drawing/2014/main" id="{773F6563-0713-E99F-07C4-A3C0BD25E106}"/>
              </a:ext>
            </a:extLst>
          </p:cNvPr>
          <p:cNvSpPr txBox="1">
            <a:spLocks/>
          </p:cNvSpPr>
          <p:nvPr/>
        </p:nvSpPr>
        <p:spPr>
          <a:xfrm>
            <a:off x="4589528" y="1256288"/>
            <a:ext cx="3338856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139700" indent="0" algn="ctr">
              <a:lnSpc>
                <a:spcPct val="150000"/>
              </a:lnSpc>
              <a:buNone/>
            </a:pPr>
            <a:r>
              <a:rPr lang="pt-BR" dirty="0"/>
              <a:t>“Informática é a área que cuida de tudo o que envolve computadores e tecnologia, ajudando a organizar, guardar e compartilhar informações de forma automática. Ela está por trás de coisas do dia a dia, como usar redes sociais, assistir vídeos online e mandar mensagens”</a:t>
            </a:r>
          </a:p>
          <a:p>
            <a:pPr marL="139700" indent="0" algn="ctr">
              <a:lnSpc>
                <a:spcPct val="150000"/>
              </a:lnSpc>
              <a:buNone/>
            </a:pPr>
            <a:r>
              <a:rPr lang="pt-BR" dirty="0"/>
              <a:t>Andrew S. </a:t>
            </a:r>
            <a:r>
              <a:rPr lang="pt-BR" dirty="0" err="1"/>
              <a:t>Tanenbaum</a:t>
            </a:r>
            <a:endParaRPr lang="pt-BR" dirty="0"/>
          </a:p>
        </p:txBody>
      </p:sp>
      <p:pic>
        <p:nvPicPr>
          <p:cNvPr id="1026" name="Picture 2" descr="Structured Computer Organization: United States Edition">
            <a:extLst>
              <a:ext uri="{FF2B5EF4-FFF2-40B4-BE49-F238E27FC236}">
                <a16:creationId xmlns:a16="http://schemas.microsoft.com/office/drawing/2014/main" id="{47DD19F5-DE2D-9ED0-DF82-BB97336A5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00" y="1117941"/>
            <a:ext cx="2160239" cy="297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" grpId="0" build="p"/>
      <p:bldP spid="1770" grpId="1" build="p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IMPORTÂNCIA DA INFORMÁTICA</a:t>
            </a:r>
            <a:endParaRPr dirty="0"/>
          </a:p>
        </p:txBody>
      </p:sp>
      <p:sp>
        <p:nvSpPr>
          <p:cNvPr id="2638" name="Google Shape;2638;p59"/>
          <p:cNvSpPr txBox="1"/>
          <p:nvPr/>
        </p:nvSpPr>
        <p:spPr>
          <a:xfrm>
            <a:off x="179512" y="2956975"/>
            <a:ext cx="1977366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O acesso à informação é fundamental para o desenvolvimento e a tomada de decisões em diversas áreas.</a:t>
            </a:r>
          </a:p>
        </p:txBody>
      </p:sp>
      <p:sp>
        <p:nvSpPr>
          <p:cNvPr id="2640" name="Google Shape;2640;p59"/>
          <p:cNvSpPr txBox="1"/>
          <p:nvPr/>
        </p:nvSpPr>
        <p:spPr>
          <a:xfrm>
            <a:off x="228816" y="1370551"/>
            <a:ext cx="1988181" cy="119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informática permeia todos os aspectos da vida moderna, da educação à saúde, do comércio à comunicação.</a:t>
            </a:r>
          </a:p>
        </p:txBody>
      </p:sp>
      <p:sp>
        <p:nvSpPr>
          <p:cNvPr id="2642" name="Google Shape;2642;p59"/>
          <p:cNvSpPr txBox="1"/>
          <p:nvPr/>
        </p:nvSpPr>
        <p:spPr>
          <a:xfrm>
            <a:off x="7105309" y="1576668"/>
            <a:ext cx="2038691" cy="114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A informática impulsiona a inovação, a pesquisa científica e o progresso tecnológico em todas as áreas.</a:t>
            </a:r>
          </a:p>
        </p:txBody>
      </p:sp>
      <p:sp>
        <p:nvSpPr>
          <p:cNvPr id="2645" name="Google Shape;2645;p59"/>
          <p:cNvSpPr txBox="1"/>
          <p:nvPr/>
        </p:nvSpPr>
        <p:spPr>
          <a:xfrm>
            <a:off x="7155794" y="3360400"/>
            <a:ext cx="1363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lang="en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informática estará no futuro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646" name="Google Shape;2646;p59"/>
          <p:cNvGrpSpPr/>
          <p:nvPr/>
        </p:nvGrpSpPr>
        <p:grpSpPr>
          <a:xfrm>
            <a:off x="2670463" y="1408650"/>
            <a:ext cx="3884395" cy="3814120"/>
            <a:chOff x="2822863" y="1408650"/>
            <a:chExt cx="3884395" cy="3814120"/>
          </a:xfrm>
        </p:grpSpPr>
        <p:sp>
          <p:nvSpPr>
            <p:cNvPr id="2647" name="Google Shape;2647;p59"/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3" name="Google Shape;2663;p59"/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2664" name="Google Shape;2664;p59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59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59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59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59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9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9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9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9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59"/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2675" name="Google Shape;2675;p59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59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9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59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59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59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59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9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9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9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5" name="Google Shape;2695;p59"/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2696" name="Google Shape;2696;p59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1" name="Google Shape;2701;p59"/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2702" name="Google Shape;2702;p59"/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" name="Google Shape;2707;p59"/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9"/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9"/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9"/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9"/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9"/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9"/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9"/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9"/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9"/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9"/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9"/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9"/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2" name="Google Shape;2792;p59"/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2793" name="Google Shape;2793;p59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800" name="Google Shape;2800;p59"/>
          <p:cNvCxnSpPr>
            <a:cxnSpLocks/>
          </p:cNvCxnSpPr>
          <p:nvPr/>
        </p:nvCxnSpPr>
        <p:spPr>
          <a:xfrm flipH="1">
            <a:off x="5739405" y="1701475"/>
            <a:ext cx="1328700" cy="56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1" name="Google Shape;2801;p59"/>
          <p:cNvCxnSpPr>
            <a:cxnSpLocks/>
          </p:cNvCxnSpPr>
          <p:nvPr/>
        </p:nvCxnSpPr>
        <p:spPr>
          <a:xfrm>
            <a:off x="2076300" y="1701475"/>
            <a:ext cx="1454100" cy="74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2" name="Google Shape;2802;p59"/>
          <p:cNvCxnSpPr>
            <a:cxnSpLocks/>
          </p:cNvCxnSpPr>
          <p:nvPr/>
        </p:nvCxnSpPr>
        <p:spPr>
          <a:xfrm>
            <a:off x="2076300" y="3393275"/>
            <a:ext cx="1013700" cy="5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3" name="Google Shape;2803;p59"/>
          <p:cNvCxnSpPr>
            <a:cxnSpLocks/>
          </p:cNvCxnSpPr>
          <p:nvPr/>
        </p:nvCxnSpPr>
        <p:spPr>
          <a:xfrm flipH="1">
            <a:off x="6542805" y="3393275"/>
            <a:ext cx="525300" cy="40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8" grpId="0"/>
      <p:bldP spid="2640" grpId="0"/>
      <p:bldP spid="2642" grpId="0"/>
      <p:bldP spid="26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-180528" y="2705168"/>
            <a:ext cx="5526167" cy="1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600" dirty="0"/>
              <a:t>CONCEITOS BÁSICOS:</a:t>
            </a:r>
            <a:br>
              <a:rPr lang="pt-BR" sz="3600" dirty="0"/>
            </a:br>
            <a:r>
              <a:rPr lang="pt-BR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HARDWARE, SOFTWARE E PERIFÉRICOS</a:t>
            </a:r>
            <a:endParaRPr lang="pt-BR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55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59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099" y="2012175"/>
            <a:ext cx="3263926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HARD 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significa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rígido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físico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significa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mercadoria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 de itens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t-BR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</a:rPr>
              <a:t>Com o avanço da tecnologia, o termo foi adotado na área da informática para designar os componentes físicos de um computador</a:t>
            </a: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o Explicativo: Linha Dobrada Dupla 3">
            <a:extLst>
              <a:ext uri="{FF2B5EF4-FFF2-40B4-BE49-F238E27FC236}">
                <a16:creationId xmlns:a16="http://schemas.microsoft.com/office/drawing/2014/main" id="{FA8BFBD8-BBA4-3F65-0584-D52FE5849B54}"/>
              </a:ext>
            </a:extLst>
          </p:cNvPr>
          <p:cNvSpPr/>
          <p:nvPr/>
        </p:nvSpPr>
        <p:spPr>
          <a:xfrm>
            <a:off x="713099" y="2211710"/>
            <a:ext cx="1453106" cy="64807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90394"/>
              <a:gd name="adj6" fmla="val -16667"/>
              <a:gd name="adj7" fmla="val -89330"/>
              <a:gd name="adj8" fmla="val 25587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Dupla 4">
            <a:extLst>
              <a:ext uri="{FF2B5EF4-FFF2-40B4-BE49-F238E27FC236}">
                <a16:creationId xmlns:a16="http://schemas.microsoft.com/office/drawing/2014/main" id="{C8415186-3E44-FDCC-9D49-85CA5515D98C}"/>
              </a:ext>
            </a:extLst>
          </p:cNvPr>
          <p:cNvSpPr/>
          <p:nvPr/>
        </p:nvSpPr>
        <p:spPr>
          <a:xfrm rot="10800000" flipV="1">
            <a:off x="2329955" y="2715766"/>
            <a:ext cx="1377947" cy="7200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096896"/>
              <a:gd name="adj6" fmla="val -16238"/>
              <a:gd name="adj7" fmla="val -1100106"/>
              <a:gd name="adj8" fmla="val -6014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1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B01085F-9372-3DE9-EDC8-F8F6CF4AC0F4}"/>
              </a:ext>
            </a:extLst>
          </p:cNvPr>
          <p:cNvGrpSpPr/>
          <p:nvPr/>
        </p:nvGrpSpPr>
        <p:grpSpPr>
          <a:xfrm>
            <a:off x="4684682" y="616092"/>
            <a:ext cx="16233134" cy="4040160"/>
            <a:chOff x="-7309320" y="616092"/>
            <a:chExt cx="16233134" cy="404016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17370B9-B782-0256-8F8F-5E3EE689E659}"/>
                </a:ext>
              </a:extLst>
            </p:cNvPr>
            <p:cNvGrpSpPr/>
            <p:nvPr/>
          </p:nvGrpSpPr>
          <p:grpSpPr>
            <a:xfrm>
              <a:off x="-7309320" y="616092"/>
              <a:ext cx="15474105" cy="3974720"/>
              <a:chOff x="4743921" y="616092"/>
              <a:chExt cx="15474105" cy="3974720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EEC734D7-5836-1A4F-2A3C-09C14D0EB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4743921" y="1337730"/>
                <a:ext cx="3581123" cy="3253082"/>
              </a:xfrm>
              <a:prstGeom prst="rect">
                <a:avLst/>
              </a:prstGeom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6C3C51C-948F-C487-D623-029B05FD7370}"/>
                  </a:ext>
                </a:extLst>
              </p:cNvPr>
              <p:cNvSpPr/>
              <p:nvPr/>
            </p:nvSpPr>
            <p:spPr>
              <a:xfrm>
                <a:off x="5508104" y="688100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MONITOR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C599E51-DEDC-1428-7A7F-114ADFBD6FC1}"/>
                  </a:ext>
                </a:extLst>
              </p:cNvPr>
              <p:cNvSpPr/>
              <p:nvPr/>
            </p:nvSpPr>
            <p:spPr>
              <a:xfrm>
                <a:off x="11336117" y="627534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GABINETE</a:t>
                </a: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35A8E6A-D611-E4A1-2016-6C51BAE158AF}"/>
                  </a:ext>
                </a:extLst>
              </p:cNvPr>
              <p:cNvSpPr/>
              <p:nvPr/>
            </p:nvSpPr>
            <p:spPr>
              <a:xfrm>
                <a:off x="18273810" y="616092"/>
                <a:ext cx="1944216" cy="51549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TECLADO E MOUSE</a:t>
                </a: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60561" y="1425161"/>
              <a:ext cx="3231091" cy="3231091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270472" y="1463217"/>
              <a:ext cx="4653342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099" y="2012175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HARDWARE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38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735</Words>
  <Application>Microsoft Office PowerPoint</Application>
  <PresentationFormat>Apresentação na tela (16:9)</PresentationFormat>
  <Paragraphs>175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Archivo</vt:lpstr>
      <vt:lpstr>Archivo Light</vt:lpstr>
      <vt:lpstr>Cuprum</vt:lpstr>
      <vt:lpstr>Arial</vt:lpstr>
      <vt:lpstr>Orbitron</vt:lpstr>
      <vt:lpstr>Virtual Metaverse Project Proposal by Slidesgo</vt:lpstr>
      <vt:lpstr>Introdução à Informática</vt:lpstr>
      <vt:lpstr> Os conceitos básicos da informática.  Compreendendo sua relevância .  Os  componentes que a formam.</vt:lpstr>
      <vt:lpstr> O que é informática e sua importância</vt:lpstr>
      <vt:lpstr> O que é informática  e  sua qual sua importância ?</vt:lpstr>
      <vt:lpstr>Informática</vt:lpstr>
      <vt:lpstr>IMPORTÂNCIA DA INFORMÁTICA</vt:lpstr>
      <vt:lpstr>CONCEITOS BÁSICOS: HARDWARE, SOFTWARE E PERIFÉRICOS</vt:lpstr>
      <vt:lpstr>HARD WARE</vt:lpstr>
      <vt:lpstr>HARDWARE</vt:lpstr>
      <vt:lpstr>HARDWARE</vt:lpstr>
      <vt:lpstr>HARDWARE</vt:lpstr>
      <vt:lpstr>SOFT WARE</vt:lpstr>
      <vt:lpstr>SOFTWARE</vt:lpstr>
      <vt:lpstr>SOFTWARE</vt:lpstr>
      <vt:lpstr>SOFTWARE</vt:lpstr>
      <vt:lpstr>TIPOS DE COMPUTADORES</vt:lpstr>
      <vt:lpstr>Desktops</vt:lpstr>
      <vt:lpstr>Apresentação do PowerPoint</vt:lpstr>
      <vt:lpstr>Apresentação do PowerPoint</vt:lpstr>
      <vt:lpstr>Apresentação do PowerPoint</vt:lpstr>
      <vt:lpstr>Notebooks</vt:lpstr>
      <vt:lpstr>Apresentação do PowerPoint</vt:lpstr>
      <vt:lpstr>Apresentação do PowerPoint</vt:lpstr>
      <vt:lpstr>Apresentação do PowerPoint</vt:lpstr>
      <vt:lpstr>TABLETS</vt:lpstr>
      <vt:lpstr>Apresentação do PowerPoint</vt:lpstr>
      <vt:lpstr>Apresentação do PowerPoint</vt:lpstr>
      <vt:lpstr>Apresentação do PowerPoint</vt:lpstr>
      <vt:lpstr>SISTEMA OPERACIAL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Informática</dc:title>
  <dc:creator>Rosilane</dc:creator>
  <cp:lastModifiedBy>cristian ramos dos santos</cp:lastModifiedBy>
  <cp:revision>15</cp:revision>
  <dcterms:modified xsi:type="dcterms:W3CDTF">2025-02-26T11:09:45Z</dcterms:modified>
</cp:coreProperties>
</file>