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89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288" r:id="rId15"/>
  </p:sldIdLst>
  <p:sldSz cx="9144000" cy="5143500" type="screen16x9"/>
  <p:notesSz cx="6858000" cy="9144000"/>
  <p:embeddedFontLst>
    <p:embeddedFont>
      <p:font typeface="Archivo Light" panose="020B0604020202020204" charset="0"/>
      <p:regular r:id="rId17"/>
      <p:bold r:id="rId18"/>
      <p:italic r:id="rId19"/>
      <p:boldItalic r:id="rId20"/>
    </p:embeddedFont>
    <p:embeddedFont>
      <p:font typeface="Cuprum" panose="020B0604020202020204" charset="0"/>
      <p:regular r:id="rId21"/>
      <p:bold r:id="rId22"/>
      <p:italic r:id="rId23"/>
      <p:boldItalic r:id="rId24"/>
    </p:embeddedFont>
    <p:embeddedFont>
      <p:font typeface="Orbitron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8E76B8-81CE-43AF-BB53-1B91799248C5}">
  <a:tblStyle styleId="{B28E76B8-81CE-43AF-BB53-1B91799248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4660"/>
  </p:normalViewPr>
  <p:slideViewPr>
    <p:cSldViewPr>
      <p:cViewPr>
        <p:scale>
          <a:sx n="70" d="100"/>
          <a:sy n="70" d="100"/>
        </p:scale>
        <p:origin x="1020" y="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9234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817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204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4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7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75" r:id="rId4"/>
    <p:sldLayoutId id="2147483676" r:id="rId5"/>
    <p:sldLayoutId id="2147483677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-92294" y="1987321"/>
            <a:ext cx="5526167" cy="1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3600" dirty="0"/>
              <a:t>TIPOS DE COMPUTADORES</a:t>
            </a: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2" y="1231507"/>
            <a:ext cx="17555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622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7597352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4302523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769;p41"/>
          <p:cNvSpPr txBox="1">
            <a:spLocks noGrp="1"/>
          </p:cNvSpPr>
          <p:nvPr>
            <p:ph type="title"/>
          </p:nvPr>
        </p:nvSpPr>
        <p:spPr>
          <a:xfrm>
            <a:off x="1" y="2012175"/>
            <a:ext cx="3805598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dirty="0"/>
              <a:t>TABLETS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" name="Google Shape;1769;p41">
            <a:extLst>
              <a:ext uri="{FF2B5EF4-FFF2-40B4-BE49-F238E27FC236}">
                <a16:creationId xmlns:a16="http://schemas.microsoft.com/office/drawing/2014/main" id="{95682DD4-AE5E-5AAC-F947-932D3C5C59C0}"/>
              </a:ext>
            </a:extLst>
          </p:cNvPr>
          <p:cNvSpPr txBox="1">
            <a:spLocks/>
          </p:cNvSpPr>
          <p:nvPr/>
        </p:nvSpPr>
        <p:spPr>
          <a:xfrm>
            <a:off x="37022" y="2715766"/>
            <a:ext cx="3805598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buClrTx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pt-BR" dirty="0"/>
              <a:t>placas</a:t>
            </a:r>
          </a:p>
        </p:txBody>
      </p:sp>
    </p:spTree>
    <p:extLst>
      <p:ext uri="{BB962C8B-B14F-4D97-AF65-F5344CB8AC3E}">
        <p14:creationId xmlns:p14="http://schemas.microsoft.com/office/powerpoint/2010/main" val="199975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7597352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4302523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Retângulo 30"/>
          <p:cNvSpPr/>
          <p:nvPr/>
        </p:nvSpPr>
        <p:spPr>
          <a:xfrm>
            <a:off x="-300104" y="646965"/>
            <a:ext cx="4032448" cy="62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	Características: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3EEE192-B78A-36CD-8F7E-AFEC5A4554C8}"/>
              </a:ext>
            </a:extLst>
          </p:cNvPr>
          <p:cNvSpPr/>
          <p:nvPr/>
        </p:nvSpPr>
        <p:spPr>
          <a:xfrm>
            <a:off x="251520" y="1263509"/>
            <a:ext cx="4032448" cy="776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Extremamente portáteis</a:t>
            </a:r>
            <a:r>
              <a:rPr lang="pt-BR" sz="1600" dirty="0">
                <a:solidFill>
                  <a:schemeClr val="tx1"/>
                </a:solidFill>
              </a:rPr>
              <a:t>: Leves e compactos.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9BC318-A861-7C69-5595-B903BBDE0FAC}"/>
              </a:ext>
            </a:extLst>
          </p:cNvPr>
          <p:cNvSpPr/>
          <p:nvPr/>
        </p:nvSpPr>
        <p:spPr>
          <a:xfrm>
            <a:off x="195210" y="1917191"/>
            <a:ext cx="4032448" cy="92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Tela sensível ao toque</a:t>
            </a:r>
            <a:r>
              <a:rPr lang="pt-BR" sz="1600" dirty="0">
                <a:solidFill>
                  <a:schemeClr val="tx1"/>
                </a:solidFill>
              </a:rPr>
              <a:t>: Interface principal via toques e gestos.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7CCF344-C332-9ABF-EB3E-BCF109BAD554}"/>
              </a:ext>
            </a:extLst>
          </p:cNvPr>
          <p:cNvSpPr/>
          <p:nvPr/>
        </p:nvSpPr>
        <p:spPr>
          <a:xfrm>
            <a:off x="195210" y="2715110"/>
            <a:ext cx="4032448" cy="92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Sistema operacional mobile</a:t>
            </a:r>
            <a:r>
              <a:rPr lang="pt-BR" sz="1600" dirty="0">
                <a:solidFill>
                  <a:schemeClr val="tx1"/>
                </a:solidFill>
              </a:rPr>
              <a:t>: iOS, Android, Windows (em alguns modelos).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F55CE0A-04B4-8C01-3162-7FAEC13B99C3}"/>
              </a:ext>
            </a:extLst>
          </p:cNvPr>
          <p:cNvSpPr/>
          <p:nvPr/>
        </p:nvSpPr>
        <p:spPr>
          <a:xfrm>
            <a:off x="241486" y="3601083"/>
            <a:ext cx="4032448" cy="928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Conectividade</a:t>
            </a:r>
            <a:r>
              <a:rPr lang="pt-BR" sz="1600" dirty="0">
                <a:solidFill>
                  <a:schemeClr val="tx1"/>
                </a:solidFill>
              </a:rPr>
              <a:t>: Muitos modelos com suporte a redes móveis (4G/5G).</a:t>
            </a:r>
          </a:p>
        </p:txBody>
      </p:sp>
    </p:spTree>
    <p:extLst>
      <p:ext uri="{BB962C8B-B14F-4D97-AF65-F5344CB8AC3E}">
        <p14:creationId xmlns:p14="http://schemas.microsoft.com/office/powerpoint/2010/main" val="153755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7597352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4302523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Retângulo 30"/>
          <p:cNvSpPr/>
          <p:nvPr/>
        </p:nvSpPr>
        <p:spPr>
          <a:xfrm>
            <a:off x="251520" y="555526"/>
            <a:ext cx="4032448" cy="75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	Vantagens:</a:t>
            </a:r>
            <a:endParaRPr lang="pt-BR" sz="1600" b="1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17E3D94-BA95-3B92-279B-27E7FDDB5596}"/>
              </a:ext>
            </a:extLst>
          </p:cNvPr>
          <p:cNvSpPr/>
          <p:nvPr/>
        </p:nvSpPr>
        <p:spPr>
          <a:xfrm>
            <a:off x="251520" y="1663615"/>
            <a:ext cx="4032448" cy="5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Bateria de longa duração.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346B51-5E9A-1A1F-084A-8977CA7461DE}"/>
              </a:ext>
            </a:extLst>
          </p:cNvPr>
          <p:cNvSpPr/>
          <p:nvPr/>
        </p:nvSpPr>
        <p:spPr>
          <a:xfrm>
            <a:off x="251520" y="2221291"/>
            <a:ext cx="4032448" cy="5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Ideal para leitura, navegação na internet e consumo de mídia.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975AAB-0D03-BA80-B71C-6B4263F0206E}"/>
              </a:ext>
            </a:extLst>
          </p:cNvPr>
          <p:cNvSpPr/>
          <p:nvPr/>
        </p:nvSpPr>
        <p:spPr>
          <a:xfrm>
            <a:off x="251520" y="2845575"/>
            <a:ext cx="4032448" cy="80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Pode ser usado com teclado e caneta, aumentando a produtividade.</a:t>
            </a:r>
          </a:p>
        </p:txBody>
      </p:sp>
    </p:spTree>
    <p:extLst>
      <p:ext uri="{BB962C8B-B14F-4D97-AF65-F5344CB8AC3E}">
        <p14:creationId xmlns:p14="http://schemas.microsoft.com/office/powerpoint/2010/main" val="1119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7597352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4302523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Retângulo 30"/>
          <p:cNvSpPr/>
          <p:nvPr/>
        </p:nvSpPr>
        <p:spPr>
          <a:xfrm>
            <a:off x="-248898" y="520968"/>
            <a:ext cx="4032448" cy="72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	Desvantagens: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D3C9BC1-B70C-0CD6-D307-5B788B8BAA86}"/>
              </a:ext>
            </a:extLst>
          </p:cNvPr>
          <p:cNvSpPr/>
          <p:nvPr/>
        </p:nvSpPr>
        <p:spPr>
          <a:xfrm>
            <a:off x="513865" y="1549467"/>
            <a:ext cx="3631143" cy="71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Potência limitada para tarefas profissionais avançadas.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E2B4BC8-F25D-7E38-8831-8B63DD8A0758}"/>
              </a:ext>
            </a:extLst>
          </p:cNvPr>
          <p:cNvSpPr/>
          <p:nvPr/>
        </p:nvSpPr>
        <p:spPr>
          <a:xfrm>
            <a:off x="513865" y="2333773"/>
            <a:ext cx="3631143" cy="71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Dificuldade na multitarefa em comparação com notebooks e desktops.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ADFFB8-ED98-A619-838B-CA27E9C070B3}"/>
              </a:ext>
            </a:extLst>
          </p:cNvPr>
          <p:cNvSpPr/>
          <p:nvPr/>
        </p:nvSpPr>
        <p:spPr>
          <a:xfrm>
            <a:off x="580817" y="3147814"/>
            <a:ext cx="3631143" cy="690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Menor capacidade de armazenamento.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3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-114109" y="1865410"/>
            <a:ext cx="5526167" cy="15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3600" dirty="0"/>
              <a:t>SISTEMA OPERACIAL</a:t>
            </a: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2" y="1231507"/>
            <a:ext cx="175551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857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EEC734D7-5836-1A4F-2A3C-09C14D0E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84682" y="1921365"/>
            <a:ext cx="3581123" cy="2085813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1C599E51-DEDC-1428-7A7F-114ADFBD6FC1}"/>
              </a:ext>
            </a:extLst>
          </p:cNvPr>
          <p:cNvSpPr/>
          <p:nvPr/>
        </p:nvSpPr>
        <p:spPr>
          <a:xfrm>
            <a:off x="11276878" y="627534"/>
            <a:ext cx="1944216" cy="515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NOTEBOOK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35A8E6A-D611-E4A1-2016-6C51BAE158AF}"/>
              </a:ext>
            </a:extLst>
          </p:cNvPr>
          <p:cNvSpPr/>
          <p:nvPr/>
        </p:nvSpPr>
        <p:spPr>
          <a:xfrm>
            <a:off x="18214571" y="616092"/>
            <a:ext cx="1944216" cy="515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TABLETS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D78DECBD-FDC2-226B-39AC-2AE99F33A5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633441" y="1891535"/>
            <a:ext cx="3231091" cy="2298342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98262E1-4C36-9865-6D51-1C459FE3858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752257" y="1463217"/>
            <a:ext cx="3677775" cy="2764717"/>
          </a:xfrm>
          <a:prstGeom prst="rect">
            <a:avLst/>
          </a:prstGeom>
        </p:spPr>
      </p:pic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69" name="Google Shape;1769;p41"/>
          <p:cNvSpPr txBox="1">
            <a:spLocks noGrp="1"/>
          </p:cNvSpPr>
          <p:nvPr>
            <p:ph type="title"/>
          </p:nvPr>
        </p:nvSpPr>
        <p:spPr>
          <a:xfrm>
            <a:off x="1" y="2012175"/>
            <a:ext cx="3805598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dirty="0"/>
              <a:t>Desktops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769;p41">
            <a:extLst>
              <a:ext uri="{FF2B5EF4-FFF2-40B4-BE49-F238E27FC236}">
                <a16:creationId xmlns:a16="http://schemas.microsoft.com/office/drawing/2014/main" id="{580F672C-CFC0-98DB-3626-5A9DCB1650BB}"/>
              </a:ext>
            </a:extLst>
          </p:cNvPr>
          <p:cNvSpPr txBox="1">
            <a:spLocks/>
          </p:cNvSpPr>
          <p:nvPr/>
        </p:nvSpPr>
        <p:spPr>
          <a:xfrm>
            <a:off x="37022" y="3091432"/>
            <a:ext cx="3805598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buClrTx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pt-BR" dirty="0"/>
              <a:t>computador de mesa </a:t>
            </a:r>
          </a:p>
          <a:p>
            <a:pPr algn="ctr"/>
            <a:r>
              <a:rPr lang="pt-BR" dirty="0"/>
              <a:t>ou </a:t>
            </a:r>
          </a:p>
          <a:p>
            <a:pPr algn="ctr"/>
            <a:r>
              <a:rPr lang="pt-BR" dirty="0"/>
              <a:t>área de trabalho</a:t>
            </a:r>
          </a:p>
        </p:txBody>
      </p:sp>
    </p:spTree>
    <p:extLst>
      <p:ext uri="{BB962C8B-B14F-4D97-AF65-F5344CB8AC3E}">
        <p14:creationId xmlns:p14="http://schemas.microsoft.com/office/powerpoint/2010/main" val="332901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86C3C51C-948F-C487-D623-029B05FD7370}"/>
              </a:ext>
            </a:extLst>
          </p:cNvPr>
          <p:cNvSpPr/>
          <p:nvPr/>
        </p:nvSpPr>
        <p:spPr>
          <a:xfrm>
            <a:off x="5448865" y="688100"/>
            <a:ext cx="1944216" cy="515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C599E51-DEDC-1428-7A7F-114ADFBD6FC1}"/>
              </a:ext>
            </a:extLst>
          </p:cNvPr>
          <p:cNvSpPr/>
          <p:nvPr/>
        </p:nvSpPr>
        <p:spPr>
          <a:xfrm>
            <a:off x="11276878" y="627534"/>
            <a:ext cx="1944216" cy="515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NOTEBOOK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35A8E6A-D611-E4A1-2016-6C51BAE158AF}"/>
              </a:ext>
            </a:extLst>
          </p:cNvPr>
          <p:cNvSpPr/>
          <p:nvPr/>
        </p:nvSpPr>
        <p:spPr>
          <a:xfrm>
            <a:off x="18214571" y="616092"/>
            <a:ext cx="1944216" cy="515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TABLETS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D78DECBD-FDC2-226B-39AC-2AE99F33A5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633441" y="1891535"/>
            <a:ext cx="3231091" cy="2298342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98262E1-4C36-9865-6D51-1C459FE3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752257" y="1463217"/>
            <a:ext cx="3677775" cy="2764717"/>
          </a:xfrm>
          <a:prstGeom prst="rect">
            <a:avLst/>
          </a:prstGeom>
        </p:spPr>
      </p:pic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4227934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tângulo 2"/>
          <p:cNvSpPr/>
          <p:nvPr/>
        </p:nvSpPr>
        <p:spPr>
          <a:xfrm>
            <a:off x="515112" y="671423"/>
            <a:ext cx="3840864" cy="53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Características</a:t>
            </a: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:</a:t>
            </a:r>
            <a:endParaRPr lang="pt-BR" sz="1600" b="1" i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  <a:sym typeface="Archivo Light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EEC734D7-5836-1A4F-2A3C-09C14D0EB94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684682" y="1921365"/>
            <a:ext cx="3581123" cy="20858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7F0649D-D3B1-70F6-7014-A7712938C41B}"/>
              </a:ext>
            </a:extLst>
          </p:cNvPr>
          <p:cNvSpPr/>
          <p:nvPr/>
        </p:nvSpPr>
        <p:spPr>
          <a:xfrm>
            <a:off x="294453" y="1731638"/>
            <a:ext cx="3840864" cy="685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Não portáteis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: Projetados para uso fixo em mesas.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E68FFC1-FBAB-0153-B930-44B5C1B80069}"/>
              </a:ext>
            </a:extLst>
          </p:cNvPr>
          <p:cNvSpPr/>
          <p:nvPr/>
        </p:nvSpPr>
        <p:spPr>
          <a:xfrm>
            <a:off x="251520" y="2290227"/>
            <a:ext cx="3840864" cy="121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  <a:sym typeface="Archivo Ligh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Alta performance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: Capazes de realizar tarefas complexas (edição de vídeo, jogos pesados, programação avançada).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614A8E3-FD46-D7CD-AC0B-FB2440855F51}"/>
              </a:ext>
            </a:extLst>
          </p:cNvPr>
          <p:cNvSpPr/>
          <p:nvPr/>
        </p:nvSpPr>
        <p:spPr>
          <a:xfrm>
            <a:off x="268114" y="3569851"/>
            <a:ext cx="3840864" cy="87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  <a:sym typeface="Archivo Light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Atualizáveis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  <a:sym typeface="Archivo Light"/>
              </a:rPr>
              <a:t>: Facilidade para trocar peças (memória RAM, HD/SSD, placa de vídeo).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  <a:sym typeface="Archivo Light"/>
            </a:endParaRPr>
          </a:p>
        </p:txBody>
      </p:sp>
    </p:spTree>
    <p:extLst>
      <p:ext uri="{BB962C8B-B14F-4D97-AF65-F5344CB8AC3E}">
        <p14:creationId xmlns:p14="http://schemas.microsoft.com/office/powerpoint/2010/main" val="5370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86C3C51C-948F-C487-D623-029B05FD7370}"/>
              </a:ext>
            </a:extLst>
          </p:cNvPr>
          <p:cNvSpPr/>
          <p:nvPr/>
        </p:nvSpPr>
        <p:spPr>
          <a:xfrm>
            <a:off x="5448865" y="688100"/>
            <a:ext cx="1944216" cy="515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C599E51-DEDC-1428-7A7F-114ADFBD6FC1}"/>
              </a:ext>
            </a:extLst>
          </p:cNvPr>
          <p:cNvSpPr/>
          <p:nvPr/>
        </p:nvSpPr>
        <p:spPr>
          <a:xfrm>
            <a:off x="11276878" y="627534"/>
            <a:ext cx="1944216" cy="515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NOTEBOOK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35A8E6A-D611-E4A1-2016-6C51BAE158AF}"/>
              </a:ext>
            </a:extLst>
          </p:cNvPr>
          <p:cNvSpPr/>
          <p:nvPr/>
        </p:nvSpPr>
        <p:spPr>
          <a:xfrm>
            <a:off x="18214571" y="616092"/>
            <a:ext cx="1944216" cy="5154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TABLETS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D78DECBD-FDC2-226B-39AC-2AE99F33A5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633441" y="1891535"/>
            <a:ext cx="3231091" cy="2298342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98262E1-4C36-9865-6D51-1C459FE385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752257" y="1463217"/>
            <a:ext cx="3677775" cy="2764717"/>
          </a:xfrm>
          <a:prstGeom prst="rect">
            <a:avLst/>
          </a:prstGeom>
        </p:spPr>
      </p:pic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tângulo 2"/>
          <p:cNvSpPr/>
          <p:nvPr/>
        </p:nvSpPr>
        <p:spPr>
          <a:xfrm>
            <a:off x="395536" y="725012"/>
            <a:ext cx="3336808" cy="57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Vantagens:</a:t>
            </a: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EEC734D7-5836-1A4F-2A3C-09C14D0EB94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684682" y="1921365"/>
            <a:ext cx="3581123" cy="208581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8AE4CC8-F5D3-CE50-BCD5-2049968CCDDC}"/>
              </a:ext>
            </a:extLst>
          </p:cNvPr>
          <p:cNvSpPr/>
          <p:nvPr/>
        </p:nvSpPr>
        <p:spPr>
          <a:xfrm>
            <a:off x="731136" y="1463217"/>
            <a:ext cx="3336808" cy="60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Melhor custo-benefício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para alto desempenho.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A130A9-2AD5-4F9A-15C2-3CAB669BFF58}"/>
              </a:ext>
            </a:extLst>
          </p:cNvPr>
          <p:cNvSpPr/>
          <p:nvPr/>
        </p:nvSpPr>
        <p:spPr>
          <a:xfrm>
            <a:off x="731136" y="2241098"/>
            <a:ext cx="3336808" cy="604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Mais duradouros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e fáceis de consertar.</a:t>
            </a: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FBA3259-8904-660E-3B51-0DF040DFE274}"/>
              </a:ext>
            </a:extLst>
          </p:cNvPr>
          <p:cNvSpPr/>
          <p:nvPr/>
        </p:nvSpPr>
        <p:spPr>
          <a:xfrm>
            <a:off x="731136" y="2844955"/>
            <a:ext cx="3336808" cy="73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Ideal para profissionais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, gamers e ambientes corporativos.</a:t>
            </a: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</p:txBody>
      </p:sp>
    </p:spTree>
    <p:extLst>
      <p:ext uri="{BB962C8B-B14F-4D97-AF65-F5344CB8AC3E}">
        <p14:creationId xmlns:p14="http://schemas.microsoft.com/office/powerpoint/2010/main" val="393205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tângulo 2"/>
          <p:cNvSpPr/>
          <p:nvPr/>
        </p:nvSpPr>
        <p:spPr>
          <a:xfrm>
            <a:off x="828687" y="725012"/>
            <a:ext cx="3527289" cy="524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Desvantagens:</a:t>
            </a:r>
            <a:endParaRPr lang="pt-BR" sz="2400" dirty="0">
              <a:solidFill>
                <a:schemeClr val="tx1"/>
              </a:solidFill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684682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530B667D-75EF-412C-DB19-56E80739F257}"/>
              </a:ext>
            </a:extLst>
          </p:cNvPr>
          <p:cNvSpPr/>
          <p:nvPr/>
        </p:nvSpPr>
        <p:spPr>
          <a:xfrm>
            <a:off x="1204003" y="1348603"/>
            <a:ext cx="3527289" cy="5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Pouca mobilidade.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36B131B-2D24-31A8-96D4-AEFF721239BC}"/>
              </a:ext>
            </a:extLst>
          </p:cNvPr>
          <p:cNvSpPr/>
          <p:nvPr/>
        </p:nvSpPr>
        <p:spPr>
          <a:xfrm>
            <a:off x="1201528" y="1840228"/>
            <a:ext cx="3527289" cy="5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Consome mais energia.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5411BA9-0760-35D1-E405-408153D9A157}"/>
              </a:ext>
            </a:extLst>
          </p:cNvPr>
          <p:cNvSpPr/>
          <p:nvPr/>
        </p:nvSpPr>
        <p:spPr>
          <a:xfrm>
            <a:off x="1221253" y="2300469"/>
            <a:ext cx="3527289" cy="446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Ocupa mais espaço.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900608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1769;p41"/>
          <p:cNvSpPr txBox="1">
            <a:spLocks noGrp="1"/>
          </p:cNvSpPr>
          <p:nvPr>
            <p:ph type="title"/>
          </p:nvPr>
        </p:nvSpPr>
        <p:spPr>
          <a:xfrm>
            <a:off x="1" y="2012175"/>
            <a:ext cx="3805598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dirty="0"/>
              <a:t>Notebooks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Google Shape;1769;p41">
            <a:extLst>
              <a:ext uri="{FF2B5EF4-FFF2-40B4-BE49-F238E27FC236}">
                <a16:creationId xmlns:a16="http://schemas.microsoft.com/office/drawing/2014/main" id="{02591111-83AE-F4AD-5339-5E9948BAFD15}"/>
              </a:ext>
            </a:extLst>
          </p:cNvPr>
          <p:cNvSpPr txBox="1">
            <a:spLocks/>
          </p:cNvSpPr>
          <p:nvPr/>
        </p:nvSpPr>
        <p:spPr>
          <a:xfrm>
            <a:off x="37022" y="2715766"/>
            <a:ext cx="3805598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buClrTx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 i="0" u="none" strike="noStrike" cap="none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pPr algn="ctr"/>
            <a:r>
              <a:rPr lang="pt-BR" dirty="0"/>
              <a:t>caderno de anotações.</a:t>
            </a:r>
          </a:p>
        </p:txBody>
      </p:sp>
    </p:spTree>
    <p:extLst>
      <p:ext uri="{BB962C8B-B14F-4D97-AF65-F5344CB8AC3E}">
        <p14:creationId xmlns:p14="http://schemas.microsoft.com/office/powerpoint/2010/main" val="352181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900608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4302523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tângulo 3"/>
          <p:cNvSpPr/>
          <p:nvPr/>
        </p:nvSpPr>
        <p:spPr>
          <a:xfrm>
            <a:off x="-180528" y="555526"/>
            <a:ext cx="4032448" cy="95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Características: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314357E-CC55-BB50-6495-E85DBC89E3FF}"/>
              </a:ext>
            </a:extLst>
          </p:cNvPr>
          <p:cNvSpPr/>
          <p:nvPr/>
        </p:nvSpPr>
        <p:spPr>
          <a:xfrm>
            <a:off x="179512" y="2964271"/>
            <a:ext cx="4032448" cy="98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Variedade de modelos: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Desde ultrabooks leves até notebooks gamers robustos</a:t>
            </a:r>
            <a:r>
              <a:rPr lang="pt-BR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1BC950-98BF-856F-A3D1-FF4988CF46E3}"/>
              </a:ext>
            </a:extLst>
          </p:cNvPr>
          <p:cNvSpPr/>
          <p:nvPr/>
        </p:nvSpPr>
        <p:spPr>
          <a:xfrm>
            <a:off x="150640" y="1417516"/>
            <a:ext cx="4032448" cy="650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Portáteis: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Leves e fáceis de transportar.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793881E-3D07-29DF-831F-2F30585B1DC8}"/>
              </a:ext>
            </a:extLst>
          </p:cNvPr>
          <p:cNvSpPr/>
          <p:nvPr/>
        </p:nvSpPr>
        <p:spPr>
          <a:xfrm>
            <a:off x="165076" y="2111510"/>
            <a:ext cx="4032448" cy="85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Tudo em um: 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Tela, teclado, mouse (touchpad) e bateria integrados.</a:t>
            </a: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2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900608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4302523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tângulo 3"/>
          <p:cNvSpPr/>
          <p:nvPr/>
        </p:nvSpPr>
        <p:spPr>
          <a:xfrm>
            <a:off x="111900" y="700454"/>
            <a:ext cx="4032448" cy="79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	Vantagens:</a:t>
            </a: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197E03-EC56-B281-1DF2-4E32F68E3B7C}"/>
              </a:ext>
            </a:extLst>
          </p:cNvPr>
          <p:cNvSpPr/>
          <p:nvPr/>
        </p:nvSpPr>
        <p:spPr>
          <a:xfrm>
            <a:off x="163016" y="3430305"/>
            <a:ext cx="4032448" cy="44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Economia de espaço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F5C8EC2-15C5-080A-877E-F1D43C332C60}"/>
              </a:ext>
            </a:extLst>
          </p:cNvPr>
          <p:cNvSpPr/>
          <p:nvPr/>
        </p:nvSpPr>
        <p:spPr>
          <a:xfrm>
            <a:off x="179512" y="1910585"/>
            <a:ext cx="4032448" cy="80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Portabilidade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: Use em casa, no trabalho ou em viagens.</a:t>
            </a: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CAA0868-3FD7-58CA-0E86-C28043CE9676}"/>
              </a:ext>
            </a:extLst>
          </p:cNvPr>
          <p:cNvSpPr/>
          <p:nvPr/>
        </p:nvSpPr>
        <p:spPr>
          <a:xfrm>
            <a:off x="163016" y="2614915"/>
            <a:ext cx="4032448" cy="89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Bateria</a:t>
            </a:r>
            <a:r>
              <a:rPr lang="pt-BR" sz="1600" dirty="0">
                <a:solidFill>
                  <a:schemeClr val="tx1"/>
                </a:solidFill>
                <a:latin typeface="Arial" panose="020B0604020202020204" pitchFamily="34" charset="0"/>
                <a:ea typeface="Archivo Light"/>
                <a:cs typeface="Archivo Light"/>
              </a:rPr>
              <a:t>: Pode ser usado sem estar conectado à energia por várias horas.</a:t>
            </a:r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ea typeface="Archivo Light"/>
              <a:cs typeface="Archiv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068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-900608" y="616092"/>
            <a:ext cx="15745350" cy="3611842"/>
            <a:chOff x="4684682" y="616092"/>
            <a:chExt cx="15745350" cy="3611842"/>
          </a:xfrm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6C3C51C-948F-C487-D623-029B05FD7370}"/>
                </a:ext>
              </a:extLst>
            </p:cNvPr>
            <p:cNvSpPr/>
            <p:nvPr/>
          </p:nvSpPr>
          <p:spPr>
            <a:xfrm>
              <a:off x="5448865" y="688100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DESKTOP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C599E51-DEDC-1428-7A7F-114ADFBD6FC1}"/>
                </a:ext>
              </a:extLst>
            </p:cNvPr>
            <p:cNvSpPr/>
            <p:nvPr/>
          </p:nvSpPr>
          <p:spPr>
            <a:xfrm>
              <a:off x="11276878" y="627534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NOTEBOOK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035A8E6A-D611-E4A1-2016-6C51BAE158AF}"/>
                </a:ext>
              </a:extLst>
            </p:cNvPr>
            <p:cNvSpPr/>
            <p:nvPr/>
          </p:nvSpPr>
          <p:spPr>
            <a:xfrm>
              <a:off x="18214571" y="616092"/>
              <a:ext cx="1944216" cy="51549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TABLETS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D78DECBD-FDC2-226B-39AC-2AE99F33A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633441" y="1891535"/>
              <a:ext cx="3231091" cy="2298342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D98262E1-4C36-9865-6D51-1C459FE3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16752257" y="1463217"/>
              <a:ext cx="3677775" cy="2764717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EC734D7-5836-1A4F-2A3C-09C14D0EB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684682" y="1921365"/>
              <a:ext cx="3581123" cy="2085813"/>
            </a:xfrm>
            <a:prstGeom prst="rect">
              <a:avLst/>
            </a:prstGeom>
          </p:spPr>
        </p:pic>
      </p:grpSp>
      <p:sp>
        <p:nvSpPr>
          <p:cNvPr id="1768" name="Google Shape;1768;p41"/>
          <p:cNvSpPr/>
          <p:nvPr/>
        </p:nvSpPr>
        <p:spPr>
          <a:xfrm>
            <a:off x="-2085615" y="-308569"/>
            <a:ext cx="6153559" cy="56166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771" name="Google Shape;1771;p41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>
          <a:xfrm>
            <a:off x="3236861" y="4302523"/>
            <a:ext cx="749797" cy="717499"/>
            <a:chOff x="7847861" y="3178722"/>
            <a:chExt cx="749797" cy="717499"/>
          </a:xfrm>
        </p:grpSpPr>
        <p:sp>
          <p:nvSpPr>
            <p:cNvPr id="1779" name="Google Shape;1779;p41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tângulo 3"/>
          <p:cNvSpPr/>
          <p:nvPr/>
        </p:nvSpPr>
        <p:spPr>
          <a:xfrm>
            <a:off x="-168912" y="735915"/>
            <a:ext cx="4032448" cy="627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Desvantagens: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7E6F8FC-E506-208D-2FF7-2696C79C936F}"/>
              </a:ext>
            </a:extLst>
          </p:cNvPr>
          <p:cNvSpPr/>
          <p:nvPr/>
        </p:nvSpPr>
        <p:spPr>
          <a:xfrm>
            <a:off x="143974" y="2047970"/>
            <a:ext cx="4032448" cy="81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Desempenho inferior </a:t>
            </a:r>
            <a:r>
              <a:rPr lang="pt-BR" sz="1600" dirty="0">
                <a:solidFill>
                  <a:schemeClr val="tx1"/>
                </a:solidFill>
              </a:rPr>
              <a:t>aos desktops na mesma faixa de preço.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2575B10-44F3-EF86-8F78-315C93B14379}"/>
              </a:ext>
            </a:extLst>
          </p:cNvPr>
          <p:cNvSpPr/>
          <p:nvPr/>
        </p:nvSpPr>
        <p:spPr>
          <a:xfrm>
            <a:off x="143043" y="1387075"/>
            <a:ext cx="4032448" cy="68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Difícil de atualizar componentes</a:t>
            </a:r>
            <a:r>
              <a:rPr lang="pt-BR" sz="1600" dirty="0">
                <a:solidFill>
                  <a:schemeClr val="tx1"/>
                </a:solidFill>
              </a:rPr>
              <a:t>.</a:t>
            </a:r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2010FF6-43F2-48A2-4C4F-853FECE10B8A}"/>
              </a:ext>
            </a:extLst>
          </p:cNvPr>
          <p:cNvSpPr/>
          <p:nvPr/>
        </p:nvSpPr>
        <p:spPr>
          <a:xfrm>
            <a:off x="143043" y="2826079"/>
            <a:ext cx="4032448" cy="62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tx1"/>
                </a:solidFill>
              </a:rPr>
              <a:t>Aquecimento</a:t>
            </a:r>
            <a:r>
              <a:rPr lang="pt-BR" sz="1600" dirty="0">
                <a:solidFill>
                  <a:schemeClr val="tx1"/>
                </a:solidFill>
              </a:rPr>
              <a:t> pode ser um problema em tarefas intensas.</a:t>
            </a:r>
            <a:endParaRPr lang="pt-B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59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349</Words>
  <Application>Microsoft Office PowerPoint</Application>
  <PresentationFormat>Apresentação na tela (16:9)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Orbitron</vt:lpstr>
      <vt:lpstr>Arial</vt:lpstr>
      <vt:lpstr>Cuprum</vt:lpstr>
      <vt:lpstr>Archivo Light</vt:lpstr>
      <vt:lpstr>Virtual Metaverse Project Proposal by Slidesgo</vt:lpstr>
      <vt:lpstr>TIPOS DE COMPUTADORES</vt:lpstr>
      <vt:lpstr>Desktops</vt:lpstr>
      <vt:lpstr>Apresentação do PowerPoint</vt:lpstr>
      <vt:lpstr>Apresentação do PowerPoint</vt:lpstr>
      <vt:lpstr>Apresentação do PowerPoint</vt:lpstr>
      <vt:lpstr>Notebooks</vt:lpstr>
      <vt:lpstr>Apresentação do PowerPoint</vt:lpstr>
      <vt:lpstr>Apresentação do PowerPoint</vt:lpstr>
      <vt:lpstr>Apresentação do PowerPoint</vt:lpstr>
      <vt:lpstr>TABLETS</vt:lpstr>
      <vt:lpstr>Apresentação do PowerPoint</vt:lpstr>
      <vt:lpstr>Apresentação do PowerPoint</vt:lpstr>
      <vt:lpstr>Apresentação do PowerPoint</vt:lpstr>
      <vt:lpstr>SISTEMA OPERACIAL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Informática</dc:title>
  <dc:creator>Rosilane</dc:creator>
  <cp:lastModifiedBy>cristian ramos dos santos</cp:lastModifiedBy>
  <cp:revision>13</cp:revision>
  <dcterms:modified xsi:type="dcterms:W3CDTF">2025-02-27T14:18:55Z</dcterms:modified>
</cp:coreProperties>
</file>