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80" r:id="rId4"/>
    <p:sldId id="283" r:id="rId5"/>
    <p:sldId id="282" r:id="rId6"/>
    <p:sldId id="284" r:id="rId7"/>
    <p:sldId id="285" r:id="rId8"/>
    <p:sldId id="286" r:id="rId9"/>
    <p:sldId id="287" r:id="rId10"/>
    <p:sldId id="262" r:id="rId11"/>
    <p:sldId id="261" r:id="rId12"/>
    <p:sldId id="281" r:id="rId13"/>
  </p:sldIdLst>
  <p:sldSz cx="9144000" cy="5143500" type="screen16x9"/>
  <p:notesSz cx="6858000" cy="9144000"/>
  <p:embeddedFontLs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Archivo Light" panose="020B0604020202020204" charset="0"/>
      <p:regular r:id="rId19"/>
      <p:bold r:id="rId20"/>
      <p:italic r:id="rId21"/>
      <p:boldItalic r:id="rId22"/>
    </p:embeddedFont>
    <p:embeddedFont>
      <p:font typeface="Cuprum" panose="020B0604020202020204" charset="0"/>
      <p:regular r:id="rId23"/>
      <p:bold r:id="rId24"/>
      <p:italic r:id="rId25"/>
      <p:boldItalic r:id="rId26"/>
    </p:embeddedFont>
    <p:embeddedFont>
      <p:font typeface="Orbitron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E76B8-81CE-43AF-BB53-1B91799248C5}">
  <a:tblStyle styleId="{B28E76B8-81CE-43AF-BB53-1B9179924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 autoAdjust="0"/>
    <p:restoredTop sz="94660"/>
  </p:normalViewPr>
  <p:slideViewPr>
    <p:cSldViewPr>
      <p:cViewPr>
        <p:scale>
          <a:sx n="100" d="100"/>
          <a:sy n="100" d="100"/>
        </p:scale>
        <p:origin x="72" y="-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23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6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0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2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0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76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7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2" r:id="rId6"/>
    <p:sldLayoutId id="2147483675" r:id="rId7"/>
    <p:sldLayoutId id="2147483676" r:id="rId8"/>
    <p:sldLayoutId id="214748367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Cristian Ramos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4000" dirty="0"/>
              <a:t>SISTEMA OPERACIONAL </a:t>
            </a:r>
            <a:br>
              <a:rPr lang="pt-BR" sz="4000" dirty="0"/>
            </a:br>
            <a:r>
              <a:rPr lang="pt-BR" sz="4000" dirty="0">
                <a:solidFill>
                  <a:schemeClr val="tx2"/>
                </a:solidFill>
              </a:rPr>
              <a:t>WINDOWS</a:t>
            </a: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45093" y="2012380"/>
            <a:ext cx="5040560" cy="2654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 O que é informática </a:t>
            </a:r>
            <a:br>
              <a:rPr lang="en" sz="3600" dirty="0"/>
            </a:br>
            <a:r>
              <a:rPr lang="en" sz="3600" dirty="0"/>
              <a:t>e</a:t>
            </a:r>
            <a:br>
              <a:rPr lang="en" sz="3600" dirty="0"/>
            </a:br>
            <a:r>
              <a:rPr lang="en" sz="3600" dirty="0"/>
              <a:t> sua qual sua importância ?</a:t>
            </a:r>
            <a:endParaRPr sz="3600" dirty="0"/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05958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DA INFORMÁTICA</a:t>
            </a:r>
            <a:endParaRPr dirty="0"/>
          </a:p>
        </p:txBody>
      </p:sp>
      <p:sp>
        <p:nvSpPr>
          <p:cNvPr id="2638" name="Google Shape;2638;p59"/>
          <p:cNvSpPr txBox="1"/>
          <p:nvPr/>
        </p:nvSpPr>
        <p:spPr>
          <a:xfrm>
            <a:off x="179512" y="2956975"/>
            <a:ext cx="1977366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O acesso à informação é fundamental para o desenvolvimento e a tomada de decisões em diversas áreas.</a:t>
            </a:r>
          </a:p>
        </p:txBody>
      </p:sp>
      <p:sp>
        <p:nvSpPr>
          <p:cNvPr id="2640" name="Google Shape;2640;p59"/>
          <p:cNvSpPr txBox="1"/>
          <p:nvPr/>
        </p:nvSpPr>
        <p:spPr>
          <a:xfrm>
            <a:off x="228816" y="1370551"/>
            <a:ext cx="1988181" cy="11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informática permeia todos os aspectos da vida moderna, da educação à saúde, do comércio à comunicação.</a:t>
            </a:r>
          </a:p>
        </p:txBody>
      </p:sp>
      <p:sp>
        <p:nvSpPr>
          <p:cNvPr id="2642" name="Google Shape;2642;p59"/>
          <p:cNvSpPr txBox="1"/>
          <p:nvPr/>
        </p:nvSpPr>
        <p:spPr>
          <a:xfrm>
            <a:off x="7105309" y="1576668"/>
            <a:ext cx="2038691" cy="114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A informática impulsiona a inovação, a pesquisa científica e o progresso tecnológico em todas as áreas.</a:t>
            </a:r>
          </a:p>
        </p:txBody>
      </p:sp>
      <p:sp>
        <p:nvSpPr>
          <p:cNvPr id="2645" name="Google Shape;2645;p59"/>
          <p:cNvSpPr txBox="1"/>
          <p:nvPr/>
        </p:nvSpPr>
        <p:spPr>
          <a:xfrm>
            <a:off x="7155794" y="3360400"/>
            <a:ext cx="1363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n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informática estará no futuro</a:t>
            </a: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646" name="Google Shape;2646;p59"/>
          <p:cNvGrpSpPr/>
          <p:nvPr/>
        </p:nvGrpSpPr>
        <p:grpSpPr>
          <a:xfrm>
            <a:off x="2670463" y="1408650"/>
            <a:ext cx="3884395" cy="3814120"/>
            <a:chOff x="2822863" y="1408650"/>
            <a:chExt cx="3884395" cy="3814120"/>
          </a:xfrm>
        </p:grpSpPr>
        <p:sp>
          <p:nvSpPr>
            <p:cNvPr id="2647" name="Google Shape;2647;p59"/>
            <p:cNvSpPr/>
            <p:nvPr/>
          </p:nvSpPr>
          <p:spPr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5132963" y="1937575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5566063" y="1937575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>
              <a:xfrm>
                <a:off x="3891250" y="2448650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>
              <a:xfrm>
                <a:off x="4987825" y="3374950"/>
                <a:ext cx="230100" cy="98850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>
              <a:xfrm>
                <a:off x="5104200" y="3362150"/>
                <a:ext cx="393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>
            <a:xfrm>
              <a:off x="5957461" y="3343972"/>
              <a:ext cx="749797" cy="717499"/>
              <a:chOff x="7847861" y="3178722"/>
              <a:chExt cx="749797" cy="717499"/>
            </a:xfrm>
          </p:grpSpPr>
          <p:sp>
            <p:nvSpPr>
              <p:cNvPr id="2696" name="Google Shape;2696;p59"/>
              <p:cNvSpPr/>
              <p:nvPr/>
            </p:nvSpPr>
            <p:spPr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>
            <a:xfrm>
              <a:off x="4088181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>
            <a:xfrm>
              <a:off x="4316488" y="2799575"/>
              <a:ext cx="1033800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>
            <a:xfrm>
              <a:off x="4865963" y="2459325"/>
              <a:ext cx="177450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>
            <a:xfrm>
              <a:off x="4215588" y="2082625"/>
              <a:ext cx="449800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5334788" y="3471700"/>
              <a:ext cx="335775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757338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3651838" y="1749650"/>
              <a:ext cx="356025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3117838" y="1749700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>
            <a:xfrm>
              <a:off x="4119738" y="2790650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9"/>
            <p:cNvSpPr/>
            <p:nvPr/>
          </p:nvSpPr>
          <p:spPr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>
            <a:xfrm>
              <a:off x="6177438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800" name="Google Shape;2800;p59"/>
          <p:cNvCxnSpPr>
            <a:cxnSpLocks/>
          </p:cNvCxnSpPr>
          <p:nvPr/>
        </p:nvCxnSpPr>
        <p:spPr>
          <a:xfrm flipH="1">
            <a:off x="5739405" y="1701475"/>
            <a:ext cx="13287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cxnSpLocks/>
          </p:cNvCxnSpPr>
          <p:nvPr/>
        </p:nvCxnSpPr>
        <p:spPr>
          <a:xfrm>
            <a:off x="2076300" y="1701475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>
            <a:cxnSpLocks/>
          </p:cNvCxnSpPr>
          <p:nvPr/>
        </p:nvCxnSpPr>
        <p:spPr>
          <a:xfrm>
            <a:off x="2076300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>
            <a:cxnSpLocks/>
          </p:cNvCxnSpPr>
          <p:nvPr/>
        </p:nvCxnSpPr>
        <p:spPr>
          <a:xfrm flipH="1">
            <a:off x="6542805" y="3393275"/>
            <a:ext cx="525300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9260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8" grpId="0"/>
      <p:bldP spid="2640" grpId="0"/>
      <p:bldP spid="2642" grpId="0"/>
      <p:bldP spid="26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395536" y="1832050"/>
            <a:ext cx="3456384" cy="95572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" dirty="0"/>
              <a:t> </a:t>
            </a:r>
            <a:r>
              <a:rPr lang="pt-BR" dirty="0"/>
              <a:t>Área de trabalho, ícones e barra de tarefas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4824456" y="3916258"/>
            <a:ext cx="313192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Personalização do sistema (plano de fundo, temas, idioma)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589768" y="149163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4427984" y="1851670"/>
            <a:ext cx="3816424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Menu Iniciar e configurações básicas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899592" y="3916258"/>
            <a:ext cx="252028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Gerenciamento de arquivos e pastas 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5940152" y="1419622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1723749" y="324346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6047736" y="3219822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temas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/>
      <p:bldP spid="1545" grpId="0"/>
      <p:bldP spid="1549" grpId="0"/>
      <p:bldP spid="1551" grpId="0"/>
      <p:bldP spid="1553" grpId="0"/>
      <p:bldP spid="1554" grpId="0"/>
      <p:bldP spid="1555" grpId="0"/>
      <p:bldP spid="15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2" y="673686"/>
            <a:ext cx="7950215" cy="446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0" y="1073815"/>
            <a:ext cx="5328592" cy="2995870"/>
          </a:xfrm>
          <a:prstGeom prst="rect">
            <a:avLst/>
          </a:prstGeom>
        </p:spPr>
      </p:pic>
      <p:sp>
        <p:nvSpPr>
          <p:cNvPr id="2" name="Google Shape;1768;p41">
            <a:extLst>
              <a:ext uri="{FF2B5EF4-FFF2-40B4-BE49-F238E27FC236}">
                <a16:creationId xmlns:a16="http://schemas.microsoft.com/office/drawing/2014/main" id="{92AD266C-A54F-74BB-0779-B7CD38EDF28F}"/>
              </a:ext>
            </a:extLst>
          </p:cNvPr>
          <p:cNvSpPr/>
          <p:nvPr/>
        </p:nvSpPr>
        <p:spPr>
          <a:xfrm>
            <a:off x="6156176" y="2572257"/>
            <a:ext cx="2821780" cy="208174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PLANO DE FUNDO</a:t>
            </a:r>
            <a:endParaRPr sz="1800" dirty="0"/>
          </a:p>
        </p:txBody>
      </p:sp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F346A317-6247-448A-FB48-71FB88DF898F}"/>
              </a:ext>
            </a:extLst>
          </p:cNvPr>
          <p:cNvSpPr/>
          <p:nvPr/>
        </p:nvSpPr>
        <p:spPr>
          <a:xfrm>
            <a:off x="553020" y="1016040"/>
            <a:ext cx="5328592" cy="2923862"/>
          </a:xfrm>
          <a:prstGeom prst="borderCallout2">
            <a:avLst>
              <a:gd name="adj1" fmla="val 20450"/>
              <a:gd name="adj2" fmla="val 110766"/>
              <a:gd name="adj3" fmla="val 21204"/>
              <a:gd name="adj4" fmla="val 127329"/>
              <a:gd name="adj5" fmla="val 52378"/>
              <a:gd name="adj6" fmla="val 13227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6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2" y="673686"/>
            <a:ext cx="10887876" cy="6121442"/>
          </a:xfrm>
          <a:prstGeom prst="rect">
            <a:avLst/>
          </a:prstGeom>
        </p:spPr>
      </p:pic>
      <p:sp>
        <p:nvSpPr>
          <p:cNvPr id="2" name="Google Shape;1768;p41">
            <a:extLst>
              <a:ext uri="{FF2B5EF4-FFF2-40B4-BE49-F238E27FC236}">
                <a16:creationId xmlns:a16="http://schemas.microsoft.com/office/drawing/2014/main" id="{81A37B96-6752-82BA-3B31-A43E89546381}"/>
              </a:ext>
            </a:extLst>
          </p:cNvPr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ÍCONES</a:t>
            </a:r>
            <a:endParaRPr sz="1800" dirty="0"/>
          </a:p>
        </p:txBody>
      </p:sp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B36E68B0-26FD-A490-9F38-2292006C208C}"/>
              </a:ext>
            </a:extLst>
          </p:cNvPr>
          <p:cNvSpPr/>
          <p:nvPr/>
        </p:nvSpPr>
        <p:spPr>
          <a:xfrm>
            <a:off x="596892" y="673686"/>
            <a:ext cx="878764" cy="3338224"/>
          </a:xfrm>
          <a:prstGeom prst="borderCallout2">
            <a:avLst>
              <a:gd name="adj1" fmla="val 20450"/>
              <a:gd name="adj2" fmla="val 110766"/>
              <a:gd name="adj3" fmla="val 20450"/>
              <a:gd name="adj4" fmla="val 208995"/>
              <a:gd name="adj5" fmla="val 44842"/>
              <a:gd name="adj6" fmla="val 39588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-3044874"/>
            <a:ext cx="8725156" cy="4905505"/>
          </a:xfrm>
          <a:prstGeom prst="rect">
            <a:avLst/>
          </a:prstGeom>
        </p:spPr>
      </p:pic>
      <p:sp>
        <p:nvSpPr>
          <p:cNvPr id="2" name="Texto Explicativo: Linha Dobrada 1">
            <a:extLst>
              <a:ext uri="{FF2B5EF4-FFF2-40B4-BE49-F238E27FC236}">
                <a16:creationId xmlns:a16="http://schemas.microsoft.com/office/drawing/2014/main" id="{F4E0597C-5CCB-5F0E-5C5B-95FCBCD53266}"/>
              </a:ext>
            </a:extLst>
          </p:cNvPr>
          <p:cNvSpPr/>
          <p:nvPr/>
        </p:nvSpPr>
        <p:spPr>
          <a:xfrm>
            <a:off x="179512" y="1563639"/>
            <a:ext cx="8869172" cy="296992"/>
          </a:xfrm>
          <a:prstGeom prst="borderCallout2">
            <a:avLst>
              <a:gd name="adj1" fmla="val 179958"/>
              <a:gd name="adj2" fmla="val 70769"/>
              <a:gd name="adj3" fmla="val 298662"/>
              <a:gd name="adj4" fmla="val 68987"/>
              <a:gd name="adj5" fmla="val 420807"/>
              <a:gd name="adj6" fmla="val 6744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1768;p41">
            <a:extLst>
              <a:ext uri="{FF2B5EF4-FFF2-40B4-BE49-F238E27FC236}">
                <a16:creationId xmlns:a16="http://schemas.microsoft.com/office/drawing/2014/main" id="{E285F5E7-1093-84A5-E985-9BBF44A7D1F2}"/>
              </a:ext>
            </a:extLst>
          </p:cNvPr>
          <p:cNvSpPr/>
          <p:nvPr/>
        </p:nvSpPr>
        <p:spPr>
          <a:xfrm>
            <a:off x="2411760" y="2067694"/>
            <a:ext cx="3654041" cy="2695738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BARRA DE TAREFAS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7547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015" r="75555"/>
          <a:stretch/>
        </p:blipFill>
        <p:spPr>
          <a:xfrm>
            <a:off x="3491880" y="673686"/>
            <a:ext cx="3600400" cy="2400268"/>
          </a:xfrm>
          <a:prstGeom prst="rect">
            <a:avLst/>
          </a:prstGeom>
        </p:spPr>
      </p:pic>
      <p:sp>
        <p:nvSpPr>
          <p:cNvPr id="2" name="Texto Explicativo: Linha Dobrada 1">
            <a:extLst>
              <a:ext uri="{FF2B5EF4-FFF2-40B4-BE49-F238E27FC236}">
                <a16:creationId xmlns:a16="http://schemas.microsoft.com/office/drawing/2014/main" id="{AE8C81D0-ABF9-047E-BCF7-B397FE30230E}"/>
              </a:ext>
            </a:extLst>
          </p:cNvPr>
          <p:cNvSpPr/>
          <p:nvPr/>
        </p:nvSpPr>
        <p:spPr>
          <a:xfrm>
            <a:off x="3475338" y="2619348"/>
            <a:ext cx="590732" cy="478200"/>
          </a:xfrm>
          <a:prstGeom prst="borderCallout2">
            <a:avLst>
              <a:gd name="adj1" fmla="val 48207"/>
              <a:gd name="adj2" fmla="val -26549"/>
              <a:gd name="adj3" fmla="val 26618"/>
              <a:gd name="adj4" fmla="val -90600"/>
              <a:gd name="adj5" fmla="val 20169"/>
              <a:gd name="adj6" fmla="val -10594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1768;p41">
            <a:extLst>
              <a:ext uri="{FF2B5EF4-FFF2-40B4-BE49-F238E27FC236}">
                <a16:creationId xmlns:a16="http://schemas.microsoft.com/office/drawing/2014/main" id="{28EEA2C1-5646-2DC7-A440-C015CCB07E21}"/>
              </a:ext>
            </a:extLst>
          </p:cNvPr>
          <p:cNvSpPr/>
          <p:nvPr/>
        </p:nvSpPr>
        <p:spPr>
          <a:xfrm>
            <a:off x="729467" y="1062123"/>
            <a:ext cx="2046282" cy="1509627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ÍCONE MENU INICIAR</a:t>
            </a:r>
            <a:endParaRPr sz="1800" dirty="0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A84EB2D0-8771-B65F-17B8-863616D6B27F}"/>
              </a:ext>
            </a:extLst>
          </p:cNvPr>
          <p:cNvSpPr/>
          <p:nvPr/>
        </p:nvSpPr>
        <p:spPr>
          <a:xfrm>
            <a:off x="4066070" y="2619735"/>
            <a:ext cx="3042752" cy="478200"/>
          </a:xfrm>
          <a:prstGeom prst="borderCallout2">
            <a:avLst>
              <a:gd name="adj1" fmla="val 121956"/>
              <a:gd name="adj2" fmla="val 84946"/>
              <a:gd name="adj3" fmla="val 194596"/>
              <a:gd name="adj4" fmla="val 75569"/>
              <a:gd name="adj5" fmla="val 240929"/>
              <a:gd name="adj6" fmla="val 6895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1768;p41">
            <a:extLst>
              <a:ext uri="{FF2B5EF4-FFF2-40B4-BE49-F238E27FC236}">
                <a16:creationId xmlns:a16="http://schemas.microsoft.com/office/drawing/2014/main" id="{9E3CAA15-AF24-97FE-D9EB-8DC29F3AF402}"/>
              </a:ext>
            </a:extLst>
          </p:cNvPr>
          <p:cNvSpPr/>
          <p:nvPr/>
        </p:nvSpPr>
        <p:spPr>
          <a:xfrm>
            <a:off x="4066070" y="3408412"/>
            <a:ext cx="2046282" cy="1509627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PESQUISA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74527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02" t="74105" r="57889"/>
          <a:stretch/>
        </p:blipFill>
        <p:spPr>
          <a:xfrm>
            <a:off x="2915816" y="74104"/>
            <a:ext cx="2952329" cy="2497646"/>
          </a:xfrm>
          <a:prstGeom prst="rect">
            <a:avLst/>
          </a:prstGeom>
        </p:spPr>
      </p:pic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86EF163E-63FF-A4F5-1E11-988D2AC7D5BE}"/>
              </a:ext>
            </a:extLst>
          </p:cNvPr>
          <p:cNvSpPr/>
          <p:nvPr/>
        </p:nvSpPr>
        <p:spPr>
          <a:xfrm>
            <a:off x="2915816" y="2094972"/>
            <a:ext cx="590732" cy="478200"/>
          </a:xfrm>
          <a:prstGeom prst="borderCallout2">
            <a:avLst>
              <a:gd name="adj1" fmla="val 48207"/>
              <a:gd name="adj2" fmla="val -26549"/>
              <a:gd name="adj3" fmla="val 26618"/>
              <a:gd name="adj4" fmla="val -90600"/>
              <a:gd name="adj5" fmla="val 20169"/>
              <a:gd name="adj6" fmla="val -10594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E68731B-4013-212B-4C7C-F5B8346090BE}"/>
              </a:ext>
            </a:extLst>
          </p:cNvPr>
          <p:cNvSpPr/>
          <p:nvPr/>
        </p:nvSpPr>
        <p:spPr>
          <a:xfrm>
            <a:off x="3506548" y="2093550"/>
            <a:ext cx="1713524" cy="478200"/>
          </a:xfrm>
          <a:prstGeom prst="borderCallout2">
            <a:avLst>
              <a:gd name="adj1" fmla="val 51561"/>
              <a:gd name="adj2" fmla="val 112009"/>
              <a:gd name="adj3" fmla="val 46746"/>
              <a:gd name="adj4" fmla="val 146260"/>
              <a:gd name="adj5" fmla="val 154356"/>
              <a:gd name="adj6" fmla="val 16462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768;p41">
            <a:extLst>
              <a:ext uri="{FF2B5EF4-FFF2-40B4-BE49-F238E27FC236}">
                <a16:creationId xmlns:a16="http://schemas.microsoft.com/office/drawing/2014/main" id="{F3D9007D-E8C1-EA5D-4B95-3D5A4A38286E}"/>
              </a:ext>
            </a:extLst>
          </p:cNvPr>
          <p:cNvSpPr/>
          <p:nvPr/>
        </p:nvSpPr>
        <p:spPr>
          <a:xfrm>
            <a:off x="323528" y="195486"/>
            <a:ext cx="2370498" cy="174881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VISÃO DE TAREFAS</a:t>
            </a:r>
            <a:endParaRPr sz="1800" dirty="0"/>
          </a:p>
        </p:txBody>
      </p:sp>
      <p:sp>
        <p:nvSpPr>
          <p:cNvPr id="8" name="Google Shape;1768;p41">
            <a:extLst>
              <a:ext uri="{FF2B5EF4-FFF2-40B4-BE49-F238E27FC236}">
                <a16:creationId xmlns:a16="http://schemas.microsoft.com/office/drawing/2014/main" id="{24B311EA-F9B3-0D96-F875-CEAB054BDD94}"/>
              </a:ext>
            </a:extLst>
          </p:cNvPr>
          <p:cNvSpPr/>
          <p:nvPr/>
        </p:nvSpPr>
        <p:spPr>
          <a:xfrm>
            <a:off x="6444208" y="2715766"/>
            <a:ext cx="2370498" cy="174881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VISÃO DE TAREFAS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2029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19" t="79384"/>
          <a:stretch/>
        </p:blipFill>
        <p:spPr>
          <a:xfrm>
            <a:off x="2483768" y="195486"/>
            <a:ext cx="3617803" cy="2088232"/>
          </a:xfrm>
          <a:prstGeom prst="rect">
            <a:avLst/>
          </a:prstGeom>
        </p:spPr>
      </p:pic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F47049DE-D5D0-FAFF-9EE5-1E446C3B81DE}"/>
              </a:ext>
            </a:extLst>
          </p:cNvPr>
          <p:cNvSpPr/>
          <p:nvPr/>
        </p:nvSpPr>
        <p:spPr>
          <a:xfrm>
            <a:off x="3059832" y="1799321"/>
            <a:ext cx="302700" cy="478200"/>
          </a:xfrm>
          <a:prstGeom prst="borderCallout2">
            <a:avLst>
              <a:gd name="adj1" fmla="val 48207"/>
              <a:gd name="adj2" fmla="val -26549"/>
              <a:gd name="adj3" fmla="val 40441"/>
              <a:gd name="adj4" fmla="val -177949"/>
              <a:gd name="adj5" fmla="val -12084"/>
              <a:gd name="adj6" fmla="val -25152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1768;p41">
            <a:extLst>
              <a:ext uri="{FF2B5EF4-FFF2-40B4-BE49-F238E27FC236}">
                <a16:creationId xmlns:a16="http://schemas.microsoft.com/office/drawing/2014/main" id="{C1DC86CF-23A2-869A-9349-863702CEB73D}"/>
              </a:ext>
            </a:extLst>
          </p:cNvPr>
          <p:cNvSpPr/>
          <p:nvPr/>
        </p:nvSpPr>
        <p:spPr>
          <a:xfrm>
            <a:off x="320793" y="555526"/>
            <a:ext cx="2032110" cy="149917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007BD380-E199-D5B9-A606-0A84B04C1F07}"/>
              </a:ext>
            </a:extLst>
          </p:cNvPr>
          <p:cNvSpPr/>
          <p:nvPr/>
        </p:nvSpPr>
        <p:spPr>
          <a:xfrm>
            <a:off x="3405204" y="1793124"/>
            <a:ext cx="302700" cy="478200"/>
          </a:xfrm>
          <a:prstGeom prst="borderCallout2">
            <a:avLst>
              <a:gd name="adj1" fmla="val 105803"/>
              <a:gd name="adj2" fmla="val 42602"/>
              <a:gd name="adj3" fmla="val 181358"/>
              <a:gd name="adj4" fmla="val 32651"/>
              <a:gd name="adj5" fmla="val 195547"/>
              <a:gd name="adj6" fmla="val -35547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1768;p41">
            <a:extLst>
              <a:ext uri="{FF2B5EF4-FFF2-40B4-BE49-F238E27FC236}">
                <a16:creationId xmlns:a16="http://schemas.microsoft.com/office/drawing/2014/main" id="{C199B189-93BB-C882-1163-92B166D33522}"/>
              </a:ext>
            </a:extLst>
          </p:cNvPr>
          <p:cNvSpPr/>
          <p:nvPr/>
        </p:nvSpPr>
        <p:spPr>
          <a:xfrm>
            <a:off x="467544" y="2598028"/>
            <a:ext cx="1824129" cy="134187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6CD42A45-95E6-15D6-F6F0-437114E03689}"/>
              </a:ext>
            </a:extLst>
          </p:cNvPr>
          <p:cNvSpPr/>
          <p:nvPr/>
        </p:nvSpPr>
        <p:spPr>
          <a:xfrm>
            <a:off x="3750576" y="1779662"/>
            <a:ext cx="302700" cy="478200"/>
          </a:xfrm>
          <a:prstGeom prst="borderCallout2">
            <a:avLst>
              <a:gd name="adj1" fmla="val 105803"/>
              <a:gd name="adj2" fmla="val 42602"/>
              <a:gd name="adj3" fmla="val 312292"/>
              <a:gd name="adj4" fmla="val 33144"/>
              <a:gd name="adj5" fmla="val 612251"/>
              <a:gd name="adj6" fmla="val -4589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1768;p41">
            <a:extLst>
              <a:ext uri="{FF2B5EF4-FFF2-40B4-BE49-F238E27FC236}">
                <a16:creationId xmlns:a16="http://schemas.microsoft.com/office/drawing/2014/main" id="{D398CBB4-7D49-8F53-1772-8AE50725A820}"/>
              </a:ext>
            </a:extLst>
          </p:cNvPr>
          <p:cNvSpPr/>
          <p:nvPr/>
        </p:nvSpPr>
        <p:spPr>
          <a:xfrm>
            <a:off x="320793" y="4198571"/>
            <a:ext cx="1970880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E5457A11-FA62-1DBE-6783-F86C8160D3AC}"/>
              </a:ext>
            </a:extLst>
          </p:cNvPr>
          <p:cNvSpPr/>
          <p:nvPr/>
        </p:nvSpPr>
        <p:spPr>
          <a:xfrm>
            <a:off x="4067944" y="1779662"/>
            <a:ext cx="359469" cy="478200"/>
          </a:xfrm>
          <a:prstGeom prst="borderCallout2">
            <a:avLst>
              <a:gd name="adj1" fmla="val 103811"/>
              <a:gd name="adj2" fmla="val 55851"/>
              <a:gd name="adj3" fmla="val 306316"/>
              <a:gd name="adj4" fmla="val 59641"/>
              <a:gd name="adj5" fmla="val 540544"/>
              <a:gd name="adj6" fmla="val 63271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65F9EC06-4588-B0ED-0AFB-E535E1A825E6}"/>
              </a:ext>
            </a:extLst>
          </p:cNvPr>
          <p:cNvSpPr/>
          <p:nvPr/>
        </p:nvSpPr>
        <p:spPr>
          <a:xfrm>
            <a:off x="4538220" y="1779662"/>
            <a:ext cx="825868" cy="478200"/>
          </a:xfrm>
          <a:prstGeom prst="borderCallout2">
            <a:avLst>
              <a:gd name="adj1" fmla="val 105803"/>
              <a:gd name="adj2" fmla="val 42602"/>
              <a:gd name="adj3" fmla="val 216285"/>
              <a:gd name="adj4" fmla="val 43524"/>
              <a:gd name="adj5" fmla="val 359286"/>
              <a:gd name="adj6" fmla="val 2237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C99F76E5-D873-2658-B761-B2EDB59B3472}"/>
              </a:ext>
            </a:extLst>
          </p:cNvPr>
          <p:cNvSpPr/>
          <p:nvPr/>
        </p:nvSpPr>
        <p:spPr>
          <a:xfrm>
            <a:off x="5494952" y="1779662"/>
            <a:ext cx="373191" cy="478200"/>
          </a:xfrm>
          <a:prstGeom prst="borderCallout2">
            <a:avLst>
              <a:gd name="adj1" fmla="val 105803"/>
              <a:gd name="adj2" fmla="val 42602"/>
              <a:gd name="adj3" fmla="val 170473"/>
              <a:gd name="adj4" fmla="val 46076"/>
              <a:gd name="adj5" fmla="val 168069"/>
              <a:gd name="adj6" fmla="val 27528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Google Shape;1768;p41">
            <a:extLst>
              <a:ext uri="{FF2B5EF4-FFF2-40B4-BE49-F238E27FC236}">
                <a16:creationId xmlns:a16="http://schemas.microsoft.com/office/drawing/2014/main" id="{DE734F64-26EA-4F3E-D71C-42A030D3F55C}"/>
              </a:ext>
            </a:extLst>
          </p:cNvPr>
          <p:cNvSpPr/>
          <p:nvPr/>
        </p:nvSpPr>
        <p:spPr>
          <a:xfrm>
            <a:off x="6372200" y="4198571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68;p41">
            <a:extLst>
              <a:ext uri="{FF2B5EF4-FFF2-40B4-BE49-F238E27FC236}">
                <a16:creationId xmlns:a16="http://schemas.microsoft.com/office/drawing/2014/main" id="{E182C35F-448B-BF14-4AB2-D328E29AB141}"/>
              </a:ext>
            </a:extLst>
          </p:cNvPr>
          <p:cNvSpPr/>
          <p:nvPr/>
        </p:nvSpPr>
        <p:spPr>
          <a:xfrm>
            <a:off x="6516216" y="3075806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768;p41">
            <a:extLst>
              <a:ext uri="{FF2B5EF4-FFF2-40B4-BE49-F238E27FC236}">
                <a16:creationId xmlns:a16="http://schemas.microsoft.com/office/drawing/2014/main" id="{5453642D-96B3-D27E-596A-4EFE7B2C24BD}"/>
              </a:ext>
            </a:extLst>
          </p:cNvPr>
          <p:cNvSpPr/>
          <p:nvPr/>
        </p:nvSpPr>
        <p:spPr>
          <a:xfrm>
            <a:off x="6635564" y="1772205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6BECF690-949D-7BFD-77C0-E5E50D96993C}"/>
              </a:ext>
            </a:extLst>
          </p:cNvPr>
          <p:cNvSpPr/>
          <p:nvPr/>
        </p:nvSpPr>
        <p:spPr>
          <a:xfrm>
            <a:off x="5929736" y="1707654"/>
            <a:ext cx="302700" cy="648072"/>
          </a:xfrm>
          <a:prstGeom prst="borderCallout2">
            <a:avLst>
              <a:gd name="adj1" fmla="val -11716"/>
              <a:gd name="adj2" fmla="val 68125"/>
              <a:gd name="adj3" fmla="val -40662"/>
              <a:gd name="adj4" fmla="val 127750"/>
              <a:gd name="adj5" fmla="val -122740"/>
              <a:gd name="adj6" fmla="val 19615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Google Shape;1768;p41">
            <a:extLst>
              <a:ext uri="{FF2B5EF4-FFF2-40B4-BE49-F238E27FC236}">
                <a16:creationId xmlns:a16="http://schemas.microsoft.com/office/drawing/2014/main" id="{57D1342E-7CE6-4CB4-E5E9-48AFB6507693}"/>
              </a:ext>
            </a:extLst>
          </p:cNvPr>
          <p:cNvSpPr/>
          <p:nvPr/>
        </p:nvSpPr>
        <p:spPr>
          <a:xfrm>
            <a:off x="6516216" y="341599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229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162</Words>
  <Application>Microsoft Office PowerPoint</Application>
  <PresentationFormat>Apresentação na tela (16:9)</PresentationFormat>
  <Paragraphs>30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Archivo</vt:lpstr>
      <vt:lpstr>Orbitron</vt:lpstr>
      <vt:lpstr>Cuprum</vt:lpstr>
      <vt:lpstr>Archivo Light</vt:lpstr>
      <vt:lpstr>Virtual Metaverse Project Proposal by Slidesgo</vt:lpstr>
      <vt:lpstr>SISTEMA OPERACIONAL  WINDOWS</vt:lpstr>
      <vt:lpstr> Área de trabalho, ícones e barra de tarefas</vt:lpstr>
      <vt:lpstr>ÁREA DE TRABALHO</vt:lpstr>
      <vt:lpstr>ÁREA DE TRABALHO</vt:lpstr>
      <vt:lpstr>ÁREA DE TRABALHO</vt:lpstr>
      <vt:lpstr>ÁREA DE TRABALHO</vt:lpstr>
      <vt:lpstr>ÁREA DE TRABALHO</vt:lpstr>
      <vt:lpstr>Apresentação do PowerPoint</vt:lpstr>
      <vt:lpstr>Apresentação do PowerPoint</vt:lpstr>
      <vt:lpstr>Apresentação do PowerPoint</vt:lpstr>
      <vt:lpstr> O que é informática  e  sua qual sua importância ?</vt:lpstr>
      <vt:lpstr>IMPORTÂNCIA DA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Rosilane</dc:creator>
  <cp:lastModifiedBy>cristian ramos dos santos</cp:lastModifiedBy>
  <cp:revision>17</cp:revision>
  <dcterms:modified xsi:type="dcterms:W3CDTF">2025-02-28T11:41:57Z</dcterms:modified>
</cp:coreProperties>
</file>