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4" r:id="rId1"/>
  </p:sldMasterIdLst>
  <p:notesMasterIdLst>
    <p:notesMasterId r:id="rId47"/>
  </p:notes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303" r:id="rId21"/>
    <p:sldId id="276" r:id="rId22"/>
    <p:sldId id="277" r:id="rId23"/>
    <p:sldId id="278" r:id="rId24"/>
    <p:sldId id="279" r:id="rId25"/>
    <p:sldId id="280" r:id="rId26"/>
    <p:sldId id="281" r:id="rId27"/>
    <p:sldId id="282" r:id="rId28"/>
    <p:sldId id="283" r:id="rId29"/>
    <p:sldId id="284" r:id="rId30"/>
    <p:sldId id="286" r:id="rId31"/>
    <p:sldId id="287" r:id="rId32"/>
    <p:sldId id="288" r:id="rId33"/>
    <p:sldId id="289" r:id="rId34"/>
    <p:sldId id="290" r:id="rId35"/>
    <p:sldId id="291" r:id="rId36"/>
    <p:sldId id="292" r:id="rId37"/>
    <p:sldId id="294" r:id="rId38"/>
    <p:sldId id="295" r:id="rId39"/>
    <p:sldId id="296" r:id="rId40"/>
    <p:sldId id="297" r:id="rId41"/>
    <p:sldId id="298" r:id="rId42"/>
    <p:sldId id="299" r:id="rId43"/>
    <p:sldId id="300" r:id="rId44"/>
    <p:sldId id="301" r:id="rId45"/>
    <p:sldId id="302" r:id="rId46"/>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A00"/>
    <a:srgbClr val="FF9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745" autoAdjust="0"/>
    <p:restoredTop sz="93566"/>
  </p:normalViewPr>
  <p:slideViewPr>
    <p:cSldViewPr snapToGrid="0" snapToObjects="1">
      <p:cViewPr varScale="1">
        <p:scale>
          <a:sx n="58" d="100"/>
          <a:sy n="58" d="100"/>
        </p:scale>
        <p:origin x="1200" y="62"/>
      </p:cViewPr>
      <p:guideLst>
        <p:guide orient="horz" pos="2880"/>
        <p:guide pos="5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5" name="Shape 5"/>
          <p:cNvSpPr>
            <a:spLocks noGrp="1" noRot="1" noChangeAspect="1"/>
          </p:cNvSpPr>
          <p:nvPr>
            <p:ph type="sldImg" idx="3"/>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rnd" cmpd="sng">
            <a:solidFill>
              <a:srgbClr val="000000"/>
            </a:solidFill>
            <a:prstDash val="solid"/>
            <a:miter/>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7" name="Shape 7"/>
          <p:cNvSpPr txBox="1">
            <a:spLocks noGrp="1"/>
          </p:cNvSpPr>
          <p:nvPr>
            <p:ph type="ftr" idx="11"/>
          </p:nvPr>
        </p:nvSpPr>
        <p:spPr>
          <a:xfrm>
            <a:off x="0" y="8685211"/>
            <a:ext cx="2971799" cy="4572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8" name="Shape 8"/>
          <p:cNvSpPr txBox="1">
            <a:spLocks noGrp="1"/>
          </p:cNvSpPr>
          <p:nvPr>
            <p:ph type="sldNum" idx="12"/>
          </p:nvPr>
        </p:nvSpPr>
        <p:spPr>
          <a:xfrm>
            <a:off x="3884612" y="8685211"/>
            <a:ext cx="2971799" cy="457200"/>
          </a:xfrm>
          <a:prstGeom prst="rect">
            <a:avLst/>
          </a:prstGeom>
          <a:noFill/>
          <a:ln>
            <a:noFill/>
          </a:ln>
        </p:spPr>
        <p:txBody>
          <a:bodyPr lIns="91425" tIns="91425" rIns="91425" bIns="91425" anchor="b" anchorCtr="0">
            <a:noAutofit/>
          </a:bodyPr>
          <a:lstStyle/>
          <a:p>
            <a:pPr marL="0" marR="0" lvl="0" indent="0" algn="r" rtl="0">
              <a:spcBef>
                <a:spcPts val="0"/>
              </a:spcBef>
            </a:pPr>
            <a:endParaRPr/>
          </a:p>
          <a:p>
            <a:pPr lvl="1">
              <a:spcBef>
                <a:spcPts val="0"/>
              </a:spcBef>
            </a:pPr>
            <a:endParaRPr/>
          </a:p>
          <a:p>
            <a:pPr lvl="2">
              <a:spcBef>
                <a:spcPts val="0"/>
              </a:spcBef>
            </a:pPr>
            <a:endParaRPr/>
          </a:p>
          <a:p>
            <a:pPr lvl="3">
              <a:spcBef>
                <a:spcPts val="0"/>
              </a:spcBef>
            </a:pPr>
            <a:endParaRPr/>
          </a:p>
          <a:p>
            <a:pPr lvl="4">
              <a:spcBef>
                <a:spcPts val="0"/>
              </a:spcBef>
            </a:pPr>
            <a:endParaRPr/>
          </a:p>
          <a:p>
            <a:pPr lvl="5">
              <a:spcBef>
                <a:spcPts val="0"/>
              </a:spcBef>
            </a:pPr>
            <a:endParaRPr/>
          </a:p>
          <a:p>
            <a:pPr lvl="6">
              <a:spcBef>
                <a:spcPts val="0"/>
              </a:spcBef>
            </a:pPr>
            <a:endParaRPr/>
          </a:p>
          <a:p>
            <a:pPr lvl="7">
              <a:spcBef>
                <a:spcPts val="0"/>
              </a:spcBef>
            </a:pPr>
            <a:endParaRPr/>
          </a:p>
          <a:p>
            <a:pPr lvl="8">
              <a:spcBef>
                <a:spcPts val="0"/>
              </a:spcBef>
            </a:pPr>
            <a:endParaRPr/>
          </a:p>
        </p:txBody>
      </p:sp>
    </p:spTree>
    <p:extLst>
      <p:ext uri="{BB962C8B-B14F-4D97-AF65-F5344CB8AC3E}">
        <p14:creationId xmlns:p14="http://schemas.microsoft.com/office/powerpoint/2010/main" val="93843333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r>
              <a:rPr lang="en-US" dirty="0">
                <a:solidFill>
                  <a:schemeClr val="dk2"/>
                </a:solidFill>
              </a:rPr>
              <a:t>Note from Chuck.  If you are using these materials, you can remove the UM logo and replace it with your own, but please retain the CC-BY logo on the first page as well as retain the acknowledgements</a:t>
            </a:r>
            <a:r>
              <a:rPr lang="en-US" baseline="0" dirty="0">
                <a:solidFill>
                  <a:schemeClr val="dk2"/>
                </a:solidFill>
              </a:rPr>
              <a:t> page(s)</a:t>
            </a:r>
            <a:r>
              <a:rPr lang="en-US" dirty="0">
                <a:solidFill>
                  <a:schemeClr val="dk2"/>
                </a:solidFill>
              </a:rPr>
              <a:t>.</a:t>
            </a:r>
          </a:p>
        </p:txBody>
      </p:sp>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67928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Shape 30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79696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Shape 31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14" name="Shape 3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41237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Shape 32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22" name="Shape 3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54005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29" name="Shape 3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06826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Shape 33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35" name="Shape 3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64470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Shape 34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42" name="Shape 3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00075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Shape 34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47" name="Shape 3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86172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Shape 35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53" name="Shape 3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94263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Shape 36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69" name="Shape 3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4048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Shape 37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77" name="Shape 3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051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18" name="Shape 2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28081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Shape 37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77" name="Shape 3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83676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Shape 41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13" name="Shape 4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79917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Shape 42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21" name="Shape 4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36541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Shape 42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28" name="Shape 4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98116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Shape 43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33" name="Shape 4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92587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Shape 43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40" name="Shape 4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39507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Shape 44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49" name="Shape 4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71822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Shape 45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55" name="Shape 4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04542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Shape 45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0" name="Shape 4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90873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Shape 46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8" name="Shape 4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2316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34" name="Shape 2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81406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Shape 48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81" name="Shape 4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82343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Shape 48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86" name="Shape 4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20231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Shape 4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92" name="Shape 4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70180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Shape 49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99" name="Shape 4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6572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Shape 50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06" name="Shape 5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03786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Shape 51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20" name="Shape 5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75558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Shape 52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25" name="Shape 5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110993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Shape 53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36" name="Shape 5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735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Shape 54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42" name="Shape 5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496446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Shape 54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48" name="Shape 5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3566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Shape 25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2" name="Shape 2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485398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Shape 56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65" name="Shape 5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95378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Shape 59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94" name="Shape 5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671955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Shape 6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3" name="Shape 62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2275096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Shape 6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9" name="Shape 62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202685850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Shape 63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638" name="Shape 6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525120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Shape 6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4" name="Shape 64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7812310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79" name="Shape 2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63981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Shape 25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8" name="Shape 2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8216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Shape 28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85" name="Shape 2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91666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Shape 29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91" name="Shape 2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69773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98" name="Shape 2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7247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sz="5400"/>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dirty="0"/>
          </a:p>
        </p:txBody>
      </p:sp>
      <p:sp>
        <p:nvSpPr>
          <p:cNvPr id="44" name="Shape 44"/>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lvl="0" indent="-342900" algn="ctr" rtl="0">
              <a:spcBef>
                <a:spcPts val="0"/>
              </a:spcBef>
              <a:spcAft>
                <a:spcPts val="0"/>
              </a:spcAft>
              <a:defRPr sz="4000"/>
            </a:lvl1pPr>
            <a:lvl2pPr marL="742950" lvl="1" indent="-285750" algn="ctr" rtl="0">
              <a:spcBef>
                <a:spcPts val="0"/>
              </a:spcBef>
              <a:spcAft>
                <a:spcPts val="0"/>
              </a:spcAft>
              <a:defRPr/>
            </a:lvl2pPr>
            <a:lvl3pPr marL="1143000" lvl="2" indent="-228600" algn="ctr" rtl="0">
              <a:spcBef>
                <a:spcPts val="0"/>
              </a:spcBef>
              <a:spcAft>
                <a:spcPts val="0"/>
              </a:spcAft>
              <a:defRPr/>
            </a:lvl3pPr>
            <a:lvl4pPr marL="1600200" lvl="3" indent="-228600" algn="ctr" rtl="0">
              <a:spcBef>
                <a:spcPts val="0"/>
              </a:spcBef>
              <a:spcAft>
                <a:spcPts val="0"/>
              </a:spcAft>
              <a:defRPr/>
            </a:lvl4pPr>
            <a:lvl5pPr marL="2057400" lvl="4" indent="-228600"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812800" y="768096"/>
            <a:ext cx="14630400" cy="1365504"/>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206" name="Shape 206"/>
          <p:cNvSpPr txBox="1">
            <a:spLocks noGrp="1"/>
          </p:cNvSpPr>
          <p:nvPr>
            <p:ph type="body" idx="1"/>
          </p:nvPr>
        </p:nvSpPr>
        <p:spPr>
          <a:xfrm>
            <a:off x="812800" y="2133600"/>
            <a:ext cx="14630400" cy="6034087"/>
          </a:xfrm>
          <a:prstGeom prst="rect">
            <a:avLst/>
          </a:prstGeom>
          <a:noFill/>
          <a:ln>
            <a:noFill/>
          </a:ln>
        </p:spPr>
        <p:txBody>
          <a:bodyPr lIns="91425" tIns="91425" rIns="91425" bIns="91425" anchor="t" anchorCtr="0"/>
          <a:lstStyle>
            <a:lvl1pPr marL="749300" lvl="0" indent="-142494" algn="l" rtl="0">
              <a:spcBef>
                <a:spcPts val="3500"/>
              </a:spcBef>
              <a:spcAft>
                <a:spcPts val="0"/>
              </a:spcAft>
              <a:buClr>
                <a:schemeClr val="lt1"/>
              </a:buClr>
              <a:buFont typeface="Cabin"/>
              <a:buChar char="•"/>
              <a:defRPr/>
            </a:lvl1pPr>
            <a:lvl2pPr marL="1041400" lvl="1" indent="-142494" algn="l" rtl="0">
              <a:spcBef>
                <a:spcPts val="3500"/>
              </a:spcBef>
              <a:spcAft>
                <a:spcPts val="0"/>
              </a:spcAft>
              <a:buClr>
                <a:schemeClr val="lt1"/>
              </a:buClr>
              <a:buFont typeface="Cabin"/>
              <a:buChar char="•"/>
              <a:defRPr/>
            </a:lvl2pPr>
            <a:lvl3pPr marL="1333500" lvl="2" indent="-142494" algn="l" rtl="0">
              <a:spcBef>
                <a:spcPts val="3500"/>
              </a:spcBef>
              <a:spcAft>
                <a:spcPts val="0"/>
              </a:spcAft>
              <a:buClr>
                <a:schemeClr val="lt1"/>
              </a:buClr>
              <a:buFont typeface="Cabin"/>
              <a:buChar char="•"/>
              <a:defRPr/>
            </a:lvl3pPr>
            <a:lvl4pPr marL="1638300" lvl="3" indent="-142494" algn="l" rtl="0">
              <a:spcBef>
                <a:spcPts val="3500"/>
              </a:spcBef>
              <a:spcAft>
                <a:spcPts val="0"/>
              </a:spcAft>
              <a:buClr>
                <a:schemeClr val="lt1"/>
              </a:buClr>
              <a:buFont typeface="Cabin"/>
              <a:buChar char="•"/>
              <a:defRPr/>
            </a:lvl4pPr>
            <a:lvl5pPr marL="1930400" lvl="4" indent="-142494" algn="l" rtl="0">
              <a:spcBef>
                <a:spcPts val="3500"/>
              </a:spcBef>
              <a:spcAft>
                <a:spcPts val="0"/>
              </a:spcAft>
              <a:buClr>
                <a:schemeClr val="lt1"/>
              </a:buClr>
              <a:buFont typeface="Cabin"/>
              <a:buChar char="•"/>
              <a:defRPr/>
            </a:lvl5pPr>
            <a:lvl6pPr marL="2387600" lvl="5" indent="-142494" algn="l" rtl="0">
              <a:spcBef>
                <a:spcPts val="3500"/>
              </a:spcBef>
              <a:spcAft>
                <a:spcPts val="0"/>
              </a:spcAft>
              <a:buClr>
                <a:schemeClr val="lt1"/>
              </a:buClr>
              <a:buFont typeface="Cabin"/>
              <a:buChar char="•"/>
              <a:defRPr/>
            </a:lvl6pPr>
            <a:lvl7pPr marL="2844800" lvl="6" indent="-142494" algn="l" rtl="0">
              <a:spcBef>
                <a:spcPts val="3500"/>
              </a:spcBef>
              <a:spcAft>
                <a:spcPts val="0"/>
              </a:spcAft>
              <a:buClr>
                <a:schemeClr val="lt1"/>
              </a:buClr>
              <a:buFont typeface="Cabin"/>
              <a:buChar char="•"/>
              <a:defRPr/>
            </a:lvl7pPr>
            <a:lvl8pPr marL="3302000" lvl="7" indent="-142494" algn="l" rtl="0">
              <a:spcBef>
                <a:spcPts val="3500"/>
              </a:spcBef>
              <a:spcAft>
                <a:spcPts val="0"/>
              </a:spcAft>
              <a:buClr>
                <a:schemeClr val="lt1"/>
              </a:buClr>
              <a:buFont typeface="Cabin"/>
              <a:buChar char="•"/>
              <a:defRPr/>
            </a:lvl8pPr>
            <a:lvl9pPr marL="3759200" lvl="8"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812800" y="768096"/>
            <a:ext cx="14630400" cy="1365504"/>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760029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204"/>
        <p:cNvGrpSpPr/>
        <p:nvPr/>
      </p:nvGrpSpPr>
      <p:grpSpPr>
        <a:xfrm>
          <a:off x="0" y="0"/>
          <a:ext cx="0" cy="0"/>
          <a:chOff x="0" y="0"/>
          <a:chExt cx="0" cy="0"/>
        </a:xfrm>
      </p:grpSpPr>
    </p:spTree>
    <p:extLst>
      <p:ext uri="{BB962C8B-B14F-4D97-AF65-F5344CB8AC3E}">
        <p14:creationId xmlns:p14="http://schemas.microsoft.com/office/powerpoint/2010/main" val="34425890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11" name="Shape 11"/>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marR="0" lvl="0" indent="-342900" algn="ctr" rtl="0">
              <a:spcBef>
                <a:spcPts val="0"/>
              </a:spcBef>
              <a:spcAft>
                <a:spcPts val="0"/>
              </a:spcAft>
              <a:defRPr/>
            </a:lvl1pPr>
            <a:lvl2pPr marL="742950" marR="0" lvl="1" indent="-285750" algn="ctr" rtl="0">
              <a:spcBef>
                <a:spcPts val="0"/>
              </a:spcBef>
              <a:spcAft>
                <a:spcPts val="0"/>
              </a:spcAft>
              <a:defRPr/>
            </a:lvl2pPr>
            <a:lvl3pPr marL="1143000" marR="0" lvl="2" indent="-228600" algn="ctr" rtl="0">
              <a:spcBef>
                <a:spcPts val="0"/>
              </a:spcBef>
              <a:spcAft>
                <a:spcPts val="0"/>
              </a:spcAft>
              <a:defRPr/>
            </a:lvl3pPr>
            <a:lvl4pPr marL="1600200" marR="0" lvl="3" indent="-228600" algn="ctr" rtl="0">
              <a:spcBef>
                <a:spcPts val="0"/>
              </a:spcBef>
              <a:spcAft>
                <a:spcPts val="0"/>
              </a:spcAft>
              <a:defRPr/>
            </a:lvl4pPr>
            <a:lvl5pPr marL="2057400" marR="0" lvl="4" indent="-22860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6" name="Rectangle 3"/>
          <p:cNvSpPr>
            <a:spLocks noChangeArrowheads="1"/>
          </p:cNvSpPr>
          <p:nvPr userDrawn="1"/>
        </p:nvSpPr>
        <p:spPr bwMode="auto">
          <a:xfrm>
            <a:off x="0" y="0"/>
            <a:ext cx="16256000" cy="768096"/>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solidFill>
                <a:schemeClr val="bg1"/>
              </a:solidFill>
              <a:latin typeface="+mj-lt"/>
            </a:endParaRPr>
          </a:p>
        </p:txBody>
      </p:sp>
      <p:sp>
        <p:nvSpPr>
          <p:cNvPr id="7" name="Rectangle 3"/>
          <p:cNvSpPr>
            <a:spLocks noChangeArrowheads="1"/>
          </p:cNvSpPr>
          <p:nvPr userDrawn="1"/>
        </p:nvSpPr>
        <p:spPr bwMode="auto">
          <a:xfrm>
            <a:off x="0" y="8357616"/>
            <a:ext cx="16256000" cy="786384"/>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solidFill>
                <a:schemeClr val="bg1"/>
              </a:solidFill>
              <a:latin typeface="+mj-lt"/>
            </a:endParaRPr>
          </a:p>
        </p:txBody>
      </p:sp>
    </p:spTree>
  </p:cSld>
  <p:clrMap bg1="lt1" tx1="dk1" bg2="dk2" tx2="lt2" accent1="accent1" accent2="accent2" accent3="accent3" accent4="accent4" accent5="accent5" accent6="accent6" hlink="hlink" folHlink="folHlink"/>
  <p:sldLayoutIdLst>
    <p:sldLayoutId id="2147483657" r:id="rId1"/>
    <p:sldLayoutId id="2147483703" r:id="rId2"/>
    <p:sldLayoutId id="2147483706" r:id="rId3"/>
    <p:sldLayoutId id="2147483705"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5400" b="0" i="0" u="none" strike="noStrike" cap="none">
          <a:solidFill>
            <a:schemeClr val="bg1"/>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4000" b="0" i="0" u="none" strike="noStrike" cap="none">
          <a:solidFill>
            <a:schemeClr val="bg1"/>
          </a:solidFill>
          <a:latin typeface="+mj-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www.pythonlearn.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www.youtube.com/watch?v=vlzwuFkn88U"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www.youtube.com/watch?v=vlzwuFkn88U"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www.flickr.com/photos/allan_harris/4908070612/"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www.flickr.com/photos/allan_harris/4908070612/"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upload.wikimedia.org/wikipedia/commons/3/3d/RaspberryPi.jpg"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1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hyperlink" Target="http://www.youtube.com/watch?v=y39D4529FM4"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image" Target="../media/image3.jp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hyperlink" Target="http://www.youtube.com/watch?v=9eMWG3fwiEU"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hyperlink" Target="http://harrypotter.wikia.com/wiki/Parseltongue" TargetMode="External"/><Relationship Id="rId2" Type="http://schemas.openxmlformats.org/officeDocument/2006/relationships/notesSlide" Target="../notesSlides/notesSlide24.xm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hyperlink" Target="http://harrypotter.wikia.com/wiki/Salazar_Slytherin"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png"/><Relationship Id="rId4" Type="http://schemas.openxmlformats.org/officeDocument/2006/relationships/image" Target="../media/image5.jp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www.dr-chuck.com" TargetMode="External"/><Relationship Id="rId2" Type="http://schemas.openxmlformats.org/officeDocument/2006/relationships/notesSlide" Target="../notesSlides/notesSlide45.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9.jp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youtube.com/watch?v=vlzwuFkn88U"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www.youtube.com/watch?v=vlzwuFkn88U"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a:solidFill>
                  <a:srgbClr val="FFD966"/>
                </a:solidFill>
                <a:latin typeface="Arial" charset="0"/>
                <a:ea typeface="Arial" charset="0"/>
                <a:cs typeface="Arial" charset="0"/>
                <a:sym typeface="Cabin"/>
              </a:rPr>
              <a:t>Why Program?</a:t>
            </a:r>
          </a:p>
        </p:txBody>
      </p:sp>
      <p:sp>
        <p:nvSpPr>
          <p:cNvPr id="212" name="Shape 212"/>
          <p:cNvSpPr txBox="1">
            <a:spLocks noGrp="1"/>
          </p:cNvSpPr>
          <p:nvPr>
            <p:ph type="body"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800">
                <a:solidFill>
                  <a:schemeClr val="lt1"/>
                </a:solidFill>
                <a:latin typeface="Arial" charset="0"/>
                <a:ea typeface="Arial" charset="0"/>
                <a:cs typeface="Arial" charset="0"/>
                <a:sym typeface="Cabin"/>
              </a:rPr>
              <a:t>Chapter 1</a:t>
            </a:r>
          </a:p>
        </p:txBody>
      </p:sp>
      <p:sp>
        <p:nvSpPr>
          <p:cNvPr id="213" name="Shape 213"/>
          <p:cNvSpPr txBox="1"/>
          <p:nvPr/>
        </p:nvSpPr>
        <p:spPr>
          <a:xfrm>
            <a:off x="3857448" y="7037359"/>
            <a:ext cx="8528399"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charset="0"/>
                <a:ea typeface="Arial" charset="0"/>
                <a:cs typeface="Arial" charset="0"/>
                <a:sym typeface="Cabin"/>
              </a:rPr>
              <a:t>Python for Everybody</a:t>
            </a:r>
          </a:p>
          <a:p>
            <a:pPr marL="0" marR="0" lvl="0" indent="0" algn="ctr" rtl="0">
              <a:lnSpc>
                <a:spcPct val="100000"/>
              </a:lnSpc>
              <a:spcBef>
                <a:spcPts val="0"/>
              </a:spcBef>
              <a:spcAft>
                <a:spcPts val="0"/>
              </a:spcAft>
              <a:buClr>
                <a:srgbClr val="FFFF00"/>
              </a:buClr>
              <a:buSzPct val="25000"/>
              <a:buFont typeface="Cabin"/>
              <a:buNone/>
            </a:pPr>
            <a:r>
              <a:rPr lang="en-US" sz="3200" u="sng" strike="noStrike" cap="none">
                <a:solidFill>
                  <a:srgbClr val="FFFF00"/>
                </a:solidFill>
                <a:latin typeface="Arial" charset="0"/>
                <a:ea typeface="Arial" charset="0"/>
                <a:cs typeface="Arial" charset="0"/>
                <a:sym typeface="Cabin"/>
                <a:hlinkClick r:id="rId3"/>
              </a:rPr>
              <a:t>www.py4e.com</a:t>
            </a:r>
            <a:endParaRPr lang="en-US" sz="3200" u="sng" strike="noStrike" cap="none" dirty="0">
              <a:solidFill>
                <a:srgbClr val="FFFF00"/>
              </a:solidFill>
              <a:latin typeface="Arial" charset="0"/>
              <a:ea typeface="Arial" charset="0"/>
              <a:cs typeface="Arial" charset="0"/>
              <a:sym typeface="Cabin"/>
              <a:hlinkClick r:id="rId3"/>
            </a:endParaRPr>
          </a:p>
        </p:txBody>
      </p:sp>
      <p:pic>
        <p:nvPicPr>
          <p:cNvPr id="214" name="Shape 214"/>
          <p:cNvPicPr preferRelativeResize="0"/>
          <p:nvPr/>
        </p:nvPicPr>
        <p:blipFill rotWithShape="1">
          <a:blip r:embed="rId4">
            <a:alphaModFix/>
          </a:blip>
          <a:srcRect/>
          <a:stretch/>
        </p:blipFill>
        <p:spPr>
          <a:xfrm>
            <a:off x="13790312" y="7363609"/>
            <a:ext cx="1968599" cy="668400"/>
          </a:xfrm>
          <a:prstGeom prst="rect">
            <a:avLst/>
          </a:prstGeom>
          <a:noFill/>
          <a:ln>
            <a:noFill/>
          </a:ln>
        </p:spPr>
      </p:pic>
      <p:pic>
        <p:nvPicPr>
          <p:cNvPr id="215" name="Shape 215"/>
          <p:cNvPicPr preferRelativeResize="0"/>
          <p:nvPr/>
        </p:nvPicPr>
        <p:blipFill rotWithShape="1">
          <a:blip r:embed="rId5">
            <a:alphaModFix/>
          </a:blip>
          <a:srcRect/>
          <a:stretch/>
        </p:blipFill>
        <p:spPr>
          <a:xfrm>
            <a:off x="635250" y="7033009"/>
            <a:ext cx="1024800" cy="1024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Shape 30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Programs for Humans...</a:t>
            </a:r>
          </a:p>
        </p:txBody>
      </p:sp>
      <p:pic>
        <p:nvPicPr>
          <p:cNvPr id="310" name="Shape 310"/>
          <p:cNvPicPr preferRelativeResize="0"/>
          <p:nvPr/>
        </p:nvPicPr>
        <p:blipFill rotWithShape="1">
          <a:blip r:embed="rId3">
            <a:alphaModFix/>
          </a:blip>
          <a:srcRect/>
          <a:stretch/>
        </p:blipFill>
        <p:spPr>
          <a:xfrm>
            <a:off x="8267700" y="2781300"/>
            <a:ext cx="5905500" cy="4279900"/>
          </a:xfrm>
          <a:prstGeom prst="rect">
            <a:avLst/>
          </a:prstGeom>
          <a:noFill/>
          <a:ln>
            <a:noFill/>
          </a:ln>
        </p:spPr>
      </p:pic>
      <p:sp>
        <p:nvSpPr>
          <p:cNvPr id="7" name="Shape 301"/>
          <p:cNvSpPr txBox="1"/>
          <p:nvPr/>
        </p:nvSpPr>
        <p:spPr>
          <a:xfrm>
            <a:off x="1125537" y="1809345"/>
            <a:ext cx="5873700" cy="643297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while music is playing:</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out and up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out and up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Flip Left hand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Flip Right hand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right shoulder</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to left shoulder</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back of head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a:t>
            </a:r>
            <a:r>
              <a:rPr lang="en-US" sz="2400" u="none" strike="noStrike" cap="none" dirty="0">
                <a:solidFill>
                  <a:srgbClr val="FFFF00"/>
                </a:solidFill>
                <a:latin typeface="Arial" charset="0"/>
                <a:ea typeface="Arial" charset="0"/>
                <a:cs typeface="Arial" charset="0"/>
                <a:sym typeface="Cabin"/>
              </a:rPr>
              <a:t>ham</a:t>
            </a:r>
            <a:r>
              <a:rPr lang="en-US" sz="2400" u="none" strike="noStrike" cap="none" dirty="0">
                <a:solidFill>
                  <a:schemeClr val="lt1"/>
                </a:solidFill>
                <a:latin typeface="Arial" charset="0"/>
                <a:ea typeface="Arial" charset="0"/>
                <a:cs typeface="Arial" charset="0"/>
                <a:sym typeface="Cabin"/>
              </a:rPr>
              <a:t> to back of head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right </a:t>
            </a:r>
            <a:r>
              <a:rPr lang="en-US" sz="2400" u="none" strike="noStrike" cap="none" dirty="0">
                <a:solidFill>
                  <a:srgbClr val="FFFF00"/>
                </a:solidFill>
                <a:latin typeface="Arial" charset="0"/>
                <a:ea typeface="Arial" charset="0"/>
                <a:cs typeface="Arial" charset="0"/>
                <a:sym typeface="Cabin"/>
              </a:rPr>
              <a:t>hit</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to left </a:t>
            </a:r>
            <a:r>
              <a:rPr lang="en-US" sz="2400" u="none" strike="noStrike" cap="none" dirty="0">
                <a:solidFill>
                  <a:srgbClr val="FFFF00"/>
                </a:solidFill>
                <a:latin typeface="Arial" charset="0"/>
                <a:ea typeface="Arial" charset="0"/>
                <a:cs typeface="Arial" charset="0"/>
                <a:sym typeface="Cabin"/>
              </a:rPr>
              <a:t>hit</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on left bottom</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on right bottom</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Jump</a:t>
            </a:r>
          </a:p>
        </p:txBody>
      </p:sp>
      <p:sp>
        <p:nvSpPr>
          <p:cNvPr id="9" name="Shape 294"/>
          <p:cNvSpPr txBox="1"/>
          <p:nvPr/>
        </p:nvSpPr>
        <p:spPr>
          <a:xfrm>
            <a:off x="6206246" y="7708900"/>
            <a:ext cx="9600403" cy="416694"/>
          </a:xfrm>
          <a:prstGeom prst="rect">
            <a:avLst/>
          </a:prstGeom>
          <a:noFill/>
          <a:ln>
            <a:noFill/>
          </a:ln>
        </p:spPr>
        <p:txBody>
          <a:bodyPr lIns="0" tIns="0" rIns="0" bIns="0" anchor="ctr" anchorCtr="0">
            <a:noAutofit/>
          </a:bodyPr>
          <a:lstStyle/>
          <a:p>
            <a:pPr lvl="0" algn="ctr">
              <a:buClr>
                <a:srgbClr val="FFFF00"/>
              </a:buClr>
              <a:buSzPct val="25000"/>
            </a:pPr>
            <a:r>
              <a:rPr lang="en-US" sz="3200" u="sng" dirty="0">
                <a:solidFill>
                  <a:srgbClr val="FFFF00"/>
                </a:solidFill>
                <a:latin typeface="Arial" charset="0"/>
                <a:ea typeface="Arial" charset="0"/>
                <a:cs typeface="Arial" charset="0"/>
                <a:sym typeface="Cabin"/>
                <a:hlinkClick r:id="rId4"/>
              </a:rPr>
              <a:t>https://www.youtube.com/watch?v=XiBYM6g8Tck</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Shape 31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Programs for Humans...</a:t>
            </a:r>
          </a:p>
        </p:txBody>
      </p:sp>
      <p:pic>
        <p:nvPicPr>
          <p:cNvPr id="318" name="Shape 318"/>
          <p:cNvPicPr preferRelativeResize="0"/>
          <p:nvPr/>
        </p:nvPicPr>
        <p:blipFill rotWithShape="1">
          <a:blip r:embed="rId3">
            <a:alphaModFix/>
          </a:blip>
          <a:srcRect/>
          <a:stretch/>
        </p:blipFill>
        <p:spPr>
          <a:xfrm>
            <a:off x="8267700" y="2781300"/>
            <a:ext cx="5905500" cy="4279900"/>
          </a:xfrm>
          <a:prstGeom prst="rect">
            <a:avLst/>
          </a:prstGeom>
          <a:noFill/>
          <a:ln>
            <a:noFill/>
          </a:ln>
        </p:spPr>
      </p:pic>
      <p:sp>
        <p:nvSpPr>
          <p:cNvPr id="7" name="Shape 301"/>
          <p:cNvSpPr txBox="1"/>
          <p:nvPr/>
        </p:nvSpPr>
        <p:spPr>
          <a:xfrm>
            <a:off x="1125537" y="1809345"/>
            <a:ext cx="5873700" cy="643297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while music is playing:</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out and up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out and up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Flip Left hand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Flip Right hand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right shoulder</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to left shoulder</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back of head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a:t>
            </a:r>
            <a:r>
              <a:rPr lang="en-US" sz="2400" u="none" strike="noStrike" cap="none" dirty="0">
                <a:solidFill>
                  <a:srgbClr val="00FA00"/>
                </a:solidFill>
                <a:latin typeface="Arial" charset="0"/>
                <a:ea typeface="Arial" charset="0"/>
                <a:cs typeface="Arial" charset="0"/>
                <a:sym typeface="Cabin"/>
              </a:rPr>
              <a:t>hand </a:t>
            </a:r>
            <a:r>
              <a:rPr lang="en-US" sz="2400" u="none" strike="noStrike" cap="none" dirty="0">
                <a:solidFill>
                  <a:schemeClr val="lt1"/>
                </a:solidFill>
                <a:latin typeface="Arial" charset="0"/>
                <a:ea typeface="Arial" charset="0"/>
                <a:cs typeface="Arial" charset="0"/>
                <a:sym typeface="Cabin"/>
              </a:rPr>
              <a:t>to back of head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right </a:t>
            </a:r>
            <a:r>
              <a:rPr lang="en-US" sz="2400" u="none" strike="noStrike" cap="none" dirty="0">
                <a:solidFill>
                  <a:srgbClr val="00FA00"/>
                </a:solidFill>
                <a:latin typeface="Arial" charset="0"/>
                <a:ea typeface="Arial" charset="0"/>
                <a:cs typeface="Arial" charset="0"/>
                <a:sym typeface="Cabin"/>
              </a:rPr>
              <a:t>hip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to left </a:t>
            </a:r>
            <a:r>
              <a:rPr lang="en-US" sz="2400" u="none" strike="noStrike" cap="none" dirty="0">
                <a:solidFill>
                  <a:srgbClr val="00FA00"/>
                </a:solidFill>
                <a:latin typeface="Arial" charset="0"/>
                <a:ea typeface="Arial" charset="0"/>
                <a:cs typeface="Arial" charset="0"/>
                <a:sym typeface="Cabin"/>
              </a:rPr>
              <a:t>hip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on left bottom</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on right bottom</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Jump</a:t>
            </a:r>
          </a:p>
        </p:txBody>
      </p:sp>
      <p:sp>
        <p:nvSpPr>
          <p:cNvPr id="9" name="Shape 294"/>
          <p:cNvSpPr txBox="1"/>
          <p:nvPr/>
        </p:nvSpPr>
        <p:spPr>
          <a:xfrm>
            <a:off x="6206246" y="7708900"/>
            <a:ext cx="9600403" cy="416694"/>
          </a:xfrm>
          <a:prstGeom prst="rect">
            <a:avLst/>
          </a:prstGeom>
          <a:noFill/>
          <a:ln>
            <a:noFill/>
          </a:ln>
        </p:spPr>
        <p:txBody>
          <a:bodyPr lIns="0" tIns="0" rIns="0" bIns="0" anchor="ctr" anchorCtr="0">
            <a:noAutofit/>
          </a:bodyPr>
          <a:lstStyle/>
          <a:p>
            <a:pPr lvl="0" algn="ctr">
              <a:buClr>
                <a:srgbClr val="FFFF00"/>
              </a:buClr>
              <a:buSzPct val="25000"/>
            </a:pPr>
            <a:r>
              <a:rPr lang="en-US" sz="3200" u="sng" dirty="0">
                <a:solidFill>
                  <a:srgbClr val="FFFF00"/>
                </a:solidFill>
                <a:latin typeface="Arial" charset="0"/>
                <a:ea typeface="Arial" charset="0"/>
                <a:cs typeface="Arial" charset="0"/>
                <a:sym typeface="Cabin"/>
                <a:hlinkClick r:id="rId4"/>
              </a:rPr>
              <a:t>https://www.youtube.com/watch?v=XiBYM6g8Tck</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Shape 324"/>
          <p:cNvSpPr txBox="1"/>
          <p:nvPr/>
        </p:nvSpPr>
        <p:spPr>
          <a:xfrm>
            <a:off x="1952625" y="4000500"/>
            <a:ext cx="12420600"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the clown ran after the car and the car ran into the tent and the tent fell down on the clown and the car </a:t>
            </a:r>
          </a:p>
        </p:txBody>
      </p:sp>
      <p:sp>
        <p:nvSpPr>
          <p:cNvPr id="326" name="Shape 32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Programs for Python...</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42672" y="5905976"/>
            <a:ext cx="2600528" cy="1759420"/>
          </a:xfrm>
          <a:prstGeom prst="rect">
            <a:avLst/>
          </a:prstGeom>
        </p:spPr>
      </p:pic>
      <p:sp>
        <p:nvSpPr>
          <p:cNvPr id="4" name="TextBox 3"/>
          <p:cNvSpPr txBox="1"/>
          <p:nvPr/>
        </p:nvSpPr>
        <p:spPr>
          <a:xfrm>
            <a:off x="659936" y="7665396"/>
            <a:ext cx="10437473" cy="338554"/>
          </a:xfrm>
          <a:prstGeom prst="rect">
            <a:avLst/>
          </a:prstGeom>
          <a:noFill/>
        </p:spPr>
        <p:txBody>
          <a:bodyPr wrap="none" rtlCol="0">
            <a:spAutoFit/>
          </a:bodyPr>
          <a:lstStyle/>
          <a:p>
            <a:r>
              <a:rPr lang="en-US" sz="1600" dirty="0">
                <a:solidFill>
                  <a:schemeClr val="bg1"/>
                </a:solidFill>
              </a:rPr>
              <a:t>Image: </a:t>
            </a:r>
            <a:r>
              <a:rPr lang="en-US" sz="1600" dirty="0">
                <a:solidFill>
                  <a:schemeClr val="bg1"/>
                </a:solidFill>
                <a:hlinkClick r:id="rId4"/>
              </a:rPr>
              <a:t>https://www.flickr.com/photos/allan_harris/4908070612/</a:t>
            </a:r>
            <a:r>
              <a:rPr lang="en-US" sz="1600" dirty="0">
                <a:solidFill>
                  <a:schemeClr val="bg1"/>
                </a:solidFill>
              </a:rPr>
              <a:t> Attribution-</a:t>
            </a:r>
            <a:r>
              <a:rPr lang="en-US" sz="1600" dirty="0" err="1">
                <a:solidFill>
                  <a:schemeClr val="bg1"/>
                </a:solidFill>
              </a:rPr>
              <a:t>NoDerivs</a:t>
            </a:r>
            <a:r>
              <a:rPr lang="en-US" sz="1600" dirty="0">
                <a:solidFill>
                  <a:schemeClr val="bg1"/>
                </a:solidFill>
              </a:rPr>
              <a:t> 2.0 Generic (CC BY-ND 2.0)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24"/>
                                        </p:tgtEl>
                                        <p:attrNameLst>
                                          <p:attrName>style.visibility</p:attrName>
                                        </p:attrNameLst>
                                      </p:cBhvr>
                                      <p:to>
                                        <p:strVal val="visible"/>
                                      </p:to>
                                    </p:set>
                                    <p:anim calcmode="lin" valueType="num">
                                      <p:cBhvr additive="base">
                                        <p:cTn id="7" dur="1600"/>
                                        <p:tgtEl>
                                          <p:spTgt spid="324"/>
                                        </p:tgtEl>
                                        <p:attrNameLst>
                                          <p:attrName>ppt_w</p:attrName>
                                        </p:attrNameLst>
                                      </p:cBhvr>
                                      <p:tavLst>
                                        <p:tav tm="0">
                                          <p:val>
                                            <p:strVal val="0"/>
                                          </p:val>
                                        </p:tav>
                                        <p:tav tm="100000">
                                          <p:val>
                                            <p:strVal val="#ppt_w"/>
                                          </p:val>
                                        </p:tav>
                                      </p:tavLst>
                                    </p:anim>
                                    <p:anim calcmode="lin" valueType="num">
                                      <p:cBhvr additive="base">
                                        <p:cTn id="8" dur="1600"/>
                                        <p:tgtEl>
                                          <p:spTgt spid="324"/>
                                        </p:tgtEl>
                                        <p:attrNameLst>
                                          <p:attrName>ppt_h</p:attrName>
                                        </p:attrNameLst>
                                      </p:cBhvr>
                                      <p:tavLst>
                                        <p:tav tm="0">
                                          <p:val>
                                            <p:strVal val="0"/>
                                          </p:val>
                                        </p:tav>
                                        <p:tav tm="100000">
                                          <p:val>
                                            <p:strVal val="#ppt_h"/>
                                          </p:val>
                                        </p:tav>
                                      </p:tavLst>
                                    </p:anim>
                                  </p:childTnLst>
                                </p:cTn>
                              </p:par>
                            </p:childTnLst>
                          </p:cTn>
                        </p:par>
                        <p:par>
                          <p:cTn id="9" fill="hold">
                            <p:stCondLst>
                              <p:cond delay="1600"/>
                            </p:stCondLst>
                            <p:childTnLst>
                              <p:par>
                                <p:cTn id="10" presetID="8" presetClass="emph" presetSubtype="0" fill="hold" nodeType="afterEffect">
                                  <p:stCondLst>
                                    <p:cond delay="0"/>
                                  </p:stCondLst>
                                  <p:childTnLst>
                                    <p:animRot by="-21600000">
                                      <p:cBhvr>
                                        <p:cTn id="11" dur="5000" fill="hold"/>
                                        <p:tgtEl>
                                          <p:spTgt spid="324"/>
                                        </p:tgtEl>
                                        <p:attrNameLst>
                                          <p:attrName>r</p:attrName>
                                        </p:attrNameLst>
                                      </p:cBhvr>
                                    </p:animRot>
                                  </p:childTnLst>
                                </p:cTn>
                              </p:par>
                            </p:childTnLst>
                          </p:cTn>
                        </p:par>
                        <p:par>
                          <p:cTn id="12" fill="hold">
                            <p:stCondLst>
                              <p:cond delay="6600"/>
                            </p:stCondLst>
                            <p:childTnLst>
                              <p:par>
                                <p:cTn id="13" presetID="2" presetClass="exit" presetSubtype="8" fill="hold" nodeType="afterEffect">
                                  <p:stCondLst>
                                    <p:cond delay="0"/>
                                  </p:stCondLst>
                                  <p:childTnLst>
                                    <p:anim calcmode="lin" valueType="num">
                                      <p:cBhvr additive="base">
                                        <p:cTn id="14" dur="2600"/>
                                        <p:tgtEl>
                                          <p:spTgt spid="324"/>
                                        </p:tgtEl>
                                        <p:attrNameLst>
                                          <p:attrName>ppt_x</p:attrName>
                                        </p:attrNameLst>
                                      </p:cBhvr>
                                      <p:tavLst>
                                        <p:tav tm="0">
                                          <p:val>
                                            <p:strVal val="#ppt_x"/>
                                          </p:val>
                                        </p:tav>
                                        <p:tav tm="100000">
                                          <p:val>
                                            <p:strVal val="#ppt_x-1"/>
                                          </p:val>
                                        </p:tav>
                                      </p:tavLst>
                                    </p:anim>
                                    <p:set>
                                      <p:cBhvr>
                                        <p:cTn id="15" dur="1" fill="hold">
                                          <p:stCondLst>
                                            <p:cond delay="2600"/>
                                          </p:stCondLst>
                                        </p:cTn>
                                        <p:tgtEl>
                                          <p:spTgt spid="324"/>
                                        </p:tgtEl>
                                        <p:attrNameLst>
                                          <p:attrName>style.visibility</p:attrName>
                                        </p:attrNameLst>
                                      </p:cBhvr>
                                      <p:to>
                                        <p:strVal val="hidden"/>
                                      </p:to>
                                    </p:set>
                                  </p:childTnLst>
                                </p:cTn>
                              </p:par>
                            </p:childTnLst>
                          </p:cTn>
                        </p:par>
                        <p:par>
                          <p:cTn id="16" fill="hold">
                            <p:stCondLst>
                              <p:cond delay="9200"/>
                            </p:stCondLst>
                            <p:childTnLst>
                              <p:par>
                                <p:cTn id="17" presetID="2" presetClass="entr" presetSubtype="8" fill="hold" nodeType="afterEffect">
                                  <p:stCondLst>
                                    <p:cond delay="0"/>
                                  </p:stCondLst>
                                  <p:childTnLst>
                                    <p:set>
                                      <p:cBhvr>
                                        <p:cTn id="18" dur="1" fill="hold">
                                          <p:stCondLst>
                                            <p:cond delay="0"/>
                                          </p:stCondLst>
                                        </p:cTn>
                                        <p:tgtEl>
                                          <p:spTgt spid="324"/>
                                        </p:tgtEl>
                                        <p:attrNameLst>
                                          <p:attrName>style.visibility</p:attrName>
                                        </p:attrNameLst>
                                      </p:cBhvr>
                                      <p:to>
                                        <p:strVal val="visible"/>
                                      </p:to>
                                    </p:set>
                                    <p:anim calcmode="lin" valueType="num">
                                      <p:cBhvr additive="base">
                                        <p:cTn id="19" dur="3300"/>
                                        <p:tgtEl>
                                          <p:spTgt spid="32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2" name="Shape 33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Programs for Python...</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42672" y="5905976"/>
            <a:ext cx="2600528" cy="1759420"/>
          </a:xfrm>
          <a:prstGeom prst="rect">
            <a:avLst/>
          </a:prstGeom>
        </p:spPr>
      </p:pic>
      <p:sp>
        <p:nvSpPr>
          <p:cNvPr id="7" name="TextBox 6"/>
          <p:cNvSpPr txBox="1"/>
          <p:nvPr/>
        </p:nvSpPr>
        <p:spPr>
          <a:xfrm>
            <a:off x="659936" y="7665396"/>
            <a:ext cx="10437473" cy="338554"/>
          </a:xfrm>
          <a:prstGeom prst="rect">
            <a:avLst/>
          </a:prstGeom>
          <a:noFill/>
        </p:spPr>
        <p:txBody>
          <a:bodyPr wrap="none" rtlCol="0">
            <a:spAutoFit/>
          </a:bodyPr>
          <a:lstStyle/>
          <a:p>
            <a:r>
              <a:rPr lang="en-US" sz="1600" dirty="0">
                <a:solidFill>
                  <a:schemeClr val="bg1"/>
                </a:solidFill>
              </a:rPr>
              <a:t>Image: </a:t>
            </a:r>
            <a:r>
              <a:rPr lang="en-US" sz="1600" dirty="0">
                <a:solidFill>
                  <a:schemeClr val="bg1"/>
                </a:solidFill>
                <a:hlinkClick r:id="rId4"/>
              </a:rPr>
              <a:t>https://www.flickr.com/photos/allan_harris/4908070612/</a:t>
            </a:r>
            <a:r>
              <a:rPr lang="en-US" sz="1600" dirty="0">
                <a:solidFill>
                  <a:schemeClr val="bg1"/>
                </a:solidFill>
              </a:rPr>
              <a:t> Attribution-</a:t>
            </a:r>
            <a:r>
              <a:rPr lang="en-US" sz="1600" dirty="0" err="1">
                <a:solidFill>
                  <a:schemeClr val="bg1"/>
                </a:solidFill>
              </a:rPr>
              <a:t>NoDerivs</a:t>
            </a:r>
            <a:r>
              <a:rPr lang="en-US" sz="1600" dirty="0">
                <a:solidFill>
                  <a:schemeClr val="bg1"/>
                </a:solidFill>
              </a:rPr>
              <a:t> 2.0 Generic (CC BY-ND 2.0)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2"/>
                                        </p:tgtEl>
                                        <p:attrNameLst>
                                          <p:attrName>style.visibility</p:attrName>
                                        </p:attrNameLst>
                                      </p:cBhvr>
                                      <p:to>
                                        <p:strVal val="visible"/>
                                      </p:to>
                                    </p:set>
                                    <p:animEffect transition="in" filter="fade">
                                      <p:cBhvr>
                                        <p:cTn id="7" dur="1000"/>
                                        <p:tgtEl>
                                          <p:spTgt spid="3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Shape 337"/>
          <p:cNvSpPr txBox="1"/>
          <p:nvPr/>
        </p:nvSpPr>
        <p:spPr>
          <a:xfrm>
            <a:off x="574950" y="719847"/>
            <a:ext cx="9772499" cy="7529208"/>
          </a:xfrm>
          <a:prstGeom prst="rect">
            <a:avLst/>
          </a:prstGeom>
          <a:noFill/>
          <a:ln>
            <a:noFill/>
          </a:ln>
        </p:spPr>
        <p:txBody>
          <a:bodyPr lIns="0" tIns="0" rIns="0" bIns="0" anchor="ctr" anchorCtr="0">
            <a:noAutofit/>
          </a:bodyPr>
          <a:lstStyle/>
          <a:p>
            <a:pPr lvl="0">
              <a:buClr>
                <a:srgbClr val="00FF00"/>
              </a:buClr>
              <a:buSzPct val="25000"/>
            </a:pPr>
            <a:r>
              <a:rPr lang="en-US" sz="2800" dirty="0">
                <a:solidFill>
                  <a:srgbClr val="00FF00"/>
                </a:solidFill>
                <a:latin typeface="Courier"/>
                <a:ea typeface="Courier"/>
                <a:cs typeface="Courier"/>
                <a:sym typeface="Courier New"/>
              </a:rPr>
              <a:t>name = input('Enter file:')</a:t>
            </a:r>
          </a:p>
          <a:p>
            <a:pPr lvl="0">
              <a:buClr>
                <a:srgbClr val="00FF00"/>
              </a:buClr>
              <a:buSzPct val="25000"/>
            </a:pPr>
            <a:r>
              <a:rPr lang="en-US" sz="2800" dirty="0">
                <a:solidFill>
                  <a:srgbClr val="00FF00"/>
                </a:solidFill>
                <a:latin typeface="Courier"/>
                <a:ea typeface="Courier"/>
                <a:cs typeface="Courier"/>
                <a:sym typeface="Courier New"/>
              </a:rPr>
              <a:t>handle = open(name)</a:t>
            </a:r>
          </a:p>
          <a:p>
            <a:pPr lvl="0" algn="ctr"/>
            <a:endParaRPr lang="en-US" sz="2800" dirty="0">
              <a:solidFill>
                <a:srgbClr val="00FF00"/>
              </a:solidFill>
              <a:latin typeface="Courier"/>
              <a:ea typeface="Courier"/>
              <a:cs typeface="Courier"/>
              <a:sym typeface="Courier New"/>
            </a:endParaRPr>
          </a:p>
          <a:p>
            <a:pPr lvl="0">
              <a:buClr>
                <a:srgbClr val="00FF00"/>
              </a:buClr>
              <a:buSzPct val="25000"/>
            </a:pPr>
            <a:r>
              <a:rPr lang="en-US" sz="2800" dirty="0">
                <a:solidFill>
                  <a:srgbClr val="FF00FF"/>
                </a:solidFill>
                <a:latin typeface="Courier"/>
                <a:ea typeface="Courier"/>
                <a:cs typeface="Courier"/>
                <a:sym typeface="Courier New"/>
              </a:rPr>
              <a:t>counts = </a:t>
            </a:r>
            <a:r>
              <a:rPr lang="en-US" sz="2800" dirty="0" err="1">
                <a:solidFill>
                  <a:srgbClr val="FF00FF"/>
                </a:solidFill>
                <a:latin typeface="Courier"/>
                <a:ea typeface="Courier"/>
                <a:cs typeface="Courier"/>
                <a:sym typeface="Courier New"/>
              </a:rPr>
              <a:t>dict</a:t>
            </a:r>
            <a:r>
              <a:rPr lang="en-US" sz="2800" dirty="0">
                <a:solidFill>
                  <a:srgbClr val="FF00FF"/>
                </a:solidFill>
                <a:latin typeface="Courier"/>
                <a:ea typeface="Courier"/>
                <a:cs typeface="Courier"/>
                <a:sym typeface="Courier New"/>
              </a:rPr>
              <a:t>()</a:t>
            </a:r>
          </a:p>
          <a:p>
            <a:pPr lvl="0">
              <a:buClr>
                <a:srgbClr val="00FF00"/>
              </a:buClr>
              <a:buSzPct val="25000"/>
            </a:pPr>
            <a:r>
              <a:rPr lang="en-US" sz="2800" dirty="0">
                <a:solidFill>
                  <a:srgbClr val="FF00FF"/>
                </a:solidFill>
                <a:latin typeface="Courier"/>
                <a:ea typeface="Courier"/>
                <a:cs typeface="Courier"/>
                <a:sym typeface="Courier New"/>
              </a:rPr>
              <a:t>for line in handle:</a:t>
            </a:r>
          </a:p>
          <a:p>
            <a:pPr lvl="0">
              <a:buClr>
                <a:srgbClr val="00FF00"/>
              </a:buClr>
              <a:buSzPct val="25000"/>
            </a:pPr>
            <a:r>
              <a:rPr lang="en-US" sz="2800" dirty="0">
                <a:solidFill>
                  <a:srgbClr val="FF00FF"/>
                </a:solidFill>
                <a:latin typeface="Courier"/>
                <a:ea typeface="Courier"/>
                <a:cs typeface="Courier"/>
                <a:sym typeface="Courier New"/>
              </a:rPr>
              <a:t>    words = </a:t>
            </a:r>
            <a:r>
              <a:rPr lang="en-US" sz="2800" dirty="0" err="1">
                <a:solidFill>
                  <a:srgbClr val="FF00FF"/>
                </a:solidFill>
                <a:latin typeface="Courier"/>
                <a:ea typeface="Courier"/>
                <a:cs typeface="Courier"/>
                <a:sym typeface="Courier New"/>
              </a:rPr>
              <a:t>line.split</a:t>
            </a:r>
            <a:r>
              <a:rPr lang="en-US" sz="2800" dirty="0">
                <a:solidFill>
                  <a:srgbClr val="FF00FF"/>
                </a:solidFill>
                <a:latin typeface="Courier"/>
                <a:ea typeface="Courier"/>
                <a:cs typeface="Courier"/>
                <a:sym typeface="Courier New"/>
              </a:rPr>
              <a:t>()</a:t>
            </a:r>
          </a:p>
          <a:p>
            <a:pPr lvl="0">
              <a:buClr>
                <a:srgbClr val="00FF00"/>
              </a:buClr>
              <a:buSzPct val="25000"/>
            </a:pPr>
            <a:r>
              <a:rPr lang="en-US" sz="2800" dirty="0">
                <a:solidFill>
                  <a:srgbClr val="FF00FF"/>
                </a:solidFill>
                <a:latin typeface="Courier"/>
                <a:ea typeface="Courier"/>
                <a:cs typeface="Courier"/>
                <a:sym typeface="Courier New"/>
              </a:rPr>
              <a:t>    for word in words:</a:t>
            </a:r>
          </a:p>
          <a:p>
            <a:pPr lvl="0">
              <a:buClr>
                <a:srgbClr val="00FF00"/>
              </a:buClr>
              <a:buSzPct val="25000"/>
            </a:pPr>
            <a:r>
              <a:rPr lang="en-US" sz="2800" dirty="0">
                <a:solidFill>
                  <a:srgbClr val="FF00FF"/>
                </a:solidFill>
                <a:latin typeface="Courier"/>
                <a:ea typeface="Courier"/>
                <a:cs typeface="Courier"/>
                <a:sym typeface="Courier New"/>
              </a:rPr>
              <a:t>        counts[word] = </a:t>
            </a:r>
            <a:r>
              <a:rPr lang="en-US" sz="2800" dirty="0" err="1">
                <a:solidFill>
                  <a:srgbClr val="FF00FF"/>
                </a:solidFill>
                <a:latin typeface="Courier"/>
                <a:ea typeface="Courier"/>
                <a:cs typeface="Courier"/>
                <a:sym typeface="Courier New"/>
              </a:rPr>
              <a:t>counts.get</a:t>
            </a:r>
            <a:r>
              <a:rPr lang="en-US" sz="2800" dirty="0">
                <a:solidFill>
                  <a:srgbClr val="FF00FF"/>
                </a:solidFill>
                <a:latin typeface="Courier"/>
                <a:ea typeface="Courier"/>
                <a:cs typeface="Courier"/>
                <a:sym typeface="Courier New"/>
              </a:rPr>
              <a:t>(word,0) + 1</a:t>
            </a:r>
          </a:p>
          <a:p>
            <a:pPr lvl="0">
              <a:buClr>
                <a:srgbClr val="00FF00"/>
              </a:buClr>
            </a:pPr>
            <a:endParaRPr lang="en-US" sz="2800" dirty="0">
              <a:solidFill>
                <a:srgbClr val="00FF00"/>
              </a:solidFill>
              <a:latin typeface="Courier"/>
              <a:ea typeface="Courier"/>
              <a:cs typeface="Courier"/>
              <a:sym typeface="Courier New"/>
            </a:endParaRPr>
          </a:p>
          <a:p>
            <a:pPr lvl="0">
              <a:buClr>
                <a:srgbClr val="00FF00"/>
              </a:buClr>
              <a:buSzPct val="25000"/>
            </a:pPr>
            <a:r>
              <a:rPr lang="en-US" sz="2800" dirty="0" err="1">
                <a:solidFill>
                  <a:srgbClr val="00FFFF"/>
                </a:solidFill>
                <a:latin typeface="Courier"/>
                <a:ea typeface="Courier"/>
                <a:cs typeface="Courier"/>
                <a:sym typeface="Courier New"/>
              </a:rPr>
              <a:t>bigcount</a:t>
            </a:r>
            <a:r>
              <a:rPr lang="en-US" sz="2800" dirty="0">
                <a:solidFill>
                  <a:srgbClr val="00FFFF"/>
                </a:solidFill>
                <a:latin typeface="Courier"/>
                <a:ea typeface="Courier"/>
                <a:cs typeface="Courier"/>
                <a:sym typeface="Courier New"/>
              </a:rPr>
              <a:t> = None</a:t>
            </a:r>
          </a:p>
          <a:p>
            <a:pPr lvl="0">
              <a:buClr>
                <a:srgbClr val="00FF00"/>
              </a:buClr>
              <a:buSzPct val="25000"/>
            </a:pPr>
            <a:r>
              <a:rPr lang="en-US" sz="2800" dirty="0" err="1">
                <a:solidFill>
                  <a:srgbClr val="00FFFF"/>
                </a:solidFill>
                <a:latin typeface="Courier"/>
                <a:ea typeface="Courier"/>
                <a:cs typeface="Courier"/>
                <a:sym typeface="Courier New"/>
              </a:rPr>
              <a:t>bigword</a:t>
            </a:r>
            <a:r>
              <a:rPr lang="en-US" sz="2800" dirty="0">
                <a:solidFill>
                  <a:srgbClr val="00FFFF"/>
                </a:solidFill>
                <a:latin typeface="Courier"/>
                <a:ea typeface="Courier"/>
                <a:cs typeface="Courier"/>
                <a:sym typeface="Courier New"/>
              </a:rPr>
              <a:t> = None</a:t>
            </a:r>
          </a:p>
          <a:p>
            <a:pPr lvl="0">
              <a:buClr>
                <a:srgbClr val="00FF00"/>
              </a:buClr>
              <a:buSzPct val="25000"/>
            </a:pPr>
            <a:r>
              <a:rPr lang="en-US" sz="2800" dirty="0">
                <a:solidFill>
                  <a:srgbClr val="00FFFF"/>
                </a:solidFill>
                <a:latin typeface="Courier"/>
                <a:ea typeface="Courier"/>
                <a:cs typeface="Courier"/>
                <a:sym typeface="Courier New"/>
              </a:rPr>
              <a:t>for </a:t>
            </a:r>
            <a:r>
              <a:rPr lang="en-US" sz="2800" dirty="0" err="1">
                <a:solidFill>
                  <a:srgbClr val="00FFFF"/>
                </a:solidFill>
                <a:latin typeface="Courier"/>
                <a:ea typeface="Courier"/>
                <a:cs typeface="Courier"/>
                <a:sym typeface="Courier New"/>
              </a:rPr>
              <a:t>word,count</a:t>
            </a:r>
            <a:r>
              <a:rPr lang="en-US" sz="2800" dirty="0">
                <a:solidFill>
                  <a:srgbClr val="00FFFF"/>
                </a:solidFill>
                <a:latin typeface="Courier"/>
                <a:ea typeface="Courier"/>
                <a:cs typeface="Courier"/>
                <a:sym typeface="Courier New"/>
              </a:rPr>
              <a:t> in </a:t>
            </a:r>
            <a:r>
              <a:rPr lang="en-US" sz="2800" dirty="0" err="1">
                <a:solidFill>
                  <a:srgbClr val="00FFFF"/>
                </a:solidFill>
                <a:latin typeface="Courier"/>
                <a:ea typeface="Courier"/>
                <a:cs typeface="Courier"/>
                <a:sym typeface="Courier New"/>
              </a:rPr>
              <a:t>counts.items</a:t>
            </a:r>
            <a:r>
              <a:rPr lang="en-US" sz="2800" dirty="0">
                <a:solidFill>
                  <a:srgbClr val="00FFFF"/>
                </a:solidFill>
                <a:latin typeface="Courier"/>
                <a:ea typeface="Courier"/>
                <a:cs typeface="Courier"/>
                <a:sym typeface="Courier New"/>
              </a:rPr>
              <a:t>():</a:t>
            </a:r>
          </a:p>
          <a:p>
            <a:pPr lvl="0">
              <a:buClr>
                <a:srgbClr val="00FF00"/>
              </a:buClr>
              <a:buSzPct val="25000"/>
            </a:pPr>
            <a:r>
              <a:rPr lang="en-US" sz="2800" dirty="0">
                <a:solidFill>
                  <a:srgbClr val="00FFFF"/>
                </a:solidFill>
                <a:latin typeface="Courier"/>
                <a:ea typeface="Courier"/>
                <a:cs typeface="Courier"/>
                <a:sym typeface="Courier New"/>
              </a:rPr>
              <a:t>    if </a:t>
            </a:r>
            <a:r>
              <a:rPr lang="en-US" sz="2800" dirty="0" err="1">
                <a:solidFill>
                  <a:srgbClr val="00FFFF"/>
                </a:solidFill>
                <a:latin typeface="Courier"/>
                <a:ea typeface="Courier"/>
                <a:cs typeface="Courier"/>
                <a:sym typeface="Courier New"/>
              </a:rPr>
              <a:t>bigcount</a:t>
            </a:r>
            <a:r>
              <a:rPr lang="en-US" sz="2800" dirty="0">
                <a:solidFill>
                  <a:srgbClr val="00FFFF"/>
                </a:solidFill>
                <a:latin typeface="Courier"/>
                <a:ea typeface="Courier"/>
                <a:cs typeface="Courier"/>
                <a:sym typeface="Courier New"/>
              </a:rPr>
              <a:t> is None or count &gt; </a:t>
            </a:r>
            <a:r>
              <a:rPr lang="en-US" sz="2800" dirty="0" err="1">
                <a:solidFill>
                  <a:srgbClr val="00FFFF"/>
                </a:solidFill>
                <a:latin typeface="Courier"/>
                <a:ea typeface="Courier"/>
                <a:cs typeface="Courier"/>
                <a:sym typeface="Courier New"/>
              </a:rPr>
              <a:t>bigcount</a:t>
            </a:r>
            <a:r>
              <a:rPr lang="en-US" sz="2800" dirty="0">
                <a:solidFill>
                  <a:srgbClr val="00FFFF"/>
                </a:solidFill>
                <a:latin typeface="Courier"/>
                <a:ea typeface="Courier"/>
                <a:cs typeface="Courier"/>
                <a:sym typeface="Courier New"/>
              </a:rPr>
              <a:t>:</a:t>
            </a:r>
          </a:p>
          <a:p>
            <a:pPr lvl="0">
              <a:buClr>
                <a:srgbClr val="00FF00"/>
              </a:buClr>
              <a:buSzPct val="25000"/>
            </a:pPr>
            <a:r>
              <a:rPr lang="en-US" sz="2800" dirty="0">
                <a:solidFill>
                  <a:srgbClr val="00FFFF"/>
                </a:solidFill>
                <a:latin typeface="Courier"/>
                <a:ea typeface="Courier"/>
                <a:cs typeface="Courier"/>
                <a:sym typeface="Courier New"/>
              </a:rPr>
              <a:t>        </a:t>
            </a:r>
            <a:r>
              <a:rPr lang="en-US" sz="2800" dirty="0" err="1">
                <a:solidFill>
                  <a:srgbClr val="00FFFF"/>
                </a:solidFill>
                <a:latin typeface="Courier"/>
                <a:ea typeface="Courier"/>
                <a:cs typeface="Courier"/>
                <a:sym typeface="Courier New"/>
              </a:rPr>
              <a:t>bigword</a:t>
            </a:r>
            <a:r>
              <a:rPr lang="en-US" sz="2800" dirty="0">
                <a:solidFill>
                  <a:srgbClr val="00FFFF"/>
                </a:solidFill>
                <a:latin typeface="Courier"/>
                <a:ea typeface="Courier"/>
                <a:cs typeface="Courier"/>
                <a:sym typeface="Courier New"/>
              </a:rPr>
              <a:t> = word</a:t>
            </a:r>
          </a:p>
          <a:p>
            <a:pPr lvl="0">
              <a:buClr>
                <a:srgbClr val="00FF00"/>
              </a:buClr>
              <a:buSzPct val="25000"/>
            </a:pPr>
            <a:r>
              <a:rPr lang="en-US" sz="2800" dirty="0">
                <a:solidFill>
                  <a:srgbClr val="00FFFF"/>
                </a:solidFill>
                <a:latin typeface="Courier"/>
                <a:ea typeface="Courier"/>
                <a:cs typeface="Courier"/>
                <a:sym typeface="Courier New"/>
              </a:rPr>
              <a:t>        </a:t>
            </a:r>
            <a:r>
              <a:rPr lang="en-US" sz="2800" dirty="0" err="1">
                <a:solidFill>
                  <a:srgbClr val="00FFFF"/>
                </a:solidFill>
                <a:latin typeface="Courier"/>
                <a:ea typeface="Courier"/>
                <a:cs typeface="Courier"/>
                <a:sym typeface="Courier New"/>
              </a:rPr>
              <a:t>bigcount</a:t>
            </a:r>
            <a:r>
              <a:rPr lang="en-US" sz="2800" dirty="0">
                <a:solidFill>
                  <a:srgbClr val="00FFFF"/>
                </a:solidFill>
                <a:latin typeface="Courier"/>
                <a:ea typeface="Courier"/>
                <a:cs typeface="Courier"/>
                <a:sym typeface="Courier New"/>
              </a:rPr>
              <a:t> = count</a:t>
            </a:r>
          </a:p>
          <a:p>
            <a:pPr lvl="0">
              <a:buClr>
                <a:srgbClr val="00FF00"/>
              </a:buClr>
            </a:pPr>
            <a:endParaRPr lang="en-US" sz="2800" dirty="0">
              <a:solidFill>
                <a:srgbClr val="00FF00"/>
              </a:solidFill>
              <a:latin typeface="Courier"/>
              <a:ea typeface="Courier"/>
              <a:cs typeface="Courier"/>
              <a:sym typeface="Courier New"/>
            </a:endParaRPr>
          </a:p>
          <a:p>
            <a:pPr lvl="0">
              <a:buClr>
                <a:srgbClr val="00FF00"/>
              </a:buClr>
              <a:buSzPct val="25000"/>
            </a:pPr>
            <a:r>
              <a:rPr lang="en-US" sz="2800" dirty="0">
                <a:solidFill>
                  <a:srgbClr val="FF7F00"/>
                </a:solidFill>
                <a:latin typeface="Courier"/>
                <a:ea typeface="Courier"/>
                <a:cs typeface="Courier"/>
                <a:sym typeface="Courier New"/>
              </a:rPr>
              <a:t>print(</a:t>
            </a:r>
            <a:r>
              <a:rPr lang="en-US" sz="2800" dirty="0" err="1">
                <a:solidFill>
                  <a:srgbClr val="FF7F00"/>
                </a:solidFill>
                <a:latin typeface="Courier"/>
                <a:ea typeface="Courier"/>
                <a:cs typeface="Courier"/>
                <a:sym typeface="Courier New"/>
              </a:rPr>
              <a:t>bigword</a:t>
            </a:r>
            <a:r>
              <a:rPr lang="en-US" sz="2800" dirty="0">
                <a:solidFill>
                  <a:srgbClr val="FF7F00"/>
                </a:solidFill>
                <a:latin typeface="Courier"/>
                <a:ea typeface="Courier"/>
                <a:cs typeface="Courier"/>
                <a:sym typeface="Courier New"/>
              </a:rPr>
              <a:t>, </a:t>
            </a:r>
            <a:r>
              <a:rPr lang="en-US" sz="2800" dirty="0" err="1">
                <a:solidFill>
                  <a:srgbClr val="FF7F00"/>
                </a:solidFill>
                <a:latin typeface="Courier"/>
                <a:ea typeface="Courier"/>
                <a:cs typeface="Courier"/>
                <a:sym typeface="Courier New"/>
              </a:rPr>
              <a:t>bigcount</a:t>
            </a:r>
            <a:r>
              <a:rPr lang="en-US" sz="2800" dirty="0">
                <a:solidFill>
                  <a:srgbClr val="FF7F00"/>
                </a:solidFill>
                <a:latin typeface="Courier"/>
                <a:ea typeface="Courier"/>
                <a:cs typeface="Courier"/>
                <a:sym typeface="Courier New"/>
              </a:rPr>
              <a:t>)</a:t>
            </a:r>
          </a:p>
        </p:txBody>
      </p:sp>
      <p:sp>
        <p:nvSpPr>
          <p:cNvPr id="338" name="Shape 338"/>
          <p:cNvSpPr txBox="1"/>
          <p:nvPr/>
        </p:nvSpPr>
        <p:spPr>
          <a:xfrm>
            <a:off x="10702925" y="1778000"/>
            <a:ext cx="4445099" cy="16890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python words.py </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Enter file: </a:t>
            </a:r>
            <a:r>
              <a:rPr lang="en-US" sz="3600" u="none" strike="noStrike" cap="none">
                <a:solidFill>
                  <a:schemeClr val="lt1"/>
                </a:solidFill>
                <a:latin typeface="Arial" charset="0"/>
                <a:ea typeface="Arial" charset="0"/>
                <a:cs typeface="Arial" charset="0"/>
                <a:sym typeface="Cabin"/>
              </a:rPr>
              <a:t>words.txt</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to 16</a:t>
            </a:r>
          </a:p>
        </p:txBody>
      </p:sp>
      <p:sp>
        <p:nvSpPr>
          <p:cNvPr id="339" name="Shape 339"/>
          <p:cNvSpPr txBox="1"/>
          <p:nvPr/>
        </p:nvSpPr>
        <p:spPr>
          <a:xfrm>
            <a:off x="10693400" y="5283200"/>
            <a:ext cx="4445000" cy="16891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python words.py </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Enter file: </a:t>
            </a:r>
            <a:r>
              <a:rPr lang="en-US" sz="3600" u="none" strike="noStrike" cap="none">
                <a:solidFill>
                  <a:schemeClr val="lt1"/>
                </a:solidFill>
                <a:latin typeface="Arial" charset="0"/>
                <a:ea typeface="Arial" charset="0"/>
                <a:cs typeface="Arial" charset="0"/>
                <a:sym typeface="Cabin"/>
              </a:rPr>
              <a:t>clown.txt</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the 7</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Shape 344"/>
          <p:cNvSpPr txBox="1">
            <a:spLocks noGrp="1"/>
          </p:cNvSpPr>
          <p:nvPr>
            <p:ph type="title"/>
          </p:nvPr>
        </p:nvSpPr>
        <p:spPr>
          <a:xfrm>
            <a:off x="1155700" y="2594429"/>
            <a:ext cx="13931900" cy="240937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200" u="none" strike="noStrike" cap="none">
                <a:solidFill>
                  <a:srgbClr val="FFD966"/>
                </a:solidFill>
                <a:latin typeface="Arial" charset="0"/>
                <a:ea typeface="Arial" charset="0"/>
                <a:cs typeface="Arial" charset="0"/>
                <a:sym typeface="Cabin"/>
              </a:rPr>
              <a:t>Hardware Architecture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Shape 349"/>
          <p:cNvSpPr txBox="1"/>
          <p:nvPr/>
        </p:nvSpPr>
        <p:spPr>
          <a:xfrm>
            <a:off x="1693001" y="7436255"/>
            <a:ext cx="128699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a:t>
            </a:r>
            <a:r>
              <a:rPr lang="en-US" sz="3000" u="sng" strike="noStrike" cap="none" dirty="0">
                <a:solidFill>
                  <a:srgbClr val="FFFF00"/>
                </a:solidFill>
                <a:latin typeface="Arial" charset="0"/>
                <a:ea typeface="Arial" charset="0"/>
                <a:cs typeface="Arial" charset="0"/>
                <a:sym typeface="Cabin"/>
                <a:hlinkClick r:id="rId3"/>
              </a:rPr>
              <a:t>upload.wikimedia.org/wikipedia/commons/3/3d/RaspberryPi.jpg</a:t>
            </a:r>
          </a:p>
        </p:txBody>
      </p:sp>
      <p:pic>
        <p:nvPicPr>
          <p:cNvPr id="350" name="Shape 350"/>
          <p:cNvPicPr preferRelativeResize="0"/>
          <p:nvPr/>
        </p:nvPicPr>
        <p:blipFill rotWithShape="1">
          <a:blip r:embed="rId4">
            <a:alphaModFix/>
          </a:blip>
          <a:srcRect/>
          <a:stretch/>
        </p:blipFill>
        <p:spPr>
          <a:xfrm>
            <a:off x="2894520" y="758757"/>
            <a:ext cx="10466961" cy="643971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Shape 355"/>
          <p:cNvSpPr txBox="1"/>
          <p:nvPr/>
        </p:nvSpPr>
        <p:spPr>
          <a:xfrm>
            <a:off x="6096000" y="1372135"/>
            <a:ext cx="3454399" cy="6489699"/>
          </a:xfrm>
          <a:prstGeom prst="rect">
            <a:avLst/>
          </a:prstGeom>
          <a:noFill/>
          <a:ln w="76200" cap="rnd" cmpd="sng">
            <a:solidFill>
              <a:srgbClr val="00FFFF"/>
            </a:solidFill>
            <a:prstDash val="solid"/>
            <a:miter/>
            <a:headEnd type="none" w="med" len="med"/>
            <a:tailEnd type="none" w="med" len="med"/>
          </a:ln>
        </p:spPr>
        <p:txBody>
          <a:bodyPr lIns="0" tIns="0" rIns="0" bIns="0" anchor="t" anchorCtr="0">
            <a:noAutofit/>
          </a:bodyPr>
          <a:lstStyle/>
          <a:p>
            <a:pPr marL="0" marR="0" lvl="0" indent="0" algn="l" rtl="0">
              <a:lnSpc>
                <a:spcPct val="100000"/>
              </a:lnSpc>
              <a:spcBef>
                <a:spcPts val="100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  </a:t>
            </a:r>
            <a:r>
              <a:rPr lang="en-US" sz="3200" u="none" strike="noStrike" cap="none">
                <a:solidFill>
                  <a:srgbClr val="00FFFF"/>
                </a:solidFill>
                <a:latin typeface="Arial" charset="0"/>
                <a:ea typeface="Arial" charset="0"/>
                <a:cs typeface="Arial" charset="0"/>
                <a:sym typeface="Cabin"/>
              </a:rPr>
              <a:t>Software</a:t>
            </a:r>
          </a:p>
        </p:txBody>
      </p:sp>
      <p:sp>
        <p:nvSpPr>
          <p:cNvPr id="356" name="Shape 356"/>
          <p:cNvSpPr txBox="1"/>
          <p:nvPr/>
        </p:nvSpPr>
        <p:spPr>
          <a:xfrm>
            <a:off x="2832100" y="2121435"/>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Input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and Output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Devices</a:t>
            </a:r>
          </a:p>
        </p:txBody>
      </p:sp>
      <p:sp>
        <p:nvSpPr>
          <p:cNvPr id="357" name="Shape 357"/>
          <p:cNvSpPr txBox="1"/>
          <p:nvPr/>
        </p:nvSpPr>
        <p:spPr>
          <a:xfrm>
            <a:off x="6731000" y="2223035"/>
            <a:ext cx="2133599" cy="19811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Central</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Processing</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Unit</a:t>
            </a:r>
          </a:p>
        </p:txBody>
      </p:sp>
      <p:sp>
        <p:nvSpPr>
          <p:cNvPr id="358" name="Shape 358"/>
          <p:cNvSpPr txBox="1"/>
          <p:nvPr/>
        </p:nvSpPr>
        <p:spPr>
          <a:xfrm>
            <a:off x="6731000" y="5258335"/>
            <a:ext cx="2171700" cy="21335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Main</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sp>
        <p:nvSpPr>
          <p:cNvPr id="359" name="Shape 359"/>
          <p:cNvSpPr txBox="1"/>
          <p:nvPr/>
        </p:nvSpPr>
        <p:spPr>
          <a:xfrm>
            <a:off x="11264900" y="3429535"/>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Secondary</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cxnSp>
        <p:nvCxnSpPr>
          <p:cNvPr id="360" name="Shape 360"/>
          <p:cNvCxnSpPr/>
          <p:nvPr/>
        </p:nvCxnSpPr>
        <p:spPr>
          <a:xfrm flipH="1">
            <a:off x="5030786" y="3248560"/>
            <a:ext cx="1058862" cy="17461"/>
          </a:xfrm>
          <a:prstGeom prst="straightConnector1">
            <a:avLst/>
          </a:prstGeom>
          <a:noFill/>
          <a:ln w="88900" cap="rnd" cmpd="sng">
            <a:solidFill>
              <a:srgbClr val="FFFF00"/>
            </a:solidFill>
            <a:prstDash val="solid"/>
            <a:miter/>
            <a:headEnd type="stealth" w="med" len="med"/>
            <a:tailEnd type="stealth" w="med" len="med"/>
          </a:ln>
        </p:spPr>
      </p:cxnSp>
      <p:cxnSp>
        <p:nvCxnSpPr>
          <p:cNvPr id="361" name="Shape 361"/>
          <p:cNvCxnSpPr/>
          <p:nvPr/>
        </p:nvCxnSpPr>
        <p:spPr>
          <a:xfrm rot="10800000">
            <a:off x="7391400" y="4232809"/>
            <a:ext cx="0" cy="971550"/>
          </a:xfrm>
          <a:prstGeom prst="straightConnector1">
            <a:avLst/>
          </a:prstGeom>
          <a:noFill/>
          <a:ln w="88900" cap="rnd" cmpd="sng">
            <a:solidFill>
              <a:srgbClr val="FFFF00"/>
            </a:solidFill>
            <a:prstDash val="solid"/>
            <a:miter/>
            <a:headEnd type="stealth" w="med" len="med"/>
            <a:tailEnd type="none" w="med" len="med"/>
          </a:ln>
        </p:spPr>
      </p:cxnSp>
      <p:cxnSp>
        <p:nvCxnSpPr>
          <p:cNvPr id="362" name="Shape 362"/>
          <p:cNvCxnSpPr/>
          <p:nvPr/>
        </p:nvCxnSpPr>
        <p:spPr>
          <a:xfrm>
            <a:off x="8345486" y="4250272"/>
            <a:ext cx="0" cy="919162"/>
          </a:xfrm>
          <a:prstGeom prst="straightConnector1">
            <a:avLst/>
          </a:prstGeom>
          <a:noFill/>
          <a:ln w="88900" cap="rnd" cmpd="sng">
            <a:solidFill>
              <a:srgbClr val="FFFF00"/>
            </a:solidFill>
            <a:prstDash val="solid"/>
            <a:miter/>
            <a:headEnd type="stealth" w="med" len="med"/>
            <a:tailEnd type="none" w="med" len="med"/>
          </a:ln>
        </p:spPr>
      </p:cxnSp>
      <p:cxnSp>
        <p:nvCxnSpPr>
          <p:cNvPr id="363" name="Shape 363"/>
          <p:cNvCxnSpPr/>
          <p:nvPr/>
        </p:nvCxnSpPr>
        <p:spPr>
          <a:xfrm flipH="1">
            <a:off x="9655175" y="3872447"/>
            <a:ext cx="1562099" cy="17461"/>
          </a:xfrm>
          <a:prstGeom prst="straightConnector1">
            <a:avLst/>
          </a:prstGeom>
          <a:noFill/>
          <a:ln w="88900" cap="rnd" cmpd="sng">
            <a:solidFill>
              <a:srgbClr val="FFFF00"/>
            </a:solidFill>
            <a:prstDash val="solid"/>
            <a:miter/>
            <a:headEnd type="stealth" w="med" len="med"/>
            <a:tailEnd type="none" w="med" len="med"/>
          </a:ln>
        </p:spPr>
      </p:cxnSp>
      <p:cxnSp>
        <p:nvCxnSpPr>
          <p:cNvPr id="364" name="Shape 364"/>
          <p:cNvCxnSpPr/>
          <p:nvPr/>
        </p:nvCxnSpPr>
        <p:spPr>
          <a:xfrm>
            <a:off x="9620250" y="4877335"/>
            <a:ext cx="1579562" cy="0"/>
          </a:xfrm>
          <a:prstGeom prst="straightConnector1">
            <a:avLst/>
          </a:prstGeom>
          <a:noFill/>
          <a:ln w="88900" cap="rnd" cmpd="sng">
            <a:solidFill>
              <a:srgbClr val="FFFF00"/>
            </a:solidFill>
            <a:prstDash val="solid"/>
            <a:miter/>
            <a:headEnd type="stealth" w="med" len="med"/>
            <a:tailEnd type="none" w="med" len="med"/>
          </a:ln>
        </p:spPr>
      </p:cxnSp>
      <p:sp>
        <p:nvSpPr>
          <p:cNvPr id="365" name="Shape 365"/>
          <p:cNvSpPr txBox="1"/>
          <p:nvPr/>
        </p:nvSpPr>
        <p:spPr>
          <a:xfrm>
            <a:off x="12438061" y="1022885"/>
            <a:ext cx="2052636"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Generic</a:t>
            </a:r>
          </a:p>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Computer</a:t>
            </a:r>
          </a:p>
        </p:txBody>
      </p:sp>
      <p:sp>
        <p:nvSpPr>
          <p:cNvPr id="366" name="Shape 366"/>
          <p:cNvSpPr/>
          <p:nvPr/>
        </p:nvSpPr>
        <p:spPr>
          <a:xfrm>
            <a:off x="9182100" y="1168935"/>
            <a:ext cx="1803400" cy="1270000"/>
          </a:xfrm>
          <a:prstGeom prst="wedgeEllipseCallout">
            <a:avLst>
              <a:gd name="adj1" fmla="val -43827"/>
              <a:gd name="adj2" fmla="val 80222"/>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Shape 37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400" u="none" strike="noStrike" cap="none">
                <a:solidFill>
                  <a:srgbClr val="FFD966"/>
                </a:solidFill>
                <a:latin typeface="Arial" charset="0"/>
                <a:ea typeface="Arial" charset="0"/>
                <a:cs typeface="Arial" charset="0"/>
                <a:sym typeface="Cabin"/>
              </a:rPr>
              <a:t>Definitions</a:t>
            </a:r>
          </a:p>
        </p:txBody>
      </p:sp>
      <p:sp>
        <p:nvSpPr>
          <p:cNvPr id="372" name="Shape 372"/>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54711" algn="l" rtl="0">
              <a:lnSpc>
                <a:spcPct val="100000"/>
              </a:lnSpc>
              <a:spcBef>
                <a:spcPts val="0"/>
              </a:spcBef>
              <a:spcAft>
                <a:spcPts val="0"/>
              </a:spcAft>
              <a:buClr>
                <a:srgbClr val="FFFF00"/>
              </a:buClr>
              <a:buSzPct val="100000"/>
              <a:buFont typeface="Cabin"/>
              <a:buChar char="•"/>
            </a:pPr>
            <a:r>
              <a:rPr lang="en-US" sz="3000" u="none" strike="noStrike" cap="none" dirty="0">
                <a:solidFill>
                  <a:srgbClr val="FFFF00"/>
                </a:solidFill>
                <a:latin typeface="Arial" charset="0"/>
                <a:ea typeface="Arial" charset="0"/>
                <a:cs typeface="Arial" charset="0"/>
                <a:sym typeface="Cabin"/>
              </a:rPr>
              <a:t>Central Processing Unit:</a:t>
            </a:r>
            <a:r>
              <a:rPr lang="en-US" sz="3000" u="none" strike="noStrike" cap="none" dirty="0">
                <a:solidFill>
                  <a:srgbClr val="FFFFFF"/>
                </a:solidFill>
                <a:latin typeface="Arial" charset="0"/>
                <a:ea typeface="Arial" charset="0"/>
                <a:cs typeface="Arial" charset="0"/>
                <a:sym typeface="Cabin"/>
              </a:rPr>
              <a:t>  Runs the Program - The CPU is </a:t>
            </a:r>
            <a:br>
              <a:rPr lang="en-US" sz="3000" u="none" strike="noStrike" cap="none" dirty="0">
                <a:solidFill>
                  <a:srgbClr val="FFFFFF"/>
                </a:solidFill>
                <a:latin typeface="Arial" charset="0"/>
                <a:ea typeface="Arial" charset="0"/>
                <a:cs typeface="Arial" charset="0"/>
                <a:sym typeface="Cabin"/>
              </a:rPr>
            </a:br>
            <a:r>
              <a:rPr lang="en-US" sz="3000" u="none" strike="noStrike" cap="none" dirty="0">
                <a:solidFill>
                  <a:srgbClr val="FFFFFF"/>
                </a:solidFill>
                <a:latin typeface="Arial" charset="0"/>
                <a:ea typeface="Arial" charset="0"/>
                <a:cs typeface="Arial" charset="0"/>
                <a:sym typeface="Cabin"/>
              </a:rPr>
              <a:t>always wondering </a:t>
            </a:r>
            <a:r>
              <a:rPr lang="en-US" sz="3000" b="0" i="0" u="none" strike="noStrike" cap="none" dirty="0">
                <a:solidFill>
                  <a:srgbClr val="FFFFFF"/>
                </a:solidFill>
                <a:latin typeface="Arial"/>
                <a:ea typeface="Arial"/>
                <a:cs typeface="Arial"/>
                <a:sym typeface="Arial"/>
              </a:rPr>
              <a:t>“</a:t>
            </a:r>
            <a:r>
              <a:rPr lang="en-US" sz="3000" u="none" strike="noStrike" cap="none" dirty="0">
                <a:solidFill>
                  <a:srgbClr val="FFFFFF"/>
                </a:solidFill>
                <a:latin typeface="Arial" charset="0"/>
                <a:ea typeface="Arial" charset="0"/>
                <a:cs typeface="Arial" charset="0"/>
                <a:sym typeface="Cabin"/>
              </a:rPr>
              <a:t>what to do next</a:t>
            </a:r>
            <a:r>
              <a:rPr lang="en-US" sz="3000" b="0" i="0" u="none" strike="noStrike" cap="none" dirty="0">
                <a:solidFill>
                  <a:srgbClr val="FFFFFF"/>
                </a:solidFill>
                <a:latin typeface="Arial"/>
                <a:ea typeface="Arial"/>
                <a:cs typeface="Arial"/>
                <a:sym typeface="Arial"/>
              </a:rPr>
              <a:t>”</a:t>
            </a:r>
            <a:r>
              <a:rPr lang="en-US" sz="3000" dirty="0">
                <a:solidFill>
                  <a:srgbClr val="FFFFFF"/>
                </a:solidFill>
                <a:latin typeface="Arial" charset="0"/>
                <a:ea typeface="Arial" charset="0"/>
                <a:cs typeface="Arial" charset="0"/>
                <a:sym typeface="Cabin"/>
              </a:rPr>
              <a:t>.</a:t>
            </a:r>
            <a:r>
              <a:rPr lang="en-US" sz="3000" u="none" strike="noStrike" cap="none" dirty="0">
                <a:solidFill>
                  <a:srgbClr val="FFFFFF"/>
                </a:solidFill>
                <a:latin typeface="Arial" charset="0"/>
                <a:ea typeface="Arial" charset="0"/>
                <a:cs typeface="Arial" charset="0"/>
                <a:sym typeface="Cabin"/>
              </a:rPr>
              <a:t>  Not the brains </a:t>
            </a:r>
            <a:br>
              <a:rPr lang="en-US" sz="3000" u="none" strike="noStrike" cap="none" dirty="0">
                <a:solidFill>
                  <a:srgbClr val="FFFFFF"/>
                </a:solidFill>
                <a:latin typeface="Arial" charset="0"/>
                <a:ea typeface="Arial" charset="0"/>
                <a:cs typeface="Arial" charset="0"/>
                <a:sym typeface="Cabin"/>
              </a:rPr>
            </a:br>
            <a:r>
              <a:rPr lang="en-US" sz="3000" u="none" strike="noStrike" cap="none" dirty="0">
                <a:solidFill>
                  <a:srgbClr val="FFFFFF"/>
                </a:solidFill>
                <a:latin typeface="Arial" charset="0"/>
                <a:ea typeface="Arial" charset="0"/>
                <a:cs typeface="Arial" charset="0"/>
                <a:sym typeface="Cabin"/>
              </a:rPr>
              <a:t>exactly - very dumb but very very fast</a:t>
            </a:r>
          </a:p>
          <a:p>
            <a:pPr marL="749300" marR="0" lvl="0" indent="-354711" algn="l" rtl="0">
              <a:lnSpc>
                <a:spcPct val="100000"/>
              </a:lnSpc>
              <a:spcBef>
                <a:spcPts val="3500"/>
              </a:spcBef>
              <a:spcAft>
                <a:spcPts val="0"/>
              </a:spcAft>
              <a:buClr>
                <a:srgbClr val="FFFF00"/>
              </a:buClr>
              <a:buSzPct val="100000"/>
              <a:buFont typeface="Cabin"/>
              <a:buChar char="•"/>
            </a:pPr>
            <a:r>
              <a:rPr lang="en-US" sz="3000" u="none" strike="noStrike" cap="none" dirty="0">
                <a:solidFill>
                  <a:srgbClr val="FFFF00"/>
                </a:solidFill>
                <a:latin typeface="Arial" charset="0"/>
                <a:ea typeface="Arial" charset="0"/>
                <a:cs typeface="Arial" charset="0"/>
                <a:sym typeface="Cabin"/>
              </a:rPr>
              <a:t>Input Devices:</a:t>
            </a:r>
            <a:r>
              <a:rPr lang="en-US" sz="3000" u="none" strike="noStrike" cap="none" dirty="0">
                <a:solidFill>
                  <a:srgbClr val="FFFFFF"/>
                </a:solidFill>
                <a:latin typeface="Arial" charset="0"/>
                <a:ea typeface="Arial" charset="0"/>
                <a:cs typeface="Arial" charset="0"/>
                <a:sym typeface="Cabin"/>
              </a:rPr>
              <a:t>  Keyboard, Mouse, Touch Screen</a:t>
            </a:r>
          </a:p>
          <a:p>
            <a:pPr marL="749300" marR="0" lvl="0" indent="-354711" algn="l" rtl="0">
              <a:lnSpc>
                <a:spcPct val="100000"/>
              </a:lnSpc>
              <a:spcBef>
                <a:spcPts val="3500"/>
              </a:spcBef>
              <a:spcAft>
                <a:spcPts val="0"/>
              </a:spcAft>
              <a:buClr>
                <a:srgbClr val="FFFF00"/>
              </a:buClr>
              <a:buSzPct val="100000"/>
              <a:buFont typeface="Cabin"/>
              <a:buChar char="•"/>
            </a:pPr>
            <a:r>
              <a:rPr lang="en-US" sz="3000" u="none" strike="noStrike" cap="none" dirty="0">
                <a:solidFill>
                  <a:srgbClr val="FFFF00"/>
                </a:solidFill>
                <a:latin typeface="Arial" charset="0"/>
                <a:ea typeface="Arial" charset="0"/>
                <a:cs typeface="Arial" charset="0"/>
                <a:sym typeface="Cabin"/>
              </a:rPr>
              <a:t>Output Devices: </a:t>
            </a:r>
            <a:r>
              <a:rPr lang="en-US" sz="3000" u="none" strike="noStrike" cap="none" dirty="0">
                <a:solidFill>
                  <a:srgbClr val="FFFFFF"/>
                </a:solidFill>
                <a:latin typeface="Arial" charset="0"/>
                <a:ea typeface="Arial" charset="0"/>
                <a:cs typeface="Arial" charset="0"/>
                <a:sym typeface="Cabin"/>
              </a:rPr>
              <a:t> Screen, Speakers, Printer, DVD Burner</a:t>
            </a:r>
          </a:p>
          <a:p>
            <a:pPr marL="749300" marR="0" lvl="0" indent="-354711" algn="l" rtl="0">
              <a:lnSpc>
                <a:spcPct val="100000"/>
              </a:lnSpc>
              <a:spcBef>
                <a:spcPts val="3500"/>
              </a:spcBef>
              <a:spcAft>
                <a:spcPts val="0"/>
              </a:spcAft>
              <a:buClr>
                <a:srgbClr val="FFFF00"/>
              </a:buClr>
              <a:buSzPct val="100000"/>
              <a:buFont typeface="Cabin"/>
              <a:buChar char="•"/>
            </a:pPr>
            <a:r>
              <a:rPr lang="en-US" sz="3000" u="none" strike="noStrike" cap="none" dirty="0">
                <a:solidFill>
                  <a:srgbClr val="FFFF00"/>
                </a:solidFill>
                <a:latin typeface="Arial" charset="0"/>
                <a:ea typeface="Arial" charset="0"/>
                <a:cs typeface="Arial" charset="0"/>
                <a:sym typeface="Cabin"/>
              </a:rPr>
              <a:t>Main Memory: </a:t>
            </a:r>
            <a:r>
              <a:rPr lang="en-US" sz="3000" u="none" strike="noStrike" cap="none" dirty="0">
                <a:solidFill>
                  <a:srgbClr val="FFFFFF"/>
                </a:solidFill>
                <a:latin typeface="Arial" charset="0"/>
                <a:ea typeface="Arial" charset="0"/>
                <a:cs typeface="Arial" charset="0"/>
                <a:sym typeface="Cabin"/>
              </a:rPr>
              <a:t> Fast small temporary storage - lost on reboot - aka RAM</a:t>
            </a:r>
          </a:p>
          <a:p>
            <a:pPr marL="749300" marR="0" lvl="0" indent="-354711" algn="l" rtl="0">
              <a:lnSpc>
                <a:spcPct val="100000"/>
              </a:lnSpc>
              <a:spcBef>
                <a:spcPts val="3500"/>
              </a:spcBef>
              <a:spcAft>
                <a:spcPts val="0"/>
              </a:spcAft>
              <a:buClr>
                <a:srgbClr val="FFFF00"/>
              </a:buClr>
              <a:buSzPct val="100000"/>
              <a:buFont typeface="Cabin"/>
              <a:buChar char="•"/>
            </a:pPr>
            <a:r>
              <a:rPr lang="en-US" sz="3000" u="none" strike="noStrike" cap="none" dirty="0">
                <a:solidFill>
                  <a:srgbClr val="FFFF00"/>
                </a:solidFill>
                <a:latin typeface="Arial" charset="0"/>
                <a:ea typeface="Arial" charset="0"/>
                <a:cs typeface="Arial" charset="0"/>
                <a:sym typeface="Cabin"/>
              </a:rPr>
              <a:t>Secondary Memory:</a:t>
            </a:r>
            <a:r>
              <a:rPr lang="en-US" sz="3000" u="none" strike="noStrike" cap="none" dirty="0">
                <a:solidFill>
                  <a:srgbClr val="FFFFFF"/>
                </a:solidFill>
                <a:latin typeface="Arial" charset="0"/>
                <a:ea typeface="Arial" charset="0"/>
                <a:cs typeface="Arial" charset="0"/>
                <a:sym typeface="Cabin"/>
              </a:rPr>
              <a:t>  Slower large permanent storage - lasts until deleted - disk drive / memory stick</a:t>
            </a:r>
          </a:p>
        </p:txBody>
      </p:sp>
      <p:pic>
        <p:nvPicPr>
          <p:cNvPr id="373" name="Shape 373"/>
          <p:cNvPicPr preferRelativeResize="0"/>
          <p:nvPr/>
        </p:nvPicPr>
        <p:blipFill rotWithShape="1">
          <a:blip r:embed="rId3">
            <a:alphaModFix/>
          </a:blip>
          <a:srcRect/>
          <a:stretch/>
        </p:blipFill>
        <p:spPr>
          <a:xfrm>
            <a:off x="12674600" y="2805111"/>
            <a:ext cx="2006600" cy="1995486"/>
          </a:xfrm>
          <a:prstGeom prst="rect">
            <a:avLst/>
          </a:prstGeom>
          <a:noFill/>
          <a:ln>
            <a:noFill/>
          </a:ln>
        </p:spPr>
      </p:pic>
      <p:sp>
        <p:nvSpPr>
          <p:cNvPr id="374" name="Shape 374"/>
          <p:cNvSpPr/>
          <p:nvPr/>
        </p:nvSpPr>
        <p:spPr>
          <a:xfrm>
            <a:off x="14071600" y="2349500"/>
            <a:ext cx="1803400" cy="1270000"/>
          </a:xfrm>
          <a:prstGeom prst="wedgeEllipseCallout">
            <a:avLst>
              <a:gd name="adj1" fmla="val -36159"/>
              <a:gd name="adj2" fmla="val 66254"/>
            </a:avLst>
          </a:prstGeom>
          <a:blipFill rotWithShape="1">
            <a:blip r:embed="rId4">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Shape 379"/>
          <p:cNvSpPr txBox="1"/>
          <p:nvPr/>
        </p:nvSpPr>
        <p:spPr>
          <a:xfrm>
            <a:off x="6096000" y="1313770"/>
            <a:ext cx="3454399" cy="6489699"/>
          </a:xfrm>
          <a:prstGeom prst="rect">
            <a:avLst/>
          </a:prstGeom>
          <a:noFill/>
          <a:ln w="76200" cap="rnd" cmpd="sng">
            <a:solidFill>
              <a:srgbClr val="00FFFF"/>
            </a:solidFill>
            <a:prstDash val="solid"/>
            <a:miter/>
            <a:headEnd type="none" w="med" len="med"/>
            <a:tailEnd type="none" w="med" len="med"/>
          </a:ln>
        </p:spPr>
        <p:txBody>
          <a:bodyPr lIns="0" tIns="0" rIns="0" bIns="0" anchor="t" anchorCtr="0">
            <a:noAutofit/>
          </a:bodyPr>
          <a:lstStyle/>
          <a:p>
            <a:pPr marL="0" marR="0" lvl="0" indent="0" algn="l" rtl="0">
              <a:lnSpc>
                <a:spcPct val="100000"/>
              </a:lnSpc>
              <a:spcBef>
                <a:spcPts val="1000"/>
              </a:spcBef>
              <a:spcAft>
                <a:spcPts val="0"/>
              </a:spcAft>
              <a:buClr>
                <a:srgbClr val="FF00FF"/>
              </a:buClr>
              <a:buSzPct val="25000"/>
              <a:buFont typeface="Cabin"/>
              <a:buNone/>
            </a:pPr>
            <a:r>
              <a:rPr lang="en-US" sz="3200" u="none" strike="noStrike" cap="none">
                <a:solidFill>
                  <a:srgbClr val="00FFFF"/>
                </a:solidFill>
                <a:latin typeface="Arial" charset="0"/>
                <a:ea typeface="Arial" charset="0"/>
                <a:cs typeface="Arial" charset="0"/>
                <a:sym typeface="Cabin"/>
              </a:rPr>
              <a:t>  Software</a:t>
            </a:r>
          </a:p>
        </p:txBody>
      </p:sp>
      <p:sp>
        <p:nvSpPr>
          <p:cNvPr id="380" name="Shape 380"/>
          <p:cNvSpPr txBox="1"/>
          <p:nvPr/>
        </p:nvSpPr>
        <p:spPr>
          <a:xfrm>
            <a:off x="2832100" y="2063070"/>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Input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and Output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Devices</a:t>
            </a:r>
          </a:p>
        </p:txBody>
      </p:sp>
      <p:sp>
        <p:nvSpPr>
          <p:cNvPr id="381" name="Shape 381"/>
          <p:cNvSpPr txBox="1"/>
          <p:nvPr/>
        </p:nvSpPr>
        <p:spPr>
          <a:xfrm>
            <a:off x="6731000" y="2164670"/>
            <a:ext cx="2133599" cy="19811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Central</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Processing</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Unit</a:t>
            </a:r>
          </a:p>
        </p:txBody>
      </p:sp>
      <p:sp>
        <p:nvSpPr>
          <p:cNvPr id="382" name="Shape 382"/>
          <p:cNvSpPr txBox="1"/>
          <p:nvPr/>
        </p:nvSpPr>
        <p:spPr>
          <a:xfrm>
            <a:off x="6731000" y="5199970"/>
            <a:ext cx="2171700" cy="21335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Main</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sp>
        <p:nvSpPr>
          <p:cNvPr id="383" name="Shape 383"/>
          <p:cNvSpPr txBox="1"/>
          <p:nvPr/>
        </p:nvSpPr>
        <p:spPr>
          <a:xfrm>
            <a:off x="11264900" y="3371170"/>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Secondary</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cxnSp>
        <p:nvCxnSpPr>
          <p:cNvPr id="384" name="Shape 384"/>
          <p:cNvCxnSpPr/>
          <p:nvPr/>
        </p:nvCxnSpPr>
        <p:spPr>
          <a:xfrm flipH="1">
            <a:off x="5030786" y="3190195"/>
            <a:ext cx="1058862" cy="17461"/>
          </a:xfrm>
          <a:prstGeom prst="straightConnector1">
            <a:avLst/>
          </a:prstGeom>
          <a:noFill/>
          <a:ln w="88900" cap="rnd" cmpd="sng">
            <a:solidFill>
              <a:srgbClr val="FFFF00"/>
            </a:solidFill>
            <a:prstDash val="solid"/>
            <a:miter/>
            <a:headEnd type="stealth" w="med" len="med"/>
            <a:tailEnd type="stealth" w="med" len="med"/>
          </a:ln>
        </p:spPr>
      </p:cxnSp>
      <p:cxnSp>
        <p:nvCxnSpPr>
          <p:cNvPr id="385" name="Shape 385"/>
          <p:cNvCxnSpPr/>
          <p:nvPr/>
        </p:nvCxnSpPr>
        <p:spPr>
          <a:xfrm rot="10800000">
            <a:off x="7391400" y="4174444"/>
            <a:ext cx="0" cy="971550"/>
          </a:xfrm>
          <a:prstGeom prst="straightConnector1">
            <a:avLst/>
          </a:prstGeom>
          <a:noFill/>
          <a:ln w="88900" cap="rnd" cmpd="sng">
            <a:solidFill>
              <a:srgbClr val="FFFF00"/>
            </a:solidFill>
            <a:prstDash val="solid"/>
            <a:miter/>
            <a:headEnd type="stealth" w="med" len="med"/>
            <a:tailEnd type="none" w="med" len="med"/>
          </a:ln>
        </p:spPr>
      </p:cxnSp>
      <p:cxnSp>
        <p:nvCxnSpPr>
          <p:cNvPr id="386" name="Shape 386"/>
          <p:cNvCxnSpPr/>
          <p:nvPr/>
        </p:nvCxnSpPr>
        <p:spPr>
          <a:xfrm>
            <a:off x="8345486" y="4191907"/>
            <a:ext cx="0" cy="919162"/>
          </a:xfrm>
          <a:prstGeom prst="straightConnector1">
            <a:avLst/>
          </a:prstGeom>
          <a:noFill/>
          <a:ln w="88900" cap="rnd" cmpd="sng">
            <a:solidFill>
              <a:srgbClr val="FFFF00"/>
            </a:solidFill>
            <a:prstDash val="solid"/>
            <a:miter/>
            <a:headEnd type="stealth" w="med" len="med"/>
            <a:tailEnd type="none" w="med" len="med"/>
          </a:ln>
        </p:spPr>
      </p:cxnSp>
      <p:cxnSp>
        <p:nvCxnSpPr>
          <p:cNvPr id="387" name="Shape 387"/>
          <p:cNvCxnSpPr/>
          <p:nvPr/>
        </p:nvCxnSpPr>
        <p:spPr>
          <a:xfrm flipH="1">
            <a:off x="9655175" y="3814082"/>
            <a:ext cx="1562099" cy="17461"/>
          </a:xfrm>
          <a:prstGeom prst="straightConnector1">
            <a:avLst/>
          </a:prstGeom>
          <a:noFill/>
          <a:ln w="88900" cap="rnd" cmpd="sng">
            <a:solidFill>
              <a:srgbClr val="FFFF00"/>
            </a:solidFill>
            <a:prstDash val="solid"/>
            <a:miter/>
            <a:headEnd type="stealth" w="med" len="med"/>
            <a:tailEnd type="none" w="med" len="med"/>
          </a:ln>
        </p:spPr>
      </p:cxnSp>
      <p:cxnSp>
        <p:nvCxnSpPr>
          <p:cNvPr id="388" name="Shape 388"/>
          <p:cNvCxnSpPr/>
          <p:nvPr/>
        </p:nvCxnSpPr>
        <p:spPr>
          <a:xfrm>
            <a:off x="9620250" y="4818970"/>
            <a:ext cx="1579562" cy="0"/>
          </a:xfrm>
          <a:prstGeom prst="straightConnector1">
            <a:avLst/>
          </a:prstGeom>
          <a:noFill/>
          <a:ln w="88900" cap="rnd" cmpd="sng">
            <a:solidFill>
              <a:srgbClr val="FFFF00"/>
            </a:solidFill>
            <a:prstDash val="solid"/>
            <a:miter/>
            <a:headEnd type="stealth" w="med" len="med"/>
            <a:tailEnd type="none" w="med" len="med"/>
          </a:ln>
        </p:spPr>
      </p:cxnSp>
      <p:sp>
        <p:nvSpPr>
          <p:cNvPr id="389" name="Shape 389"/>
          <p:cNvSpPr txBox="1"/>
          <p:nvPr/>
        </p:nvSpPr>
        <p:spPr>
          <a:xfrm>
            <a:off x="12438061" y="964520"/>
            <a:ext cx="2052636"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Generic</a:t>
            </a:r>
          </a:p>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Computer</a:t>
            </a:r>
          </a:p>
        </p:txBody>
      </p:sp>
      <p:sp>
        <p:nvSpPr>
          <p:cNvPr id="390" name="Shape 390"/>
          <p:cNvSpPr/>
          <p:nvPr/>
        </p:nvSpPr>
        <p:spPr>
          <a:xfrm>
            <a:off x="9182100" y="1110570"/>
            <a:ext cx="1803400" cy="1270000"/>
          </a:xfrm>
          <a:prstGeom prst="wedgeEllipseCallout">
            <a:avLst>
              <a:gd name="adj1" fmla="val -64148"/>
              <a:gd name="adj2" fmla="val 74451"/>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pic>
        <p:nvPicPr>
          <p:cNvPr id="391" name="Shape 391"/>
          <p:cNvPicPr preferRelativeResize="0"/>
          <p:nvPr/>
        </p:nvPicPr>
        <p:blipFill rotWithShape="1">
          <a:blip r:embed="rId4">
            <a:alphaModFix/>
          </a:blip>
          <a:srcRect/>
          <a:stretch/>
        </p:blipFill>
        <p:spPr>
          <a:xfrm>
            <a:off x="6881811" y="5441270"/>
            <a:ext cx="457200" cy="649286"/>
          </a:xfrm>
          <a:prstGeom prst="rect">
            <a:avLst/>
          </a:prstGeom>
          <a:noFill/>
          <a:ln>
            <a:noFill/>
          </a:ln>
        </p:spPr>
      </p:pic>
      <p:sp>
        <p:nvSpPr>
          <p:cNvPr id="392" name="Shape 392"/>
          <p:cNvSpPr/>
          <p:nvPr/>
        </p:nvSpPr>
        <p:spPr>
          <a:xfrm>
            <a:off x="7670800" y="4234770"/>
            <a:ext cx="2768599" cy="1270000"/>
          </a:xfrm>
          <a:prstGeom prst="wedgeEllipseCallout">
            <a:avLst>
              <a:gd name="adj1" fmla="val -17963"/>
              <a:gd name="adj2" fmla="val 84303"/>
            </a:avLst>
          </a:prstGeom>
          <a:solidFill>
            <a:schemeClr val="tx1">
              <a:lumMod val="75000"/>
            </a:schemeClr>
          </a:solidFill>
          <a:ln w="50800" cap="rnd" cmpd="sng">
            <a:solidFill>
              <a:srgbClr val="FF99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2600" u="none" strike="noStrike" cap="none" dirty="0">
                <a:solidFill>
                  <a:srgbClr val="00FF00"/>
                </a:solidFill>
                <a:latin typeface="Arial" charset="0"/>
                <a:ea typeface="Arial" charset="0"/>
                <a:cs typeface="Arial" charset="0"/>
                <a:sym typeface="Cabin"/>
              </a:rPr>
              <a:t>if x&lt; 3: print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Shape 22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Computers Want to be Helpful...</a:t>
            </a:r>
          </a:p>
        </p:txBody>
      </p:sp>
      <p:sp>
        <p:nvSpPr>
          <p:cNvPr id="221" name="Shape 221"/>
          <p:cNvSpPr txBox="1">
            <a:spLocks noGrp="1"/>
          </p:cNvSpPr>
          <p:nvPr>
            <p:ph type="body" idx="1"/>
          </p:nvPr>
        </p:nvSpPr>
        <p:spPr>
          <a:xfrm>
            <a:off x="812800" y="2133600"/>
            <a:ext cx="8564664" cy="6034087"/>
          </a:xfrm>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Computers are built for one purpose - to do things for us</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But we need to speak their language to describe what we want done</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Users have it easy - someone already put many different programs (instructions) into the computer and users just pick the ones they want to use</a:t>
            </a:r>
          </a:p>
        </p:txBody>
      </p:sp>
      <p:sp>
        <p:nvSpPr>
          <p:cNvPr id="222" name="Shape 222"/>
          <p:cNvSpPr/>
          <p:nvPr/>
        </p:nvSpPr>
        <p:spPr>
          <a:xfrm>
            <a:off x="9982200" y="5118100"/>
            <a:ext cx="5702299" cy="3149600"/>
          </a:xfrm>
          <a:prstGeom prst="roundRect">
            <a:avLst>
              <a:gd name="adj" fmla="val 1306"/>
            </a:avLst>
          </a:prstGeom>
          <a:solidFill>
            <a:schemeClr val="accent1">
              <a:alpha val="49411"/>
            </a:schemeClr>
          </a:solid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223" name="Shape 223"/>
          <p:cNvSpPr/>
          <p:nvPr/>
        </p:nvSpPr>
        <p:spPr>
          <a:xfrm>
            <a:off x="10401300" y="55245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4" name="Shape 224"/>
          <p:cNvSpPr/>
          <p:nvPr/>
        </p:nvSpPr>
        <p:spPr>
          <a:xfrm>
            <a:off x="10401300" y="69088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5" name="Shape 225"/>
          <p:cNvSpPr/>
          <p:nvPr/>
        </p:nvSpPr>
        <p:spPr>
          <a:xfrm>
            <a:off x="11823700" y="55245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6" name="Shape 226"/>
          <p:cNvSpPr/>
          <p:nvPr/>
        </p:nvSpPr>
        <p:spPr>
          <a:xfrm>
            <a:off x="11823700" y="69088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7" name="Shape 227"/>
          <p:cNvSpPr/>
          <p:nvPr/>
        </p:nvSpPr>
        <p:spPr>
          <a:xfrm>
            <a:off x="13246100" y="69088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8" name="Shape 228"/>
          <p:cNvSpPr/>
          <p:nvPr/>
        </p:nvSpPr>
        <p:spPr>
          <a:xfrm>
            <a:off x="13246100" y="55245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9" name="Shape 229"/>
          <p:cNvSpPr/>
          <p:nvPr/>
        </p:nvSpPr>
        <p:spPr>
          <a:xfrm>
            <a:off x="14541500" y="6248400"/>
            <a:ext cx="876300" cy="876300"/>
          </a:xfrm>
          <a:prstGeom prst="ellipse">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pic>
        <p:nvPicPr>
          <p:cNvPr id="230" name="Shape 230"/>
          <p:cNvPicPr preferRelativeResize="0"/>
          <p:nvPr/>
        </p:nvPicPr>
        <p:blipFill rotWithShape="1">
          <a:blip r:embed="rId4">
            <a:alphaModFix/>
          </a:blip>
          <a:srcRect/>
          <a:stretch/>
        </p:blipFill>
        <p:spPr>
          <a:xfrm>
            <a:off x="11557000" y="2589211"/>
            <a:ext cx="2006600" cy="1995486"/>
          </a:xfrm>
          <a:prstGeom prst="rect">
            <a:avLst/>
          </a:prstGeom>
          <a:noFill/>
          <a:ln>
            <a:noFill/>
          </a:ln>
        </p:spPr>
      </p:pic>
      <p:sp>
        <p:nvSpPr>
          <p:cNvPr id="231" name="Shape 231"/>
          <p:cNvSpPr/>
          <p:nvPr/>
        </p:nvSpPr>
        <p:spPr>
          <a:xfrm>
            <a:off x="12992100" y="2171700"/>
            <a:ext cx="1803400" cy="1270000"/>
          </a:xfrm>
          <a:prstGeom prst="wedgeEllipseCallout">
            <a:avLst>
              <a:gd name="adj1" fmla="val -29134"/>
              <a:gd name="adj2" fmla="val 66404"/>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Shape 379"/>
          <p:cNvSpPr txBox="1"/>
          <p:nvPr/>
        </p:nvSpPr>
        <p:spPr>
          <a:xfrm>
            <a:off x="6096000" y="1313770"/>
            <a:ext cx="3454399" cy="6489699"/>
          </a:xfrm>
          <a:prstGeom prst="rect">
            <a:avLst/>
          </a:prstGeom>
          <a:noFill/>
          <a:ln w="76200" cap="rnd" cmpd="sng">
            <a:solidFill>
              <a:srgbClr val="00FFFF"/>
            </a:solidFill>
            <a:prstDash val="solid"/>
            <a:miter/>
            <a:headEnd type="none" w="med" len="med"/>
            <a:tailEnd type="none" w="med" len="med"/>
          </a:ln>
        </p:spPr>
        <p:txBody>
          <a:bodyPr lIns="0" tIns="0" rIns="0" bIns="0" anchor="t" anchorCtr="0">
            <a:noAutofit/>
          </a:bodyPr>
          <a:lstStyle/>
          <a:p>
            <a:pPr marL="0" marR="0" lvl="0" indent="0" algn="l" rtl="0">
              <a:lnSpc>
                <a:spcPct val="100000"/>
              </a:lnSpc>
              <a:spcBef>
                <a:spcPts val="1000"/>
              </a:spcBef>
              <a:spcAft>
                <a:spcPts val="0"/>
              </a:spcAft>
              <a:buClr>
                <a:srgbClr val="FF00FF"/>
              </a:buClr>
              <a:buSzPct val="25000"/>
              <a:buFont typeface="Cabin"/>
              <a:buNone/>
            </a:pPr>
            <a:r>
              <a:rPr lang="en-US" sz="3200" u="none" strike="noStrike" cap="none">
                <a:solidFill>
                  <a:srgbClr val="00FFFF"/>
                </a:solidFill>
                <a:latin typeface="Arial" charset="0"/>
                <a:ea typeface="Arial" charset="0"/>
                <a:cs typeface="Arial" charset="0"/>
                <a:sym typeface="Cabin"/>
              </a:rPr>
              <a:t>  Software</a:t>
            </a:r>
          </a:p>
        </p:txBody>
      </p:sp>
      <p:sp>
        <p:nvSpPr>
          <p:cNvPr id="380" name="Shape 380"/>
          <p:cNvSpPr txBox="1"/>
          <p:nvPr/>
        </p:nvSpPr>
        <p:spPr>
          <a:xfrm>
            <a:off x="2832100" y="2063070"/>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Input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and Output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Devices</a:t>
            </a:r>
          </a:p>
        </p:txBody>
      </p:sp>
      <p:sp>
        <p:nvSpPr>
          <p:cNvPr id="381" name="Shape 381"/>
          <p:cNvSpPr txBox="1"/>
          <p:nvPr/>
        </p:nvSpPr>
        <p:spPr>
          <a:xfrm>
            <a:off x="6731000" y="2164670"/>
            <a:ext cx="2133599" cy="19811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Central</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Processing</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Unit</a:t>
            </a:r>
          </a:p>
        </p:txBody>
      </p:sp>
      <p:sp>
        <p:nvSpPr>
          <p:cNvPr id="382" name="Shape 382"/>
          <p:cNvSpPr txBox="1"/>
          <p:nvPr/>
        </p:nvSpPr>
        <p:spPr>
          <a:xfrm>
            <a:off x="6731000" y="5199970"/>
            <a:ext cx="2171700" cy="21335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Main</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sp>
        <p:nvSpPr>
          <p:cNvPr id="383" name="Shape 383"/>
          <p:cNvSpPr txBox="1"/>
          <p:nvPr/>
        </p:nvSpPr>
        <p:spPr>
          <a:xfrm>
            <a:off x="11264900" y="3371170"/>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Secondary</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cxnSp>
        <p:nvCxnSpPr>
          <p:cNvPr id="384" name="Shape 384"/>
          <p:cNvCxnSpPr/>
          <p:nvPr/>
        </p:nvCxnSpPr>
        <p:spPr>
          <a:xfrm flipH="1">
            <a:off x="5030786" y="3190195"/>
            <a:ext cx="1058862" cy="17461"/>
          </a:xfrm>
          <a:prstGeom prst="straightConnector1">
            <a:avLst/>
          </a:prstGeom>
          <a:noFill/>
          <a:ln w="88900" cap="rnd" cmpd="sng">
            <a:solidFill>
              <a:srgbClr val="FFFF00"/>
            </a:solidFill>
            <a:prstDash val="solid"/>
            <a:miter/>
            <a:headEnd type="stealth" w="med" len="med"/>
            <a:tailEnd type="stealth" w="med" len="med"/>
          </a:ln>
        </p:spPr>
      </p:cxnSp>
      <p:cxnSp>
        <p:nvCxnSpPr>
          <p:cNvPr id="385" name="Shape 385"/>
          <p:cNvCxnSpPr/>
          <p:nvPr/>
        </p:nvCxnSpPr>
        <p:spPr>
          <a:xfrm rot="10800000">
            <a:off x="7391400" y="4174444"/>
            <a:ext cx="0" cy="971550"/>
          </a:xfrm>
          <a:prstGeom prst="straightConnector1">
            <a:avLst/>
          </a:prstGeom>
          <a:noFill/>
          <a:ln w="88900" cap="rnd" cmpd="sng">
            <a:solidFill>
              <a:srgbClr val="FFFF00"/>
            </a:solidFill>
            <a:prstDash val="solid"/>
            <a:miter/>
            <a:headEnd type="stealth" w="med" len="med"/>
            <a:tailEnd type="none" w="med" len="med"/>
          </a:ln>
        </p:spPr>
      </p:cxnSp>
      <p:cxnSp>
        <p:nvCxnSpPr>
          <p:cNvPr id="386" name="Shape 386"/>
          <p:cNvCxnSpPr/>
          <p:nvPr/>
        </p:nvCxnSpPr>
        <p:spPr>
          <a:xfrm>
            <a:off x="8345486" y="4191907"/>
            <a:ext cx="0" cy="919162"/>
          </a:xfrm>
          <a:prstGeom prst="straightConnector1">
            <a:avLst/>
          </a:prstGeom>
          <a:noFill/>
          <a:ln w="88900" cap="rnd" cmpd="sng">
            <a:solidFill>
              <a:srgbClr val="FFFF00"/>
            </a:solidFill>
            <a:prstDash val="solid"/>
            <a:miter/>
            <a:headEnd type="stealth" w="med" len="med"/>
            <a:tailEnd type="none" w="med" len="med"/>
          </a:ln>
        </p:spPr>
      </p:cxnSp>
      <p:cxnSp>
        <p:nvCxnSpPr>
          <p:cNvPr id="387" name="Shape 387"/>
          <p:cNvCxnSpPr/>
          <p:nvPr/>
        </p:nvCxnSpPr>
        <p:spPr>
          <a:xfrm flipH="1">
            <a:off x="9655175" y="3814082"/>
            <a:ext cx="1562099" cy="17461"/>
          </a:xfrm>
          <a:prstGeom prst="straightConnector1">
            <a:avLst/>
          </a:prstGeom>
          <a:noFill/>
          <a:ln w="88900" cap="rnd" cmpd="sng">
            <a:solidFill>
              <a:srgbClr val="FFFF00"/>
            </a:solidFill>
            <a:prstDash val="solid"/>
            <a:miter/>
            <a:headEnd type="stealth" w="med" len="med"/>
            <a:tailEnd type="none" w="med" len="med"/>
          </a:ln>
        </p:spPr>
      </p:cxnSp>
      <p:cxnSp>
        <p:nvCxnSpPr>
          <p:cNvPr id="388" name="Shape 388"/>
          <p:cNvCxnSpPr/>
          <p:nvPr/>
        </p:nvCxnSpPr>
        <p:spPr>
          <a:xfrm>
            <a:off x="9620250" y="4818970"/>
            <a:ext cx="1579562" cy="0"/>
          </a:xfrm>
          <a:prstGeom prst="straightConnector1">
            <a:avLst/>
          </a:prstGeom>
          <a:noFill/>
          <a:ln w="88900" cap="rnd" cmpd="sng">
            <a:solidFill>
              <a:srgbClr val="FFFF00"/>
            </a:solidFill>
            <a:prstDash val="solid"/>
            <a:miter/>
            <a:headEnd type="stealth" w="med" len="med"/>
            <a:tailEnd type="none" w="med" len="med"/>
          </a:ln>
        </p:spPr>
      </p:cxnSp>
      <p:sp>
        <p:nvSpPr>
          <p:cNvPr id="389" name="Shape 389"/>
          <p:cNvSpPr txBox="1"/>
          <p:nvPr/>
        </p:nvSpPr>
        <p:spPr>
          <a:xfrm>
            <a:off x="12438061" y="964520"/>
            <a:ext cx="2052636"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Generic</a:t>
            </a:r>
          </a:p>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Computer</a:t>
            </a:r>
          </a:p>
        </p:txBody>
      </p:sp>
      <p:sp>
        <p:nvSpPr>
          <p:cNvPr id="390" name="Shape 390"/>
          <p:cNvSpPr/>
          <p:nvPr/>
        </p:nvSpPr>
        <p:spPr>
          <a:xfrm>
            <a:off x="9182100" y="1110570"/>
            <a:ext cx="1803400" cy="1270000"/>
          </a:xfrm>
          <a:prstGeom prst="wedgeEllipseCallout">
            <a:avLst>
              <a:gd name="adj1" fmla="val -64148"/>
              <a:gd name="adj2" fmla="val 74451"/>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pic>
        <p:nvPicPr>
          <p:cNvPr id="391" name="Shape 391"/>
          <p:cNvPicPr preferRelativeResize="0"/>
          <p:nvPr/>
        </p:nvPicPr>
        <p:blipFill rotWithShape="1">
          <a:blip r:embed="rId4">
            <a:alphaModFix/>
          </a:blip>
          <a:srcRect/>
          <a:stretch/>
        </p:blipFill>
        <p:spPr>
          <a:xfrm>
            <a:off x="6881811" y="5441270"/>
            <a:ext cx="457200" cy="649286"/>
          </a:xfrm>
          <a:prstGeom prst="rect">
            <a:avLst/>
          </a:prstGeom>
          <a:noFill/>
          <a:ln>
            <a:noFill/>
          </a:ln>
        </p:spPr>
      </p:pic>
      <p:sp>
        <p:nvSpPr>
          <p:cNvPr id="16" name="Shape 407"/>
          <p:cNvSpPr txBox="1"/>
          <p:nvPr/>
        </p:nvSpPr>
        <p:spPr>
          <a:xfrm>
            <a:off x="12642850" y="6762750"/>
            <a:ext cx="2171700"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8080"/>
              </a:buClr>
              <a:buSzPct val="25000"/>
              <a:buFont typeface="Cabin"/>
              <a:buNone/>
            </a:pPr>
            <a:r>
              <a:rPr lang="en-US" sz="3600" u="none" strike="noStrike" cap="none">
                <a:solidFill>
                  <a:schemeClr val="accent4"/>
                </a:solidFill>
                <a:latin typeface="Arial" charset="0"/>
                <a:ea typeface="Arial" charset="0"/>
                <a:cs typeface="Arial" charset="0"/>
                <a:sym typeface="Cabin"/>
              </a:rPr>
              <a:t>Machine</a:t>
            </a:r>
          </a:p>
          <a:p>
            <a:pPr marL="0" marR="0" lvl="0" indent="0" algn="ctr" rtl="0">
              <a:lnSpc>
                <a:spcPct val="100000"/>
              </a:lnSpc>
              <a:spcBef>
                <a:spcPts val="0"/>
              </a:spcBef>
              <a:spcAft>
                <a:spcPts val="0"/>
              </a:spcAft>
              <a:buClr>
                <a:srgbClr val="008080"/>
              </a:buClr>
              <a:buSzPct val="25000"/>
              <a:buFont typeface="Cabin"/>
              <a:buNone/>
            </a:pPr>
            <a:r>
              <a:rPr lang="en-US" sz="3600" u="none" strike="noStrike" cap="none">
                <a:solidFill>
                  <a:schemeClr val="accent4"/>
                </a:solidFill>
                <a:latin typeface="Arial" charset="0"/>
                <a:ea typeface="Arial" charset="0"/>
                <a:cs typeface="Arial" charset="0"/>
                <a:sym typeface="Cabin"/>
              </a:rPr>
              <a:t>Language</a:t>
            </a:r>
          </a:p>
        </p:txBody>
      </p:sp>
      <p:sp>
        <p:nvSpPr>
          <p:cNvPr id="17" name="Shape 410"/>
          <p:cNvSpPr/>
          <p:nvPr/>
        </p:nvSpPr>
        <p:spPr>
          <a:xfrm>
            <a:off x="7670800" y="3962400"/>
            <a:ext cx="2768599" cy="1270000"/>
          </a:xfrm>
          <a:prstGeom prst="wedgeEllipseCallout">
            <a:avLst>
              <a:gd name="adj1" fmla="val -23159"/>
              <a:gd name="adj2" fmla="val 71986"/>
            </a:avLst>
          </a:prstGeom>
          <a:solidFill>
            <a:schemeClr val="tx1">
              <a:lumMod val="75000"/>
            </a:schemeClr>
          </a:solidFill>
          <a:ln w="50800" cap="rnd" cmpd="sng">
            <a:solidFill>
              <a:srgbClr val="FF99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008080"/>
              </a:buClr>
              <a:buSzPct val="25000"/>
              <a:buFont typeface="Courier New"/>
              <a:buNone/>
            </a:pPr>
            <a:r>
              <a:rPr lang="en-US" sz="2600" b="1" i="0" u="none" strike="noStrike" cap="none" dirty="0">
                <a:solidFill>
                  <a:schemeClr val="accent4"/>
                </a:solidFill>
                <a:latin typeface="Courier"/>
                <a:ea typeface="Courier"/>
                <a:cs typeface="Courier"/>
                <a:sym typeface="Courier New"/>
              </a:rPr>
              <a:t>01001001</a:t>
            </a:r>
          </a:p>
          <a:p>
            <a:pPr marL="0" marR="0" lvl="0" indent="0" algn="ctr" rtl="0">
              <a:lnSpc>
                <a:spcPct val="100000"/>
              </a:lnSpc>
              <a:spcBef>
                <a:spcPts val="0"/>
              </a:spcBef>
              <a:spcAft>
                <a:spcPts val="0"/>
              </a:spcAft>
              <a:buClr>
                <a:srgbClr val="008080"/>
              </a:buClr>
              <a:buSzPct val="25000"/>
              <a:buFont typeface="Courier New"/>
              <a:buNone/>
            </a:pPr>
            <a:r>
              <a:rPr lang="en-US" sz="2600" b="1" i="0" u="none" strike="noStrike" cap="none" dirty="0">
                <a:solidFill>
                  <a:schemeClr val="accent4"/>
                </a:solidFill>
                <a:latin typeface="Courier"/>
                <a:ea typeface="Courier"/>
                <a:cs typeface="Courier"/>
                <a:sym typeface="Courier New"/>
              </a:rPr>
              <a:t>00111001</a:t>
            </a:r>
          </a:p>
        </p:txBody>
      </p:sp>
    </p:spTree>
    <p:extLst>
      <p:ext uri="{BB962C8B-B14F-4D97-AF65-F5344CB8AC3E}">
        <p14:creationId xmlns:p14="http://schemas.microsoft.com/office/powerpoint/2010/main" val="9663348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Shape 41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200" u="none" strike="noStrike" cap="none" dirty="0">
                <a:solidFill>
                  <a:srgbClr val="FFD966"/>
                </a:solidFill>
                <a:latin typeface="Arial" charset="0"/>
                <a:ea typeface="Arial" charset="0"/>
                <a:cs typeface="Arial" charset="0"/>
                <a:sym typeface="Cabin"/>
              </a:rPr>
              <a:t>Totally Hot CPU</a:t>
            </a:r>
          </a:p>
        </p:txBody>
      </p:sp>
      <p:sp>
        <p:nvSpPr>
          <p:cNvPr id="416" name="Shape 416"/>
          <p:cNvSpPr txBox="1"/>
          <p:nvPr/>
        </p:nvSpPr>
        <p:spPr>
          <a:xfrm>
            <a:off x="3587148" y="7532185"/>
            <a:ext cx="9602399" cy="597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3"/>
              </a:rPr>
              <a:t>http://www.youtube.com/watch?v=y39D4529FM4</a:t>
            </a:r>
          </a:p>
        </p:txBody>
      </p:sp>
      <p:pic>
        <p:nvPicPr>
          <p:cNvPr id="417" name="Shape 417"/>
          <p:cNvPicPr preferRelativeResize="0"/>
          <p:nvPr/>
        </p:nvPicPr>
        <p:blipFill rotWithShape="1">
          <a:blip r:embed="rId4">
            <a:alphaModFix/>
          </a:blip>
          <a:srcRect/>
          <a:stretch/>
        </p:blipFill>
        <p:spPr>
          <a:xfrm>
            <a:off x="5791200" y="2654300"/>
            <a:ext cx="5194300" cy="4597399"/>
          </a:xfrm>
          <a:prstGeom prst="rect">
            <a:avLst/>
          </a:prstGeom>
          <a:noFill/>
          <a:ln>
            <a:noFill/>
          </a:ln>
        </p:spPr>
      </p:pic>
      <p:sp>
        <p:nvSpPr>
          <p:cNvPr id="418" name="Shape 418"/>
          <p:cNvSpPr/>
          <p:nvPr/>
        </p:nvSpPr>
        <p:spPr>
          <a:xfrm>
            <a:off x="9347200" y="3073400"/>
            <a:ext cx="1803400" cy="1270000"/>
          </a:xfrm>
          <a:prstGeom prst="wedgeEllipseCallout">
            <a:avLst>
              <a:gd name="adj1" fmla="val -40790"/>
              <a:gd name="adj2" fmla="val 71581"/>
            </a:avLst>
          </a:prstGeom>
          <a:blipFill rotWithShape="1">
            <a:blip r:embed="rId5">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Shape 42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200" u="none" strike="noStrike" cap="none" dirty="0">
                <a:solidFill>
                  <a:srgbClr val="FFD966"/>
                </a:solidFill>
                <a:latin typeface="Arial" charset="0"/>
                <a:ea typeface="Arial" charset="0"/>
                <a:cs typeface="Arial" charset="0"/>
                <a:sym typeface="Cabin"/>
              </a:rPr>
              <a:t>Hard Disk in Action</a:t>
            </a:r>
          </a:p>
        </p:txBody>
      </p:sp>
      <p:pic>
        <p:nvPicPr>
          <p:cNvPr id="424" name="Shape 424"/>
          <p:cNvPicPr preferRelativeResize="0"/>
          <p:nvPr/>
        </p:nvPicPr>
        <p:blipFill rotWithShape="1">
          <a:blip r:embed="rId3">
            <a:alphaModFix/>
          </a:blip>
          <a:srcRect/>
          <a:stretch/>
        </p:blipFill>
        <p:spPr>
          <a:xfrm>
            <a:off x="6007100" y="2667000"/>
            <a:ext cx="3771900" cy="4089399"/>
          </a:xfrm>
          <a:prstGeom prst="rect">
            <a:avLst/>
          </a:prstGeom>
          <a:noFill/>
          <a:ln>
            <a:noFill/>
          </a:ln>
        </p:spPr>
      </p:pic>
      <p:sp>
        <p:nvSpPr>
          <p:cNvPr id="425" name="Shape 425"/>
          <p:cNvSpPr txBox="1"/>
          <p:nvPr/>
        </p:nvSpPr>
        <p:spPr>
          <a:xfrm>
            <a:off x="3037463" y="7210242"/>
            <a:ext cx="9908700" cy="597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4"/>
              </a:rPr>
              <a:t>http://www.youtube.com/watch?v=9eMWG3fwiEU</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Shape 430"/>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200" u="none" strike="noStrike" cap="none">
                <a:solidFill>
                  <a:srgbClr val="FFD966"/>
                </a:solidFill>
                <a:latin typeface="Arial" charset="0"/>
                <a:ea typeface="Arial" charset="0"/>
                <a:cs typeface="Arial" charset="0"/>
                <a:sym typeface="Cabin"/>
              </a:rPr>
              <a:t>Python as a Language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Shape 435"/>
          <p:cNvSpPr txBox="1"/>
          <p:nvPr/>
        </p:nvSpPr>
        <p:spPr>
          <a:xfrm>
            <a:off x="3318350" y="7319254"/>
            <a:ext cx="96390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http://harrypotter.wikia.com/wiki/Parseltongue</a:t>
            </a:r>
          </a:p>
        </p:txBody>
      </p:sp>
      <p:sp>
        <p:nvSpPr>
          <p:cNvPr id="436" name="Shape 436"/>
          <p:cNvSpPr txBox="1"/>
          <p:nvPr/>
        </p:nvSpPr>
        <p:spPr>
          <a:xfrm>
            <a:off x="1558925" y="2133600"/>
            <a:ext cx="10502899" cy="4457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4200" u="none" strike="noStrike" cap="none" dirty="0" err="1">
                <a:solidFill>
                  <a:srgbClr val="FFFF00"/>
                </a:solidFill>
                <a:latin typeface="Arial" charset="0"/>
                <a:ea typeface="Arial" charset="0"/>
                <a:cs typeface="Arial" charset="0"/>
                <a:sym typeface="Cabin"/>
              </a:rPr>
              <a:t>Parseltongue</a:t>
            </a:r>
            <a:r>
              <a:rPr lang="en-US" sz="4200" u="none" strike="noStrike" cap="none" dirty="0">
                <a:solidFill>
                  <a:srgbClr val="FFFF00"/>
                </a:solidFill>
                <a:latin typeface="Arial" charset="0"/>
                <a:ea typeface="Arial" charset="0"/>
                <a:cs typeface="Arial" charset="0"/>
                <a:sym typeface="Cabin"/>
              </a:rPr>
              <a:t> </a:t>
            </a:r>
            <a:r>
              <a:rPr lang="en-US" sz="4200" u="none" strike="noStrike" cap="none" dirty="0">
                <a:solidFill>
                  <a:srgbClr val="FFFFFF"/>
                </a:solidFill>
                <a:latin typeface="Arial" charset="0"/>
                <a:ea typeface="Arial" charset="0"/>
                <a:cs typeface="Arial" charset="0"/>
                <a:sym typeface="Cabin"/>
              </a:rPr>
              <a:t>is the language of serpents and those who can converse with them.  An individual who can speak </a:t>
            </a:r>
            <a:r>
              <a:rPr lang="en-US" sz="4200" u="none" strike="noStrike" cap="none" dirty="0" err="1">
                <a:solidFill>
                  <a:srgbClr val="FFFF00"/>
                </a:solidFill>
                <a:latin typeface="Arial" charset="0"/>
                <a:ea typeface="Arial" charset="0"/>
                <a:cs typeface="Arial" charset="0"/>
                <a:sym typeface="Cabin"/>
              </a:rPr>
              <a:t>Parseltongue</a:t>
            </a:r>
            <a:r>
              <a:rPr lang="en-US" sz="4200" u="none" strike="noStrike" cap="none" dirty="0">
                <a:solidFill>
                  <a:srgbClr val="FFFF00"/>
                </a:solidFill>
                <a:latin typeface="Arial" charset="0"/>
                <a:ea typeface="Arial" charset="0"/>
                <a:cs typeface="Arial" charset="0"/>
                <a:sym typeface="Cabin"/>
              </a:rPr>
              <a:t> </a:t>
            </a:r>
            <a:r>
              <a:rPr lang="en-US" sz="4200" u="none" strike="noStrike" cap="none" dirty="0">
                <a:solidFill>
                  <a:srgbClr val="F3F3F3"/>
                </a:solidFill>
                <a:latin typeface="Arial" charset="0"/>
                <a:ea typeface="Arial" charset="0"/>
                <a:cs typeface="Arial" charset="0"/>
                <a:sym typeface="Cabin"/>
              </a:rPr>
              <a:t>is known as a</a:t>
            </a:r>
            <a:r>
              <a:rPr lang="en-US" sz="4200" u="none" strike="noStrike" cap="none" dirty="0">
                <a:solidFill>
                  <a:srgbClr val="FFFF00"/>
                </a:solidFill>
                <a:latin typeface="Arial" charset="0"/>
                <a:ea typeface="Arial" charset="0"/>
                <a:cs typeface="Arial" charset="0"/>
                <a:sym typeface="Cabin"/>
              </a:rPr>
              <a:t> </a:t>
            </a:r>
            <a:r>
              <a:rPr lang="en-US" sz="4200" u="none" strike="noStrike" cap="none" dirty="0" err="1">
                <a:solidFill>
                  <a:srgbClr val="00FF00"/>
                </a:solidFill>
                <a:latin typeface="Arial" charset="0"/>
                <a:ea typeface="Arial" charset="0"/>
                <a:cs typeface="Arial" charset="0"/>
                <a:sym typeface="Cabin"/>
              </a:rPr>
              <a:t>Parselmouth</a:t>
            </a:r>
            <a:r>
              <a:rPr lang="en-US" sz="4200" u="none" strike="noStrike" cap="none" dirty="0">
                <a:solidFill>
                  <a:srgbClr val="FFFFFF"/>
                </a:solidFill>
                <a:latin typeface="Arial" charset="0"/>
                <a:ea typeface="Arial" charset="0"/>
                <a:cs typeface="Arial" charset="0"/>
                <a:sym typeface="Cabin"/>
              </a:rPr>
              <a:t>. It is a very uncommon skill, and may be hereditary. Nearly all known</a:t>
            </a:r>
            <a:r>
              <a:rPr lang="en-US" sz="4200" u="none" strike="noStrike" cap="none" dirty="0">
                <a:solidFill>
                  <a:srgbClr val="FFFF00"/>
                </a:solidFill>
                <a:latin typeface="Arial" charset="0"/>
                <a:ea typeface="Arial" charset="0"/>
                <a:cs typeface="Arial" charset="0"/>
                <a:sym typeface="Cabin"/>
              </a:rPr>
              <a:t> </a:t>
            </a:r>
            <a:r>
              <a:rPr lang="en-US" sz="4200" u="none" strike="noStrike" cap="none" dirty="0" err="1">
                <a:solidFill>
                  <a:srgbClr val="00FF00"/>
                </a:solidFill>
                <a:latin typeface="Arial" charset="0"/>
                <a:ea typeface="Arial" charset="0"/>
                <a:cs typeface="Arial" charset="0"/>
                <a:sym typeface="Cabin"/>
              </a:rPr>
              <a:t>Parselmouths</a:t>
            </a:r>
            <a:r>
              <a:rPr lang="en-US" sz="4200" u="none" strike="noStrike" cap="none" dirty="0">
                <a:solidFill>
                  <a:srgbClr val="FFFFFF"/>
                </a:solidFill>
                <a:latin typeface="Arial" charset="0"/>
                <a:ea typeface="Arial" charset="0"/>
                <a:cs typeface="Arial" charset="0"/>
                <a:sym typeface="Cabin"/>
              </a:rPr>
              <a:t> are descended from</a:t>
            </a:r>
            <a:r>
              <a:rPr lang="en-US" sz="4200" u="none" strike="noStrike" cap="none" dirty="0">
                <a:solidFill>
                  <a:srgbClr val="FFFF00"/>
                </a:solidFill>
                <a:latin typeface="Arial" charset="0"/>
                <a:ea typeface="Arial" charset="0"/>
                <a:cs typeface="Arial" charset="0"/>
                <a:sym typeface="Cabin"/>
              </a:rPr>
              <a:t> </a:t>
            </a:r>
            <a:r>
              <a:rPr lang="en-US" sz="4200" u="sng" strike="noStrike" cap="none" dirty="0">
                <a:solidFill>
                  <a:srgbClr val="F6B26B"/>
                </a:solidFill>
                <a:latin typeface="Arial" charset="0"/>
                <a:ea typeface="Arial" charset="0"/>
                <a:cs typeface="Arial" charset="0"/>
                <a:sym typeface="Cabin"/>
                <a:hlinkClick r:id="rId4"/>
              </a:rPr>
              <a:t>Salazar Slytherin</a:t>
            </a:r>
            <a:r>
              <a:rPr lang="en-US" sz="4200" u="none" strike="noStrike" cap="none" dirty="0">
                <a:solidFill>
                  <a:schemeClr val="bg1"/>
                </a:solidFill>
                <a:latin typeface="Arial" charset="0"/>
                <a:ea typeface="Arial" charset="0"/>
                <a:cs typeface="Arial" charset="0"/>
                <a:sym typeface="Cabin"/>
              </a:rPr>
              <a:t>.</a:t>
            </a:r>
          </a:p>
        </p:txBody>
      </p:sp>
      <p:pic>
        <p:nvPicPr>
          <p:cNvPr id="437" name="Shape 437"/>
          <p:cNvPicPr preferRelativeResize="0"/>
          <p:nvPr/>
        </p:nvPicPr>
        <p:blipFill rotWithShape="1">
          <a:blip r:embed="rId5">
            <a:alphaModFix/>
          </a:blip>
          <a:srcRect/>
          <a:stretch/>
        </p:blipFill>
        <p:spPr>
          <a:xfrm>
            <a:off x="12509500" y="2755900"/>
            <a:ext cx="3174900" cy="27687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3" name="Shape 443"/>
          <p:cNvSpPr txBox="1"/>
          <p:nvPr/>
        </p:nvSpPr>
        <p:spPr>
          <a:xfrm>
            <a:off x="1225684" y="1297022"/>
            <a:ext cx="10991783" cy="4457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4200" u="none" strike="noStrike" cap="none" dirty="0">
                <a:solidFill>
                  <a:srgbClr val="FFFF00"/>
                </a:solidFill>
                <a:latin typeface="Arial" charset="0"/>
                <a:ea typeface="Arial" charset="0"/>
                <a:cs typeface="Arial" charset="0"/>
                <a:sym typeface="Cabin"/>
              </a:rPr>
              <a:t>Python</a:t>
            </a:r>
            <a:r>
              <a:rPr lang="en-US" sz="4200" u="none" strike="noStrike" cap="none" dirty="0">
                <a:solidFill>
                  <a:srgbClr val="FFFFFF"/>
                </a:solidFill>
                <a:latin typeface="Arial" charset="0"/>
                <a:ea typeface="Arial" charset="0"/>
                <a:cs typeface="Arial" charset="0"/>
                <a:sym typeface="Cabin"/>
              </a:rPr>
              <a:t> is the language of the Python Interpreter and those who can converse with it. An individual who can speak </a:t>
            </a:r>
            <a:r>
              <a:rPr lang="en-US" sz="4200" u="none" strike="noStrike" cap="none" dirty="0">
                <a:solidFill>
                  <a:srgbClr val="FFFF00"/>
                </a:solidFill>
                <a:latin typeface="Arial" charset="0"/>
                <a:ea typeface="Arial" charset="0"/>
                <a:cs typeface="Arial" charset="0"/>
                <a:sym typeface="Cabin"/>
              </a:rPr>
              <a:t>Python</a:t>
            </a:r>
            <a:r>
              <a:rPr lang="en-US" sz="4200" u="none" strike="noStrike" cap="none" dirty="0">
                <a:solidFill>
                  <a:srgbClr val="FFFFFF"/>
                </a:solidFill>
                <a:latin typeface="Arial" charset="0"/>
                <a:ea typeface="Arial" charset="0"/>
                <a:cs typeface="Arial" charset="0"/>
                <a:sym typeface="Cabin"/>
              </a:rPr>
              <a:t> is known as a </a:t>
            </a:r>
            <a:r>
              <a:rPr lang="en-US" sz="4200" u="none" strike="noStrike" cap="none" dirty="0" err="1">
                <a:solidFill>
                  <a:srgbClr val="00FF00"/>
                </a:solidFill>
                <a:latin typeface="Arial" charset="0"/>
                <a:ea typeface="Arial" charset="0"/>
                <a:cs typeface="Arial" charset="0"/>
                <a:sym typeface="Cabin"/>
              </a:rPr>
              <a:t>Pythonista</a:t>
            </a:r>
            <a:r>
              <a:rPr lang="en-US" sz="4200" u="none" strike="noStrike" cap="none" dirty="0">
                <a:solidFill>
                  <a:srgbClr val="FFFFFF"/>
                </a:solidFill>
                <a:latin typeface="Arial" charset="0"/>
                <a:ea typeface="Arial" charset="0"/>
                <a:cs typeface="Arial" charset="0"/>
                <a:sym typeface="Cabin"/>
              </a:rPr>
              <a:t>. It is a very uncommon skill, and may be hereditary. Nearly all known </a:t>
            </a:r>
            <a:r>
              <a:rPr lang="en-US" sz="4200" u="none" strike="noStrike" cap="none" dirty="0" err="1">
                <a:solidFill>
                  <a:srgbClr val="00FF00"/>
                </a:solidFill>
                <a:latin typeface="Arial" charset="0"/>
                <a:ea typeface="Arial" charset="0"/>
                <a:cs typeface="Arial" charset="0"/>
                <a:sym typeface="Cabin"/>
              </a:rPr>
              <a:t>Pythonistas</a:t>
            </a:r>
            <a:r>
              <a:rPr lang="en-US" sz="4200" u="none" strike="noStrike" cap="none" dirty="0">
                <a:solidFill>
                  <a:srgbClr val="FFFFFF"/>
                </a:solidFill>
                <a:latin typeface="Arial" charset="0"/>
                <a:ea typeface="Arial" charset="0"/>
                <a:cs typeface="Arial" charset="0"/>
                <a:sym typeface="Cabin"/>
              </a:rPr>
              <a:t> use software </a:t>
            </a:r>
            <a:r>
              <a:rPr lang="en-US" sz="4200" dirty="0">
                <a:solidFill>
                  <a:srgbClr val="FFFFFF"/>
                </a:solidFill>
                <a:latin typeface="Arial" charset="0"/>
                <a:ea typeface="Arial" charset="0"/>
                <a:cs typeface="Arial" charset="0"/>
                <a:sym typeface="Cabin"/>
              </a:rPr>
              <a:t>initially</a:t>
            </a:r>
            <a:r>
              <a:rPr lang="en-US" sz="4200" u="none" strike="noStrike" cap="none" dirty="0">
                <a:solidFill>
                  <a:srgbClr val="FFFFFF"/>
                </a:solidFill>
                <a:latin typeface="Arial" charset="0"/>
                <a:ea typeface="Arial" charset="0"/>
                <a:cs typeface="Arial" charset="0"/>
                <a:sym typeface="Cabin"/>
              </a:rPr>
              <a:t> developed by </a:t>
            </a:r>
            <a:r>
              <a:rPr lang="en-US" sz="4200" u="none" strike="noStrike" cap="none" dirty="0">
                <a:solidFill>
                  <a:srgbClr val="F6B26B"/>
                </a:solidFill>
                <a:latin typeface="Arial" charset="0"/>
                <a:ea typeface="Arial" charset="0"/>
                <a:cs typeface="Arial" charset="0"/>
                <a:sym typeface="Cabin"/>
              </a:rPr>
              <a:t>Guido van Rossum</a:t>
            </a:r>
            <a:r>
              <a:rPr lang="en-US" sz="4200" u="none" strike="noStrike" cap="none" dirty="0">
                <a:solidFill>
                  <a:schemeClr val="bg1"/>
                </a:solidFill>
                <a:latin typeface="Arial" charset="0"/>
                <a:ea typeface="Arial" charset="0"/>
                <a:cs typeface="Arial" charset="0"/>
                <a:sym typeface="Cabin"/>
              </a:rPr>
              <a:t>.</a:t>
            </a:r>
          </a:p>
        </p:txBody>
      </p:sp>
      <p:pic>
        <p:nvPicPr>
          <p:cNvPr id="444" name="Shape 444"/>
          <p:cNvPicPr preferRelativeResize="0"/>
          <p:nvPr/>
        </p:nvPicPr>
        <p:blipFill rotWithShape="1">
          <a:blip r:embed="rId3">
            <a:alphaModFix/>
          </a:blip>
          <a:srcRect/>
          <a:stretch/>
        </p:blipFill>
        <p:spPr>
          <a:xfrm>
            <a:off x="13335000" y="4470400"/>
            <a:ext cx="2108100" cy="3174900"/>
          </a:xfrm>
          <a:prstGeom prst="rect">
            <a:avLst/>
          </a:prstGeom>
          <a:noFill/>
          <a:ln>
            <a:noFill/>
          </a:ln>
        </p:spPr>
      </p:pic>
      <p:pic>
        <p:nvPicPr>
          <p:cNvPr id="445" name="Shape 445"/>
          <p:cNvPicPr preferRelativeResize="0"/>
          <p:nvPr/>
        </p:nvPicPr>
        <p:blipFill rotWithShape="1">
          <a:blip r:embed="rId4">
            <a:alphaModFix/>
          </a:blip>
          <a:srcRect/>
          <a:stretch/>
        </p:blipFill>
        <p:spPr>
          <a:xfrm>
            <a:off x="13246100" y="1041400"/>
            <a:ext cx="2286000" cy="2997300"/>
          </a:xfrm>
          <a:prstGeom prst="rect">
            <a:avLst/>
          </a:prstGeom>
          <a:noFill/>
          <a:ln>
            <a:noFill/>
          </a:ln>
        </p:spPr>
      </p:pic>
      <p:pic>
        <p:nvPicPr>
          <p:cNvPr id="446" name="Shape 446"/>
          <p:cNvPicPr preferRelativeResize="0"/>
          <p:nvPr/>
        </p:nvPicPr>
        <p:blipFill rotWithShape="1">
          <a:blip r:embed="rId5">
            <a:alphaModFix/>
          </a:blip>
          <a:srcRect/>
          <a:stretch/>
        </p:blipFill>
        <p:spPr>
          <a:xfrm>
            <a:off x="536912" y="5754722"/>
            <a:ext cx="3517899" cy="207803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Shape 45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7400" u="none" strike="noStrike" cap="none">
                <a:solidFill>
                  <a:srgbClr val="FFFF00"/>
                </a:solidFill>
                <a:latin typeface="Arial" charset="0"/>
                <a:ea typeface="Arial" charset="0"/>
                <a:cs typeface="Arial" charset="0"/>
                <a:sym typeface="Cabin"/>
              </a:rPr>
              <a:t>Early Learner: </a:t>
            </a:r>
            <a:r>
              <a:rPr lang="en-US" sz="7400" u="none" strike="noStrike" cap="none">
                <a:solidFill>
                  <a:srgbClr val="E06666"/>
                </a:solidFill>
                <a:latin typeface="Arial" charset="0"/>
                <a:ea typeface="Arial" charset="0"/>
                <a:cs typeface="Arial" charset="0"/>
                <a:sym typeface="Cabin"/>
              </a:rPr>
              <a:t>Syntax Errors</a:t>
            </a:r>
          </a:p>
        </p:txBody>
      </p:sp>
      <p:sp>
        <p:nvSpPr>
          <p:cNvPr id="452" name="Shape 452"/>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54711" algn="l" rtl="0">
              <a:lnSpc>
                <a:spcPct val="100000"/>
              </a:lnSpc>
              <a:spcBef>
                <a:spcPts val="0"/>
              </a:spcBef>
              <a:spcAft>
                <a:spcPts val="0"/>
              </a:spcAft>
              <a:buClr>
                <a:schemeClr val="lt1"/>
              </a:buClr>
              <a:buSzPct val="100000"/>
              <a:buFont typeface="Cabin"/>
              <a:buChar char="•"/>
            </a:pPr>
            <a:r>
              <a:rPr lang="en-US" sz="3000" u="none" strike="noStrike" cap="none">
                <a:solidFill>
                  <a:schemeClr val="lt1"/>
                </a:solidFill>
                <a:latin typeface="Arial" charset="0"/>
                <a:ea typeface="Arial" charset="0"/>
                <a:cs typeface="Arial" charset="0"/>
                <a:sym typeface="Cabin"/>
              </a:rPr>
              <a:t>We need to learn the </a:t>
            </a:r>
            <a:r>
              <a:rPr lang="en-US" sz="3000" u="none" strike="noStrike" cap="none">
                <a:solidFill>
                  <a:srgbClr val="FFFF00"/>
                </a:solidFill>
                <a:latin typeface="Arial" charset="0"/>
                <a:ea typeface="Arial" charset="0"/>
                <a:cs typeface="Arial" charset="0"/>
                <a:sym typeface="Cabin"/>
              </a:rPr>
              <a:t>Python language </a:t>
            </a:r>
            <a:r>
              <a:rPr lang="en-US" sz="3000" u="none" strike="noStrike" cap="none">
                <a:solidFill>
                  <a:schemeClr val="lt1"/>
                </a:solidFill>
                <a:latin typeface="Arial" charset="0"/>
                <a:ea typeface="Arial" charset="0"/>
                <a:cs typeface="Arial" charset="0"/>
                <a:sym typeface="Cabin"/>
              </a:rPr>
              <a:t>so we can communicate our instructions to Python.  In the beginning we will make lots of mistakes and speak gibberish like small children.</a:t>
            </a:r>
          </a:p>
          <a:p>
            <a:pPr marL="749300" marR="0" lvl="0" indent="-354711" algn="l" rtl="0">
              <a:lnSpc>
                <a:spcPct val="100000"/>
              </a:lnSpc>
              <a:spcBef>
                <a:spcPts val="3500"/>
              </a:spcBef>
              <a:spcAft>
                <a:spcPts val="0"/>
              </a:spcAft>
              <a:buClr>
                <a:schemeClr val="lt1"/>
              </a:buClr>
              <a:buSzPct val="100000"/>
              <a:buFont typeface="Cabin"/>
              <a:buChar char="•"/>
            </a:pPr>
            <a:r>
              <a:rPr lang="en-US" sz="3000" u="none" strike="noStrike" cap="none">
                <a:solidFill>
                  <a:schemeClr val="lt1"/>
                </a:solidFill>
                <a:latin typeface="Arial" charset="0"/>
                <a:ea typeface="Arial" charset="0"/>
                <a:cs typeface="Arial" charset="0"/>
                <a:sym typeface="Cabin"/>
              </a:rPr>
              <a:t>When you make a mistake, the computer does not think you are </a:t>
            </a:r>
            <a:r>
              <a:rPr lang="en-US" sz="3000" b="0" i="0" u="none" strike="noStrike" cap="none">
                <a:solidFill>
                  <a:schemeClr val="lt1"/>
                </a:solidFill>
                <a:latin typeface="Arial"/>
                <a:ea typeface="Arial"/>
                <a:cs typeface="Arial"/>
                <a:sym typeface="Arial"/>
              </a:rPr>
              <a:t>“</a:t>
            </a:r>
            <a:r>
              <a:rPr lang="en-US" sz="3000" u="none" strike="noStrike" cap="none">
                <a:solidFill>
                  <a:schemeClr val="lt1"/>
                </a:solidFill>
                <a:latin typeface="Arial" charset="0"/>
                <a:ea typeface="Arial" charset="0"/>
                <a:cs typeface="Arial" charset="0"/>
                <a:sym typeface="Cabin"/>
              </a:rPr>
              <a:t>cute</a:t>
            </a:r>
            <a:r>
              <a:rPr lang="en-US" sz="3000" b="0" i="0" u="none" strike="noStrike" cap="none">
                <a:solidFill>
                  <a:schemeClr val="lt1"/>
                </a:solidFill>
                <a:latin typeface="Arial"/>
                <a:ea typeface="Arial"/>
                <a:cs typeface="Arial"/>
                <a:sym typeface="Arial"/>
              </a:rPr>
              <a:t>”</a:t>
            </a:r>
            <a:r>
              <a:rPr lang="en-US" sz="3000" u="none" strike="noStrike" cap="none">
                <a:solidFill>
                  <a:schemeClr val="lt1"/>
                </a:solidFill>
                <a:latin typeface="Arial" charset="0"/>
                <a:ea typeface="Arial" charset="0"/>
                <a:cs typeface="Arial" charset="0"/>
                <a:sym typeface="Cabin"/>
              </a:rPr>
              <a:t>.  It says </a:t>
            </a:r>
            <a:r>
              <a:rPr lang="en-US" sz="3000" b="0" i="0" u="none" strike="noStrike" cap="none">
                <a:solidFill>
                  <a:srgbClr val="E06666"/>
                </a:solidFill>
                <a:latin typeface="Arial"/>
                <a:ea typeface="Arial"/>
                <a:cs typeface="Arial"/>
                <a:sym typeface="Arial"/>
              </a:rPr>
              <a:t>“</a:t>
            </a:r>
            <a:r>
              <a:rPr lang="en-US" sz="3000" u="none" strike="noStrike" cap="none">
                <a:solidFill>
                  <a:srgbClr val="E06666"/>
                </a:solidFill>
                <a:latin typeface="Arial" charset="0"/>
                <a:ea typeface="Arial" charset="0"/>
                <a:cs typeface="Arial" charset="0"/>
                <a:sym typeface="Cabin"/>
              </a:rPr>
              <a:t>syntax error</a:t>
            </a:r>
            <a:r>
              <a:rPr lang="en-US" sz="3000" b="0" i="0" u="none" strike="noStrike" cap="none">
                <a:solidFill>
                  <a:srgbClr val="E06666"/>
                </a:solidFill>
                <a:latin typeface="Arial"/>
                <a:ea typeface="Arial"/>
                <a:cs typeface="Arial"/>
                <a:sym typeface="Arial"/>
              </a:rPr>
              <a:t>”</a:t>
            </a:r>
            <a:r>
              <a:rPr lang="en-US" sz="3000" u="none" strike="noStrike" cap="none">
                <a:solidFill>
                  <a:schemeClr val="lt1"/>
                </a:solidFill>
                <a:latin typeface="Arial" charset="0"/>
                <a:ea typeface="Arial" charset="0"/>
                <a:cs typeface="Arial" charset="0"/>
                <a:sym typeface="Cabin"/>
              </a:rPr>
              <a:t> </a:t>
            </a:r>
            <a:r>
              <a:rPr lang="en-US" sz="3000" u="none" strike="noStrike" cap="none">
                <a:solidFill>
                  <a:srgbClr val="FFFFFF"/>
                </a:solidFill>
                <a:latin typeface="Arial" charset="0"/>
                <a:ea typeface="Arial" charset="0"/>
                <a:cs typeface="Arial" charset="0"/>
                <a:sym typeface="Cabin"/>
              </a:rPr>
              <a:t>-</a:t>
            </a:r>
            <a:r>
              <a:rPr lang="en-US" sz="3000" u="none" strike="noStrike" cap="none">
                <a:solidFill>
                  <a:schemeClr val="lt1"/>
                </a:solidFill>
                <a:latin typeface="Arial" charset="0"/>
                <a:ea typeface="Arial" charset="0"/>
                <a:cs typeface="Arial" charset="0"/>
                <a:sym typeface="Cabin"/>
              </a:rPr>
              <a:t> given that it knows the language and you are just learning it.  It seems like Python is cruel and unfeeling.</a:t>
            </a:r>
          </a:p>
          <a:p>
            <a:pPr marL="749300" marR="0" lvl="0" indent="-354711" algn="l" rtl="0">
              <a:lnSpc>
                <a:spcPct val="100000"/>
              </a:lnSpc>
              <a:spcBef>
                <a:spcPts val="3500"/>
              </a:spcBef>
              <a:spcAft>
                <a:spcPts val="0"/>
              </a:spcAft>
              <a:buClr>
                <a:schemeClr val="lt1"/>
              </a:buClr>
              <a:buSzPct val="100000"/>
              <a:buFont typeface="Cabin"/>
              <a:buChar char="•"/>
            </a:pPr>
            <a:r>
              <a:rPr lang="en-US" sz="3000" u="none" strike="noStrike" cap="none">
                <a:solidFill>
                  <a:schemeClr val="lt1"/>
                </a:solidFill>
                <a:latin typeface="Arial" charset="0"/>
                <a:ea typeface="Arial" charset="0"/>
                <a:cs typeface="Arial" charset="0"/>
                <a:sym typeface="Cabin"/>
              </a:rPr>
              <a:t>You must remember that you are intelligent and</a:t>
            </a:r>
            <a:r>
              <a:rPr lang="en-US" sz="3000">
                <a:solidFill>
                  <a:schemeClr val="lt1"/>
                </a:solidFill>
                <a:latin typeface="Arial" charset="0"/>
                <a:ea typeface="Arial" charset="0"/>
                <a:cs typeface="Arial" charset="0"/>
                <a:sym typeface="Cabin"/>
              </a:rPr>
              <a:t> </a:t>
            </a:r>
            <a:r>
              <a:rPr lang="en-US" sz="3000" u="none" strike="noStrike" cap="none">
                <a:solidFill>
                  <a:schemeClr val="lt1"/>
                </a:solidFill>
                <a:latin typeface="Arial" charset="0"/>
                <a:ea typeface="Arial" charset="0"/>
                <a:cs typeface="Arial" charset="0"/>
                <a:sym typeface="Cabin"/>
              </a:rPr>
              <a:t>can learn</a:t>
            </a:r>
            <a:r>
              <a:rPr lang="en-US" sz="3000">
                <a:solidFill>
                  <a:schemeClr val="lt1"/>
                </a:solidFill>
                <a:latin typeface="Arial" charset="0"/>
                <a:ea typeface="Arial" charset="0"/>
                <a:cs typeface="Arial" charset="0"/>
                <a:sym typeface="Cabin"/>
              </a:rPr>
              <a:t>. T</a:t>
            </a:r>
            <a:r>
              <a:rPr lang="en-US" sz="3000" u="none" strike="noStrike" cap="none">
                <a:solidFill>
                  <a:schemeClr val="lt1"/>
                </a:solidFill>
                <a:latin typeface="Arial" charset="0"/>
                <a:ea typeface="Arial" charset="0"/>
                <a:cs typeface="Arial" charset="0"/>
                <a:sym typeface="Cabin"/>
              </a:rPr>
              <a:t>he computer is simple and very fast</a:t>
            </a:r>
            <a:r>
              <a:rPr lang="en-US" sz="3000">
                <a:solidFill>
                  <a:schemeClr val="lt1"/>
                </a:solidFill>
                <a:latin typeface="Arial" charset="0"/>
                <a:ea typeface="Arial" charset="0"/>
                <a:cs typeface="Arial" charset="0"/>
                <a:sym typeface="Cabin"/>
              </a:rPr>
              <a:t>,</a:t>
            </a:r>
            <a:r>
              <a:rPr lang="en-US" sz="3000" u="none" strike="noStrike" cap="none">
                <a:solidFill>
                  <a:schemeClr val="lt1"/>
                </a:solidFill>
                <a:latin typeface="Arial" charset="0"/>
                <a:ea typeface="Arial" charset="0"/>
                <a:cs typeface="Arial" charset="0"/>
                <a:sym typeface="Cabin"/>
              </a:rPr>
              <a:t> but cannot learn.</a:t>
            </a:r>
            <a:r>
              <a:rPr lang="en-US" sz="3000">
                <a:solidFill>
                  <a:schemeClr val="lt1"/>
                </a:solidFill>
                <a:latin typeface="Arial" charset="0"/>
                <a:ea typeface="Arial" charset="0"/>
                <a:cs typeface="Arial" charset="0"/>
                <a:sym typeface="Cabin"/>
              </a:rPr>
              <a:t> S</a:t>
            </a:r>
            <a:r>
              <a:rPr lang="en-US" sz="3000" u="none" strike="noStrike" cap="none">
                <a:solidFill>
                  <a:schemeClr val="lt1"/>
                </a:solidFill>
                <a:latin typeface="Arial" charset="0"/>
                <a:ea typeface="Arial" charset="0"/>
                <a:cs typeface="Arial" charset="0"/>
                <a:sym typeface="Cabin"/>
              </a:rPr>
              <a:t>o </a:t>
            </a:r>
            <a:r>
              <a:rPr lang="en-US" sz="3000" u="none" strike="noStrike" cap="none">
                <a:solidFill>
                  <a:srgbClr val="FFFF00"/>
                </a:solidFill>
                <a:latin typeface="Arial" charset="0"/>
                <a:ea typeface="Arial" charset="0"/>
                <a:cs typeface="Arial" charset="0"/>
                <a:sym typeface="Cabin"/>
              </a:rPr>
              <a:t>it is easier for you to learn Python than for the computer to learn English</a:t>
            </a:r>
            <a:r>
              <a:rPr lang="en-US" sz="3000" u="none" strike="noStrike" cap="none">
                <a:solidFill>
                  <a:schemeClr val="lt1"/>
                </a:solidFill>
                <a:latin typeface="Arial" charset="0"/>
                <a:ea typeface="Arial" charset="0"/>
                <a:cs typeface="Arial" charset="0"/>
                <a:sym typeface="Cabin"/>
              </a:rPr>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Shape 457"/>
          <p:cNvSpPr txBox="1">
            <a:spLocks noGrp="1"/>
          </p:cNvSpPr>
          <p:nvPr>
            <p:ph type="title"/>
          </p:nvPr>
        </p:nvSpPr>
        <p:spPr>
          <a:xfrm>
            <a:off x="1155700" y="2667000"/>
            <a:ext cx="13931900" cy="2500084"/>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200" u="none" strike="noStrike" cap="none">
                <a:solidFill>
                  <a:srgbClr val="FFD966"/>
                </a:solidFill>
                <a:latin typeface="Arial" charset="0"/>
                <a:ea typeface="Arial" charset="0"/>
                <a:cs typeface="Arial" charset="0"/>
                <a:sym typeface="Cabin"/>
              </a:rPr>
              <a:t>Talking to Python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Shape 462"/>
          <p:cNvSpPr txBox="1"/>
          <p:nvPr/>
        </p:nvSpPr>
        <p:spPr>
          <a:xfrm>
            <a:off x="1336473" y="1325287"/>
            <a:ext cx="12628499" cy="3249038"/>
          </a:xfrm>
          <a:prstGeom prst="rect">
            <a:avLst/>
          </a:prstGeom>
          <a:noFill/>
          <a:ln>
            <a:noFill/>
          </a:ln>
        </p:spPr>
        <p:txBody>
          <a:bodyPr lIns="0" tIns="0" rIns="0" bIns="0" anchor="ctr" anchorCtr="0">
            <a:noAutofit/>
          </a:bodyPr>
          <a:lstStyle/>
          <a:p>
            <a:pPr lvl="0">
              <a:buClr>
                <a:schemeClr val="lt1"/>
              </a:buClr>
              <a:buSzPct val="25000"/>
            </a:pPr>
            <a:r>
              <a:rPr lang="en-US" sz="3600" u="none" strike="noStrike" cap="none" dirty="0" err="1">
                <a:solidFill>
                  <a:schemeClr val="lt1"/>
                </a:solidFill>
                <a:latin typeface="Arial" charset="0"/>
                <a:ea typeface="Arial" charset="0"/>
                <a:cs typeface="Arial" charset="0"/>
                <a:sym typeface="Cabin"/>
              </a:rPr>
              <a:t>csev</a:t>
            </a:r>
            <a:r>
              <a:rPr lang="en-US" sz="3600" u="none" strike="noStrike" cap="none" dirty="0">
                <a:solidFill>
                  <a:schemeClr val="lt1"/>
                </a:solidFill>
                <a:latin typeface="Arial" charset="0"/>
                <a:ea typeface="Arial" charset="0"/>
                <a:cs typeface="Arial" charset="0"/>
                <a:sym typeface="Cabin"/>
              </a:rPr>
              <a:t>$ </a:t>
            </a:r>
            <a:r>
              <a:rPr lang="en-US" sz="3600" dirty="0">
                <a:solidFill>
                  <a:srgbClr val="FFFF00"/>
                </a:solidFill>
                <a:latin typeface="Arial" charset="0"/>
                <a:ea typeface="Arial" charset="0"/>
                <a:cs typeface="Arial" charset="0"/>
                <a:sym typeface="Cabin"/>
              </a:rPr>
              <a:t>python3</a:t>
            </a:r>
          </a:p>
          <a:p>
            <a:pPr lvl="0">
              <a:buClr>
                <a:schemeClr val="lt1"/>
              </a:buClr>
              <a:buSzPct val="25000"/>
            </a:pPr>
            <a:r>
              <a:rPr lang="en-US" sz="3600" dirty="0">
                <a:solidFill>
                  <a:schemeClr val="bg1"/>
                </a:solidFill>
                <a:latin typeface="Arial" charset="0"/>
                <a:ea typeface="Arial" charset="0"/>
                <a:cs typeface="Arial" charset="0"/>
                <a:sym typeface="Cabin"/>
              </a:rPr>
              <a:t>Python 3.5.1 (v3.5.1:37a07cee5969, Dec  5 2015, 21:12:44) [GCC 4.2.1 (Apple Inc. build 5666) (dot 3)] on </a:t>
            </a:r>
            <a:r>
              <a:rPr lang="en-US" sz="3600" dirty="0" err="1">
                <a:solidFill>
                  <a:schemeClr val="bg1"/>
                </a:solidFill>
                <a:latin typeface="Arial" charset="0"/>
                <a:ea typeface="Arial" charset="0"/>
                <a:cs typeface="Arial" charset="0"/>
                <a:sym typeface="Cabin"/>
              </a:rPr>
              <a:t>darwinType</a:t>
            </a:r>
            <a:r>
              <a:rPr lang="en-US" sz="3600" dirty="0">
                <a:solidFill>
                  <a:schemeClr val="bg1"/>
                </a:solidFill>
                <a:latin typeface="Arial" charset="0"/>
                <a:ea typeface="Arial" charset="0"/>
                <a:cs typeface="Arial" charset="0"/>
                <a:sym typeface="Cabin"/>
              </a:rPr>
              <a:t> "help", "copyright", "credits" or "license" for more information.</a:t>
            </a:r>
          </a:p>
          <a:p>
            <a:pPr lvl="0">
              <a:buClr>
                <a:schemeClr val="lt1"/>
              </a:buClr>
              <a:buSzPct val="25000"/>
            </a:pPr>
            <a:r>
              <a:rPr lang="en-US" sz="3600" dirty="0">
                <a:solidFill>
                  <a:schemeClr val="bg1"/>
                </a:solidFill>
                <a:latin typeface="Arial" charset="0"/>
                <a:ea typeface="Arial" charset="0"/>
                <a:cs typeface="Arial" charset="0"/>
                <a:sym typeface="Cabin"/>
              </a:rPr>
              <a:t>&gt;&gt;&gt; </a:t>
            </a:r>
            <a:endParaRPr lang="en-US" sz="3600" u="none" strike="noStrike" cap="none" dirty="0">
              <a:solidFill>
                <a:schemeClr val="bg1"/>
              </a:solidFill>
              <a:latin typeface="Arial" charset="0"/>
              <a:ea typeface="Arial" charset="0"/>
              <a:cs typeface="Arial" charset="0"/>
              <a:sym typeface="Cabin"/>
            </a:endParaRPr>
          </a:p>
        </p:txBody>
      </p:sp>
      <p:grpSp>
        <p:nvGrpSpPr>
          <p:cNvPr id="463" name="Shape 463"/>
          <p:cNvGrpSpPr/>
          <p:nvPr/>
        </p:nvGrpSpPr>
        <p:grpSpPr>
          <a:xfrm>
            <a:off x="2916761" y="4219476"/>
            <a:ext cx="4239245" cy="858364"/>
            <a:chOff x="6843291" y="2326012"/>
            <a:chExt cx="4239245" cy="856736"/>
          </a:xfrm>
        </p:grpSpPr>
        <p:sp>
          <p:nvSpPr>
            <p:cNvPr id="464" name="Shape 464"/>
            <p:cNvSpPr txBox="1"/>
            <p:nvPr/>
          </p:nvSpPr>
          <p:spPr>
            <a:xfrm>
              <a:off x="8807636" y="2342275"/>
              <a:ext cx="2274900" cy="840473"/>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What next?</a:t>
              </a:r>
            </a:p>
          </p:txBody>
        </p:sp>
        <p:cxnSp>
          <p:nvCxnSpPr>
            <p:cNvPr id="465" name="Shape 465"/>
            <p:cNvCxnSpPr/>
            <p:nvPr/>
          </p:nvCxnSpPr>
          <p:spPr>
            <a:xfrm>
              <a:off x="6843291" y="2326012"/>
              <a:ext cx="2281199" cy="436500"/>
            </a:xfrm>
            <a:prstGeom prst="straightConnector1">
              <a:avLst/>
            </a:prstGeom>
            <a:noFill/>
            <a:ln w="76200" cap="rnd" cmpd="sng">
              <a:solidFill>
                <a:srgbClr val="FFFF00"/>
              </a:solidFill>
              <a:prstDash val="solid"/>
              <a:miter/>
              <a:headEnd type="stealth" w="med" len="med"/>
              <a:tailEnd type="none" w="med" len="med"/>
            </a:ln>
          </p:spPr>
        </p:cxn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Shape 470"/>
          <p:cNvSpPr txBox="1"/>
          <p:nvPr/>
        </p:nvSpPr>
        <p:spPr>
          <a:xfrm>
            <a:off x="1820861" y="1519237"/>
            <a:ext cx="12628562" cy="6092825"/>
          </a:xfrm>
          <a:prstGeom prst="rect">
            <a:avLst/>
          </a:prstGeom>
          <a:noFill/>
          <a:ln>
            <a:noFill/>
          </a:ln>
        </p:spPr>
        <p:txBody>
          <a:bodyPr lIns="0" tIns="0" rIns="0" bIns="0" anchor="ctr" anchorCtr="0">
            <a:noAutofit/>
          </a:bodyPr>
          <a:lstStyle/>
          <a:p>
            <a:pPr lvl="0">
              <a:buClr>
                <a:schemeClr val="lt1"/>
              </a:buClr>
              <a:buSzPct val="25000"/>
            </a:pPr>
            <a:r>
              <a:rPr lang="en-US" sz="3600" u="none" strike="noStrike" cap="none" dirty="0" err="1">
                <a:solidFill>
                  <a:schemeClr val="lt1"/>
                </a:solidFill>
                <a:latin typeface="Arial" charset="0"/>
                <a:ea typeface="Arial" charset="0"/>
                <a:cs typeface="Arial" charset="0"/>
                <a:sym typeface="Cabin"/>
              </a:rPr>
              <a:t>csev</a:t>
            </a:r>
            <a:r>
              <a:rPr lang="en-US" sz="3600" u="none" strike="noStrike" cap="none" dirty="0">
                <a:solidFill>
                  <a:schemeClr val="lt1"/>
                </a:solidFill>
                <a:latin typeface="Arial" charset="0"/>
                <a:ea typeface="Arial" charset="0"/>
                <a:cs typeface="Arial" charset="0"/>
                <a:sym typeface="Cabin"/>
              </a:rPr>
              <a:t>$ </a:t>
            </a:r>
            <a:r>
              <a:rPr lang="en-US" sz="3600" dirty="0">
                <a:solidFill>
                  <a:srgbClr val="FFFF00"/>
                </a:solidFill>
                <a:latin typeface="Arial" charset="0"/>
                <a:ea typeface="Arial" charset="0"/>
                <a:cs typeface="Arial" charset="0"/>
                <a:sym typeface="Cabin"/>
              </a:rPr>
              <a:t>python3</a:t>
            </a:r>
          </a:p>
          <a:p>
            <a:pPr lvl="0">
              <a:buClr>
                <a:schemeClr val="lt1"/>
              </a:buClr>
              <a:buSzPct val="25000"/>
            </a:pPr>
            <a:r>
              <a:rPr lang="en-US" sz="3600" dirty="0">
                <a:solidFill>
                  <a:schemeClr val="bg1"/>
                </a:solidFill>
                <a:latin typeface="Arial" charset="0"/>
                <a:ea typeface="Arial" charset="0"/>
                <a:cs typeface="Arial" charset="0"/>
                <a:sym typeface="Cabin"/>
              </a:rPr>
              <a:t>Python 3.5.1 (v3.5.1:37a07cee5969, Dec  5 2015, 21:12:44) [GCC 4.2.1 (Apple Inc. build 5666) (dot 3)] on </a:t>
            </a:r>
            <a:r>
              <a:rPr lang="en-US" sz="3600" dirty="0" err="1">
                <a:solidFill>
                  <a:schemeClr val="bg1"/>
                </a:solidFill>
                <a:latin typeface="Arial" charset="0"/>
                <a:ea typeface="Arial" charset="0"/>
                <a:cs typeface="Arial" charset="0"/>
                <a:sym typeface="Cabin"/>
              </a:rPr>
              <a:t>darwinType</a:t>
            </a:r>
            <a:r>
              <a:rPr lang="en-US" sz="3600" dirty="0">
                <a:solidFill>
                  <a:schemeClr val="bg1"/>
                </a:solidFill>
                <a:latin typeface="Arial" charset="0"/>
                <a:ea typeface="Arial" charset="0"/>
                <a:cs typeface="Arial" charset="0"/>
                <a:sym typeface="Cabin"/>
              </a:rPr>
              <a:t> "help", "copyright", "credits" or "license" for more information.</a:t>
            </a:r>
            <a:endParaRPr lang="en-US"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 </a:t>
            </a:r>
            <a:r>
              <a:rPr lang="en-US" sz="3600" u="none" strike="noStrike" cap="none" dirty="0">
                <a:solidFill>
                  <a:srgbClr val="FFFF00"/>
                </a:solidFill>
                <a:latin typeface="Arial" charset="0"/>
                <a:ea typeface="Arial" charset="0"/>
                <a:cs typeface="Arial" charset="0"/>
                <a:sym typeface="Cabin"/>
              </a:rPr>
              <a:t>x = 1</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 </a:t>
            </a:r>
            <a:r>
              <a:rPr lang="en-US" sz="3600" u="none" strike="noStrike" cap="none" dirty="0">
                <a:solidFill>
                  <a:srgbClr val="FFFF00"/>
                </a:solidFill>
                <a:latin typeface="Arial" charset="0"/>
                <a:ea typeface="Arial" charset="0"/>
                <a:cs typeface="Arial" charset="0"/>
                <a:sym typeface="Cabin"/>
              </a:rPr>
              <a:t>print(x)</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1</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 </a:t>
            </a:r>
            <a:r>
              <a:rPr lang="en-US" sz="3600" u="none" strike="noStrike" cap="none" dirty="0">
                <a:solidFill>
                  <a:srgbClr val="FFFF00"/>
                </a:solidFill>
                <a:latin typeface="Arial" charset="0"/>
                <a:ea typeface="Arial" charset="0"/>
                <a:cs typeface="Arial" charset="0"/>
                <a:sym typeface="Cabin"/>
              </a:rPr>
              <a:t>x = x + 1</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a:t>
            </a:r>
            <a:r>
              <a:rPr lang="en-US" sz="3600" u="none" strike="noStrike" cap="none" dirty="0">
                <a:solidFill>
                  <a:srgbClr val="FF7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print(x)</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2</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 </a:t>
            </a:r>
            <a:r>
              <a:rPr lang="en-US" sz="3600" u="none" strike="noStrike" cap="none" dirty="0">
                <a:solidFill>
                  <a:srgbClr val="FFFF00"/>
                </a:solidFill>
                <a:latin typeface="Arial" charset="0"/>
                <a:ea typeface="Arial" charset="0"/>
                <a:cs typeface="Arial" charset="0"/>
                <a:sym typeface="Cabin"/>
              </a:rPr>
              <a:t>exit()</a:t>
            </a:r>
          </a:p>
        </p:txBody>
      </p:sp>
      <p:sp>
        <p:nvSpPr>
          <p:cNvPr id="471" name="Shape 471"/>
          <p:cNvSpPr txBox="1"/>
          <p:nvPr/>
        </p:nvSpPr>
        <p:spPr>
          <a:xfrm>
            <a:off x="5618835" y="5505312"/>
            <a:ext cx="9536024" cy="16638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u="none" strike="noStrike" cap="none" dirty="0">
                <a:solidFill>
                  <a:srgbClr val="FFFF00"/>
                </a:solidFill>
                <a:latin typeface="Arial" charset="0"/>
                <a:ea typeface="Arial" charset="0"/>
                <a:cs typeface="Arial" charset="0"/>
                <a:sym typeface="Cabin"/>
              </a:rPr>
              <a:t>This is a good test to make sure that you have Python correctly installed.  Note that quit() also works to end the interactive session.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812800" y="768096"/>
            <a:ext cx="12585700" cy="1365504"/>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200" u="none" strike="noStrike" cap="none" dirty="0">
                <a:solidFill>
                  <a:srgbClr val="FFD966"/>
                </a:solidFill>
                <a:latin typeface="Arial" charset="0"/>
                <a:ea typeface="Arial" charset="0"/>
                <a:cs typeface="Arial" charset="0"/>
                <a:sym typeface="Cabin"/>
              </a:rPr>
              <a:t>Programmers Anticipate Needs</a:t>
            </a:r>
          </a:p>
        </p:txBody>
      </p:sp>
      <p:sp>
        <p:nvSpPr>
          <p:cNvPr id="237" name="Shape 237"/>
          <p:cNvSpPr txBox="1">
            <a:spLocks noGrp="1"/>
          </p:cNvSpPr>
          <p:nvPr>
            <p:ph type="body" idx="1"/>
          </p:nvPr>
        </p:nvSpPr>
        <p:spPr>
          <a:xfrm>
            <a:off x="812800" y="2133600"/>
            <a:ext cx="8312150" cy="6034087"/>
          </a:xfrm>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iPhone applications are a market</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iPhone applications have over 3 billion downloads</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Programmers have left their jobs to be full-time iPhone developers</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Programmers know the </a:t>
            </a:r>
            <a:r>
              <a:rPr lang="en-US" sz="3200" u="none" strike="noStrike" cap="none" dirty="0">
                <a:solidFill>
                  <a:srgbClr val="00FF00"/>
                </a:solidFill>
                <a:latin typeface="Arial" charset="0"/>
                <a:ea typeface="Arial" charset="0"/>
                <a:cs typeface="Arial" charset="0"/>
                <a:sym typeface="Cabin"/>
              </a:rPr>
              <a:t>ways of the program</a:t>
            </a:r>
          </a:p>
        </p:txBody>
      </p:sp>
      <p:sp>
        <p:nvSpPr>
          <p:cNvPr id="238" name="Shape 238"/>
          <p:cNvSpPr/>
          <p:nvPr/>
        </p:nvSpPr>
        <p:spPr>
          <a:xfrm>
            <a:off x="9740900" y="5283200"/>
            <a:ext cx="5702299" cy="3149600"/>
          </a:xfrm>
          <a:prstGeom prst="roundRect">
            <a:avLst>
              <a:gd name="adj" fmla="val 1306"/>
            </a:avLst>
          </a:prstGeom>
          <a:solidFill>
            <a:schemeClr val="accent1">
              <a:alpha val="49411"/>
            </a:schemeClr>
          </a:solid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239" name="Shape 239"/>
          <p:cNvSpPr/>
          <p:nvPr/>
        </p:nvSpPr>
        <p:spPr>
          <a:xfrm>
            <a:off x="10160000" y="56896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0" name="Shape 240"/>
          <p:cNvSpPr/>
          <p:nvPr/>
        </p:nvSpPr>
        <p:spPr>
          <a:xfrm>
            <a:off x="10160000" y="70739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1" name="Shape 241"/>
          <p:cNvSpPr/>
          <p:nvPr/>
        </p:nvSpPr>
        <p:spPr>
          <a:xfrm>
            <a:off x="11582400" y="56896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2" name="Shape 242"/>
          <p:cNvSpPr/>
          <p:nvPr/>
        </p:nvSpPr>
        <p:spPr>
          <a:xfrm>
            <a:off x="11582400" y="70739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3" name="Shape 243"/>
          <p:cNvSpPr/>
          <p:nvPr/>
        </p:nvSpPr>
        <p:spPr>
          <a:xfrm>
            <a:off x="13004800" y="7073900"/>
            <a:ext cx="1092199" cy="1092199"/>
          </a:xfrm>
          <a:prstGeom prst="roundRect">
            <a:avLst>
              <a:gd name="adj" fmla="val 3767"/>
            </a:avLst>
          </a:prstGeom>
          <a:solidFill>
            <a:srgbClr val="00FF00"/>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Pay</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4" name="Shape 244"/>
          <p:cNvSpPr/>
          <p:nvPr/>
        </p:nvSpPr>
        <p:spPr>
          <a:xfrm>
            <a:off x="13004800" y="56896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5" name="Shape 245"/>
          <p:cNvSpPr/>
          <p:nvPr/>
        </p:nvSpPr>
        <p:spPr>
          <a:xfrm>
            <a:off x="14300200" y="6413500"/>
            <a:ext cx="876300" cy="876300"/>
          </a:xfrm>
          <a:prstGeom prst="ellipse">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pic>
        <p:nvPicPr>
          <p:cNvPr id="246" name="Shape 246"/>
          <p:cNvPicPr preferRelativeResize="0"/>
          <p:nvPr/>
        </p:nvPicPr>
        <p:blipFill rotWithShape="1">
          <a:blip r:embed="rId4">
            <a:alphaModFix/>
          </a:blip>
          <a:srcRect/>
          <a:stretch/>
        </p:blipFill>
        <p:spPr>
          <a:xfrm>
            <a:off x="13398500" y="793750"/>
            <a:ext cx="2171700" cy="4025899"/>
          </a:xfrm>
          <a:prstGeom prst="rect">
            <a:avLst/>
          </a:prstGeom>
          <a:noFill/>
          <a:ln>
            <a:noFill/>
          </a:ln>
        </p:spPr>
      </p:pic>
      <p:pic>
        <p:nvPicPr>
          <p:cNvPr id="247" name="Shape 247"/>
          <p:cNvPicPr preferRelativeResize="0"/>
          <p:nvPr/>
        </p:nvPicPr>
        <p:blipFill rotWithShape="1">
          <a:blip r:embed="rId5">
            <a:alphaModFix/>
          </a:blip>
          <a:srcRect/>
          <a:stretch/>
        </p:blipFill>
        <p:spPr>
          <a:xfrm>
            <a:off x="9810750" y="3546475"/>
            <a:ext cx="800099" cy="1139825"/>
          </a:xfrm>
          <a:prstGeom prst="rect">
            <a:avLst/>
          </a:prstGeom>
          <a:noFill/>
          <a:ln>
            <a:noFill/>
          </a:ln>
        </p:spPr>
      </p:pic>
      <p:sp>
        <p:nvSpPr>
          <p:cNvPr id="248" name="Shape 248"/>
          <p:cNvSpPr/>
          <p:nvPr/>
        </p:nvSpPr>
        <p:spPr>
          <a:xfrm>
            <a:off x="10718800" y="2463800"/>
            <a:ext cx="2412999" cy="1270000"/>
          </a:xfrm>
          <a:prstGeom prst="wedgeEllipseCallout">
            <a:avLst>
              <a:gd name="adj1" fmla="val -47109"/>
              <a:gd name="adj2" fmla="val 66488"/>
            </a:avLst>
          </a:prstGeom>
          <a:blipFill rotWithShape="1">
            <a:blip r:embed="rId6">
              <a:alphaModFix/>
            </a:blip>
            <a:stretch>
              <a:fillRect/>
            </a:stretch>
          </a:blipFill>
          <a:ln w="50800" cap="rnd" cmpd="sng">
            <a:solidFill>
              <a:srgbClr val="00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a:p>
        </p:txBody>
      </p:sp>
      <p:cxnSp>
        <p:nvCxnSpPr>
          <p:cNvPr id="249" name="Shape 249"/>
          <p:cNvCxnSpPr/>
          <p:nvPr/>
        </p:nvCxnSpPr>
        <p:spPr>
          <a:xfrm>
            <a:off x="12376150" y="3783012"/>
            <a:ext cx="628650" cy="3290888"/>
          </a:xfrm>
          <a:prstGeom prst="straightConnector1">
            <a:avLst/>
          </a:prstGeom>
          <a:noFill/>
          <a:ln w="88900" cap="rnd" cmpd="sng">
            <a:solidFill>
              <a:srgbClr val="00FF00"/>
            </a:solidFill>
            <a:prstDash val="solid"/>
            <a:miter/>
            <a:headEnd type="none" w="med" len="med"/>
            <a:tailEnd type="stealth" w="med" len="med"/>
          </a:ln>
        </p:spPr>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Shape 483"/>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200" u="none" strike="noStrike" cap="none">
                <a:solidFill>
                  <a:srgbClr val="FFD966"/>
                </a:solidFill>
                <a:latin typeface="Arial" charset="0"/>
                <a:ea typeface="Arial" charset="0"/>
                <a:cs typeface="Arial" charset="0"/>
                <a:sym typeface="Cabin"/>
              </a:rPr>
              <a:t>What </a:t>
            </a:r>
            <a:r>
              <a:rPr lang="en-US" sz="7200">
                <a:solidFill>
                  <a:srgbClr val="FFD966"/>
                </a:solidFill>
                <a:latin typeface="Arial" charset="0"/>
                <a:ea typeface="Arial" charset="0"/>
                <a:cs typeface="Arial" charset="0"/>
                <a:sym typeface="Cabin"/>
              </a:rPr>
              <a:t>D</a:t>
            </a:r>
            <a:r>
              <a:rPr lang="en-US" sz="7200" u="none" strike="noStrike" cap="none">
                <a:solidFill>
                  <a:srgbClr val="FFD966"/>
                </a:solidFill>
                <a:latin typeface="Arial" charset="0"/>
                <a:ea typeface="Arial" charset="0"/>
                <a:cs typeface="Arial" charset="0"/>
                <a:sym typeface="Cabin"/>
              </a:rPr>
              <a:t>o </a:t>
            </a:r>
            <a:r>
              <a:rPr lang="en-US" sz="7200">
                <a:solidFill>
                  <a:srgbClr val="FFD966"/>
                </a:solidFill>
                <a:latin typeface="Arial" charset="0"/>
                <a:ea typeface="Arial" charset="0"/>
                <a:cs typeface="Arial" charset="0"/>
                <a:sym typeface="Cabin"/>
              </a:rPr>
              <a:t>W</a:t>
            </a:r>
            <a:r>
              <a:rPr lang="en-US" sz="7200" u="none" strike="noStrike" cap="none">
                <a:solidFill>
                  <a:srgbClr val="FFD966"/>
                </a:solidFill>
                <a:latin typeface="Arial" charset="0"/>
                <a:ea typeface="Arial" charset="0"/>
                <a:cs typeface="Arial" charset="0"/>
                <a:sym typeface="Cabin"/>
              </a:rPr>
              <a:t>e Say?</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Shape 48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Elements of Python</a:t>
            </a:r>
          </a:p>
        </p:txBody>
      </p:sp>
      <p:sp>
        <p:nvSpPr>
          <p:cNvPr id="489" name="Shape 489"/>
          <p:cNvSpPr txBox="1">
            <a:spLocks noGrp="1"/>
          </p:cNvSpPr>
          <p:nvPr>
            <p:ph type="body" idx="1"/>
          </p:nvPr>
        </p:nvSpPr>
        <p:spPr>
          <a:xfrm>
            <a:off x="812800" y="2133600"/>
            <a:ext cx="14630400" cy="4374893"/>
          </a:xfrm>
          <a:prstGeom prst="rect">
            <a:avLst/>
          </a:prstGeom>
          <a:noFill/>
          <a:ln>
            <a:noFill/>
          </a:ln>
        </p:spPr>
        <p:txBody>
          <a:bodyPr lIns="38100" tIns="38100" rIns="38100" bIns="38100" anchor="ctr" anchorCtr="0">
            <a:noAutofit/>
          </a:bodyPr>
          <a:lstStyle/>
          <a:p>
            <a:pPr marL="787400" marR="0" lvl="0" indent="-571500" algn="l" rtl="0">
              <a:lnSpc>
                <a:spcPct val="100000"/>
              </a:lnSpc>
              <a:spcBef>
                <a:spcPts val="0"/>
              </a:spcBef>
              <a:spcAft>
                <a:spcPts val="0"/>
              </a:spcAft>
              <a:buClr>
                <a:schemeClr val="lt1"/>
              </a:buClr>
              <a:buSzPct val="171000"/>
              <a:buFont typeface="Arial"/>
              <a:buChar char="•"/>
            </a:pPr>
            <a:r>
              <a:rPr lang="en-US" sz="3600" u="none" strike="noStrike" cap="none">
                <a:solidFill>
                  <a:srgbClr val="FFFF00"/>
                </a:solidFill>
                <a:latin typeface="Arial" charset="0"/>
                <a:ea typeface="Arial" charset="0"/>
                <a:cs typeface="Arial" charset="0"/>
                <a:sym typeface="Cabin"/>
              </a:rPr>
              <a:t>Vocabulary / Words</a:t>
            </a:r>
            <a:r>
              <a:rPr lang="en-US" sz="3600" u="none" strike="noStrike" cap="none">
                <a:solidFill>
                  <a:schemeClr val="lt1"/>
                </a:solidFill>
                <a:latin typeface="Arial" charset="0"/>
                <a:ea typeface="Arial" charset="0"/>
                <a:cs typeface="Arial" charset="0"/>
                <a:sym typeface="Cabin"/>
              </a:rPr>
              <a:t> - Variables and Reserved words (Chapter 2)</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rgbClr val="FFFF00"/>
                </a:solidFill>
                <a:latin typeface="Arial" charset="0"/>
                <a:ea typeface="Arial" charset="0"/>
                <a:cs typeface="Arial" charset="0"/>
                <a:sym typeface="Cabin"/>
              </a:rPr>
              <a:t>Sentence structure</a:t>
            </a:r>
            <a:r>
              <a:rPr lang="en-US" sz="3600" u="none" strike="noStrike" cap="none">
                <a:solidFill>
                  <a:schemeClr val="lt1"/>
                </a:solidFill>
                <a:latin typeface="Arial" charset="0"/>
                <a:ea typeface="Arial" charset="0"/>
                <a:cs typeface="Arial" charset="0"/>
                <a:sym typeface="Cabin"/>
              </a:rPr>
              <a:t> - valid syntax patterns (Chapters 3-5)</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rgbClr val="FFFF00"/>
                </a:solidFill>
                <a:latin typeface="Arial" charset="0"/>
                <a:ea typeface="Arial" charset="0"/>
                <a:cs typeface="Arial" charset="0"/>
                <a:sym typeface="Cabin"/>
              </a:rPr>
              <a:t>Story structure</a:t>
            </a:r>
            <a:r>
              <a:rPr lang="en-US" sz="3600" u="none" strike="noStrike" cap="none">
                <a:solidFill>
                  <a:schemeClr val="lt1"/>
                </a:solidFill>
                <a:latin typeface="Arial" charset="0"/>
                <a:ea typeface="Arial" charset="0"/>
                <a:cs typeface="Arial" charset="0"/>
                <a:sym typeface="Cabin"/>
              </a:rPr>
              <a:t> - constructing a program for a purpose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Shape 494"/>
          <p:cNvSpPr txBox="1"/>
          <p:nvPr/>
        </p:nvSpPr>
        <p:spPr>
          <a:xfrm>
            <a:off x="419418" y="736781"/>
            <a:ext cx="9839008" cy="7568120"/>
          </a:xfrm>
          <a:prstGeom prst="rect">
            <a:avLst/>
          </a:prstGeom>
          <a:noFill/>
          <a:ln>
            <a:noFill/>
          </a:ln>
        </p:spPr>
        <p:txBody>
          <a:bodyPr lIns="0" tIns="0" rIns="0" bIns="0" anchor="ctr" anchorCtr="0">
            <a:noAutofit/>
          </a:bodyPr>
          <a:lstStyle/>
          <a:p>
            <a:pPr lvl="0">
              <a:buClr>
                <a:srgbClr val="00FF00"/>
              </a:buClr>
              <a:buSzPct val="25000"/>
            </a:pPr>
            <a:r>
              <a:rPr lang="en-US" sz="2800" dirty="0">
                <a:solidFill>
                  <a:srgbClr val="00FF00"/>
                </a:solidFill>
                <a:latin typeface="Courier"/>
                <a:ea typeface="Courier"/>
                <a:cs typeface="Courier"/>
                <a:sym typeface="Courier New"/>
              </a:rPr>
              <a:t>name = input('Enter file:')</a:t>
            </a:r>
          </a:p>
          <a:p>
            <a:pPr lvl="0">
              <a:buClr>
                <a:srgbClr val="00FF00"/>
              </a:buClr>
              <a:buSzPct val="25000"/>
            </a:pPr>
            <a:r>
              <a:rPr lang="en-US" sz="2800" dirty="0">
                <a:solidFill>
                  <a:srgbClr val="00FF00"/>
                </a:solidFill>
                <a:latin typeface="Courier"/>
                <a:ea typeface="Courier"/>
                <a:cs typeface="Courier"/>
                <a:sym typeface="Courier New"/>
              </a:rPr>
              <a:t>handle = open(name)</a:t>
            </a:r>
          </a:p>
          <a:p>
            <a:pPr lvl="0" algn="ctr"/>
            <a:endParaRPr lang="en-US" sz="2800" dirty="0">
              <a:solidFill>
                <a:srgbClr val="00FF00"/>
              </a:solidFill>
              <a:latin typeface="Courier"/>
              <a:ea typeface="Courier"/>
              <a:cs typeface="Courier"/>
              <a:sym typeface="Courier New"/>
            </a:endParaRPr>
          </a:p>
          <a:p>
            <a:pPr lvl="0">
              <a:buClr>
                <a:srgbClr val="00FF00"/>
              </a:buClr>
              <a:buSzPct val="25000"/>
            </a:pPr>
            <a:r>
              <a:rPr lang="en-US" sz="2800" dirty="0">
                <a:solidFill>
                  <a:srgbClr val="FF00FF"/>
                </a:solidFill>
                <a:latin typeface="Courier"/>
                <a:ea typeface="Courier"/>
                <a:cs typeface="Courier"/>
                <a:sym typeface="Courier New"/>
              </a:rPr>
              <a:t>counts = </a:t>
            </a:r>
            <a:r>
              <a:rPr lang="en-US" sz="2800" dirty="0" err="1">
                <a:solidFill>
                  <a:srgbClr val="FF00FF"/>
                </a:solidFill>
                <a:latin typeface="Courier"/>
                <a:ea typeface="Courier"/>
                <a:cs typeface="Courier"/>
                <a:sym typeface="Courier New"/>
              </a:rPr>
              <a:t>dict</a:t>
            </a:r>
            <a:r>
              <a:rPr lang="en-US" sz="2800" dirty="0">
                <a:solidFill>
                  <a:srgbClr val="FF00FF"/>
                </a:solidFill>
                <a:latin typeface="Courier"/>
                <a:ea typeface="Courier"/>
                <a:cs typeface="Courier"/>
                <a:sym typeface="Courier New"/>
              </a:rPr>
              <a:t>()</a:t>
            </a:r>
          </a:p>
          <a:p>
            <a:pPr lvl="0">
              <a:buClr>
                <a:srgbClr val="00FF00"/>
              </a:buClr>
              <a:buSzPct val="25000"/>
            </a:pPr>
            <a:r>
              <a:rPr lang="en-US" sz="2800" dirty="0">
                <a:solidFill>
                  <a:srgbClr val="FF00FF"/>
                </a:solidFill>
                <a:latin typeface="Courier"/>
                <a:ea typeface="Courier"/>
                <a:cs typeface="Courier"/>
                <a:sym typeface="Courier New"/>
              </a:rPr>
              <a:t>for line in handle:</a:t>
            </a:r>
          </a:p>
          <a:p>
            <a:pPr lvl="0">
              <a:buClr>
                <a:srgbClr val="00FF00"/>
              </a:buClr>
              <a:buSzPct val="25000"/>
            </a:pPr>
            <a:r>
              <a:rPr lang="en-US" sz="2800" dirty="0">
                <a:solidFill>
                  <a:srgbClr val="FF00FF"/>
                </a:solidFill>
                <a:latin typeface="Courier"/>
                <a:ea typeface="Courier"/>
                <a:cs typeface="Courier"/>
                <a:sym typeface="Courier New"/>
              </a:rPr>
              <a:t>    words = </a:t>
            </a:r>
            <a:r>
              <a:rPr lang="en-US" sz="2800" dirty="0" err="1">
                <a:solidFill>
                  <a:srgbClr val="FF00FF"/>
                </a:solidFill>
                <a:latin typeface="Courier"/>
                <a:ea typeface="Courier"/>
                <a:cs typeface="Courier"/>
                <a:sym typeface="Courier New"/>
              </a:rPr>
              <a:t>line.split</a:t>
            </a:r>
            <a:r>
              <a:rPr lang="en-US" sz="2800" dirty="0">
                <a:solidFill>
                  <a:srgbClr val="FF00FF"/>
                </a:solidFill>
                <a:latin typeface="Courier"/>
                <a:ea typeface="Courier"/>
                <a:cs typeface="Courier"/>
                <a:sym typeface="Courier New"/>
              </a:rPr>
              <a:t>()</a:t>
            </a:r>
          </a:p>
          <a:p>
            <a:pPr lvl="0">
              <a:buClr>
                <a:srgbClr val="00FF00"/>
              </a:buClr>
              <a:buSzPct val="25000"/>
            </a:pPr>
            <a:r>
              <a:rPr lang="en-US" sz="2800" dirty="0">
                <a:solidFill>
                  <a:srgbClr val="FF00FF"/>
                </a:solidFill>
                <a:latin typeface="Courier"/>
                <a:ea typeface="Courier"/>
                <a:cs typeface="Courier"/>
                <a:sym typeface="Courier New"/>
              </a:rPr>
              <a:t>    for word in words:</a:t>
            </a:r>
          </a:p>
          <a:p>
            <a:pPr lvl="0">
              <a:buClr>
                <a:srgbClr val="00FF00"/>
              </a:buClr>
              <a:buSzPct val="25000"/>
            </a:pPr>
            <a:r>
              <a:rPr lang="en-US" sz="2800" dirty="0">
                <a:solidFill>
                  <a:srgbClr val="FF00FF"/>
                </a:solidFill>
                <a:latin typeface="Courier"/>
                <a:ea typeface="Courier"/>
                <a:cs typeface="Courier"/>
                <a:sym typeface="Courier New"/>
              </a:rPr>
              <a:t>        counts[word] = </a:t>
            </a:r>
            <a:r>
              <a:rPr lang="en-US" sz="2800" dirty="0" err="1">
                <a:solidFill>
                  <a:srgbClr val="FF00FF"/>
                </a:solidFill>
                <a:latin typeface="Courier"/>
                <a:ea typeface="Courier"/>
                <a:cs typeface="Courier"/>
                <a:sym typeface="Courier New"/>
              </a:rPr>
              <a:t>counts.get</a:t>
            </a:r>
            <a:r>
              <a:rPr lang="en-US" sz="2800" dirty="0">
                <a:solidFill>
                  <a:srgbClr val="FF00FF"/>
                </a:solidFill>
                <a:latin typeface="Courier"/>
                <a:ea typeface="Courier"/>
                <a:cs typeface="Courier"/>
                <a:sym typeface="Courier New"/>
              </a:rPr>
              <a:t>(word,0) + 1</a:t>
            </a:r>
          </a:p>
          <a:p>
            <a:pPr lvl="0">
              <a:buClr>
                <a:srgbClr val="00FF00"/>
              </a:buClr>
            </a:pPr>
            <a:endParaRPr lang="en-US" sz="2800" dirty="0">
              <a:solidFill>
                <a:srgbClr val="00FF00"/>
              </a:solidFill>
              <a:latin typeface="Courier"/>
              <a:ea typeface="Courier"/>
              <a:cs typeface="Courier"/>
              <a:sym typeface="Courier New"/>
            </a:endParaRPr>
          </a:p>
          <a:p>
            <a:pPr lvl="0">
              <a:buClr>
                <a:srgbClr val="00FF00"/>
              </a:buClr>
              <a:buSzPct val="25000"/>
            </a:pPr>
            <a:r>
              <a:rPr lang="en-US" sz="2800" dirty="0" err="1">
                <a:solidFill>
                  <a:srgbClr val="00FFFF"/>
                </a:solidFill>
                <a:latin typeface="Courier"/>
                <a:ea typeface="Courier"/>
                <a:cs typeface="Courier"/>
                <a:sym typeface="Courier New"/>
              </a:rPr>
              <a:t>bigcount</a:t>
            </a:r>
            <a:r>
              <a:rPr lang="en-US" sz="2800" dirty="0">
                <a:solidFill>
                  <a:srgbClr val="00FFFF"/>
                </a:solidFill>
                <a:latin typeface="Courier"/>
                <a:ea typeface="Courier"/>
                <a:cs typeface="Courier"/>
                <a:sym typeface="Courier New"/>
              </a:rPr>
              <a:t> = None</a:t>
            </a:r>
          </a:p>
          <a:p>
            <a:pPr lvl="0">
              <a:buClr>
                <a:srgbClr val="00FF00"/>
              </a:buClr>
              <a:buSzPct val="25000"/>
            </a:pPr>
            <a:r>
              <a:rPr lang="en-US" sz="2800" dirty="0" err="1">
                <a:solidFill>
                  <a:srgbClr val="00FFFF"/>
                </a:solidFill>
                <a:latin typeface="Courier"/>
                <a:ea typeface="Courier"/>
                <a:cs typeface="Courier"/>
                <a:sym typeface="Courier New"/>
              </a:rPr>
              <a:t>bigword</a:t>
            </a:r>
            <a:r>
              <a:rPr lang="en-US" sz="2800" dirty="0">
                <a:solidFill>
                  <a:srgbClr val="00FFFF"/>
                </a:solidFill>
                <a:latin typeface="Courier"/>
                <a:ea typeface="Courier"/>
                <a:cs typeface="Courier"/>
                <a:sym typeface="Courier New"/>
              </a:rPr>
              <a:t> = None</a:t>
            </a:r>
          </a:p>
          <a:p>
            <a:pPr lvl="0">
              <a:buClr>
                <a:srgbClr val="00FF00"/>
              </a:buClr>
              <a:buSzPct val="25000"/>
            </a:pPr>
            <a:r>
              <a:rPr lang="en-US" sz="2800" dirty="0">
                <a:solidFill>
                  <a:srgbClr val="00FFFF"/>
                </a:solidFill>
                <a:latin typeface="Courier"/>
                <a:ea typeface="Courier"/>
                <a:cs typeface="Courier"/>
                <a:sym typeface="Courier New"/>
              </a:rPr>
              <a:t>for </a:t>
            </a:r>
            <a:r>
              <a:rPr lang="en-US" sz="2800" dirty="0" err="1">
                <a:solidFill>
                  <a:srgbClr val="00FFFF"/>
                </a:solidFill>
                <a:latin typeface="Courier"/>
                <a:ea typeface="Courier"/>
                <a:cs typeface="Courier"/>
                <a:sym typeface="Courier New"/>
              </a:rPr>
              <a:t>word,count</a:t>
            </a:r>
            <a:r>
              <a:rPr lang="en-US" sz="2800" dirty="0">
                <a:solidFill>
                  <a:srgbClr val="00FFFF"/>
                </a:solidFill>
                <a:latin typeface="Courier"/>
                <a:ea typeface="Courier"/>
                <a:cs typeface="Courier"/>
                <a:sym typeface="Courier New"/>
              </a:rPr>
              <a:t> in </a:t>
            </a:r>
            <a:r>
              <a:rPr lang="en-US" sz="2800" dirty="0" err="1">
                <a:solidFill>
                  <a:srgbClr val="00FFFF"/>
                </a:solidFill>
                <a:latin typeface="Courier"/>
                <a:ea typeface="Courier"/>
                <a:cs typeface="Courier"/>
                <a:sym typeface="Courier New"/>
              </a:rPr>
              <a:t>counts.items</a:t>
            </a:r>
            <a:r>
              <a:rPr lang="en-US" sz="2800" dirty="0">
                <a:solidFill>
                  <a:srgbClr val="00FFFF"/>
                </a:solidFill>
                <a:latin typeface="Courier"/>
                <a:ea typeface="Courier"/>
                <a:cs typeface="Courier"/>
                <a:sym typeface="Courier New"/>
              </a:rPr>
              <a:t>():</a:t>
            </a:r>
          </a:p>
          <a:p>
            <a:pPr lvl="0">
              <a:buClr>
                <a:srgbClr val="00FF00"/>
              </a:buClr>
              <a:buSzPct val="25000"/>
            </a:pPr>
            <a:r>
              <a:rPr lang="en-US" sz="2800" dirty="0">
                <a:solidFill>
                  <a:srgbClr val="00FFFF"/>
                </a:solidFill>
                <a:latin typeface="Courier"/>
                <a:ea typeface="Courier"/>
                <a:cs typeface="Courier"/>
                <a:sym typeface="Courier New"/>
              </a:rPr>
              <a:t>    if </a:t>
            </a:r>
            <a:r>
              <a:rPr lang="en-US" sz="2800" dirty="0" err="1">
                <a:solidFill>
                  <a:srgbClr val="00FFFF"/>
                </a:solidFill>
                <a:latin typeface="Courier"/>
                <a:ea typeface="Courier"/>
                <a:cs typeface="Courier"/>
                <a:sym typeface="Courier New"/>
              </a:rPr>
              <a:t>bigcount</a:t>
            </a:r>
            <a:r>
              <a:rPr lang="en-US" sz="2800" dirty="0">
                <a:solidFill>
                  <a:srgbClr val="00FFFF"/>
                </a:solidFill>
                <a:latin typeface="Courier"/>
                <a:ea typeface="Courier"/>
                <a:cs typeface="Courier"/>
                <a:sym typeface="Courier New"/>
              </a:rPr>
              <a:t> is None or count &gt; </a:t>
            </a:r>
            <a:r>
              <a:rPr lang="en-US" sz="2800" dirty="0" err="1">
                <a:solidFill>
                  <a:srgbClr val="00FFFF"/>
                </a:solidFill>
                <a:latin typeface="Courier"/>
                <a:ea typeface="Courier"/>
                <a:cs typeface="Courier"/>
                <a:sym typeface="Courier New"/>
              </a:rPr>
              <a:t>bigcount</a:t>
            </a:r>
            <a:r>
              <a:rPr lang="en-US" sz="2800" dirty="0">
                <a:solidFill>
                  <a:srgbClr val="00FFFF"/>
                </a:solidFill>
                <a:latin typeface="Courier"/>
                <a:ea typeface="Courier"/>
                <a:cs typeface="Courier"/>
                <a:sym typeface="Courier New"/>
              </a:rPr>
              <a:t>:</a:t>
            </a:r>
          </a:p>
          <a:p>
            <a:pPr lvl="0">
              <a:buClr>
                <a:srgbClr val="00FF00"/>
              </a:buClr>
              <a:buSzPct val="25000"/>
            </a:pPr>
            <a:r>
              <a:rPr lang="en-US" sz="2800" dirty="0">
                <a:solidFill>
                  <a:srgbClr val="00FFFF"/>
                </a:solidFill>
                <a:latin typeface="Courier"/>
                <a:ea typeface="Courier"/>
                <a:cs typeface="Courier"/>
                <a:sym typeface="Courier New"/>
              </a:rPr>
              <a:t>        </a:t>
            </a:r>
            <a:r>
              <a:rPr lang="en-US" sz="2800" dirty="0" err="1">
                <a:solidFill>
                  <a:srgbClr val="00FFFF"/>
                </a:solidFill>
                <a:latin typeface="Courier"/>
                <a:ea typeface="Courier"/>
                <a:cs typeface="Courier"/>
                <a:sym typeface="Courier New"/>
              </a:rPr>
              <a:t>bigword</a:t>
            </a:r>
            <a:r>
              <a:rPr lang="en-US" sz="2800" dirty="0">
                <a:solidFill>
                  <a:srgbClr val="00FFFF"/>
                </a:solidFill>
                <a:latin typeface="Courier"/>
                <a:ea typeface="Courier"/>
                <a:cs typeface="Courier"/>
                <a:sym typeface="Courier New"/>
              </a:rPr>
              <a:t> = word</a:t>
            </a:r>
          </a:p>
          <a:p>
            <a:pPr lvl="0">
              <a:buClr>
                <a:srgbClr val="00FF00"/>
              </a:buClr>
              <a:buSzPct val="25000"/>
            </a:pPr>
            <a:r>
              <a:rPr lang="en-US" sz="2800" dirty="0">
                <a:solidFill>
                  <a:srgbClr val="00FFFF"/>
                </a:solidFill>
                <a:latin typeface="Courier"/>
                <a:ea typeface="Courier"/>
                <a:cs typeface="Courier"/>
                <a:sym typeface="Courier New"/>
              </a:rPr>
              <a:t>        </a:t>
            </a:r>
            <a:r>
              <a:rPr lang="en-US" sz="2800" dirty="0" err="1">
                <a:solidFill>
                  <a:srgbClr val="00FFFF"/>
                </a:solidFill>
                <a:latin typeface="Courier"/>
                <a:ea typeface="Courier"/>
                <a:cs typeface="Courier"/>
                <a:sym typeface="Courier New"/>
              </a:rPr>
              <a:t>bigcount</a:t>
            </a:r>
            <a:r>
              <a:rPr lang="en-US" sz="2800" dirty="0">
                <a:solidFill>
                  <a:srgbClr val="00FFFF"/>
                </a:solidFill>
                <a:latin typeface="Courier"/>
                <a:ea typeface="Courier"/>
                <a:cs typeface="Courier"/>
                <a:sym typeface="Courier New"/>
              </a:rPr>
              <a:t> = count</a:t>
            </a:r>
          </a:p>
          <a:p>
            <a:pPr lvl="0">
              <a:buClr>
                <a:srgbClr val="00FF00"/>
              </a:buClr>
            </a:pPr>
            <a:endParaRPr lang="en-US" sz="2800" dirty="0">
              <a:solidFill>
                <a:srgbClr val="00FF00"/>
              </a:solidFill>
              <a:latin typeface="Courier"/>
              <a:ea typeface="Courier"/>
              <a:cs typeface="Courier"/>
              <a:sym typeface="Courier New"/>
            </a:endParaRPr>
          </a:p>
          <a:p>
            <a:pPr lvl="0">
              <a:buClr>
                <a:srgbClr val="00FF00"/>
              </a:buClr>
              <a:buSzPct val="25000"/>
            </a:pPr>
            <a:r>
              <a:rPr lang="en-US" sz="2800" dirty="0">
                <a:solidFill>
                  <a:srgbClr val="FF7F00"/>
                </a:solidFill>
                <a:latin typeface="Courier"/>
                <a:ea typeface="Courier"/>
                <a:cs typeface="Courier"/>
                <a:sym typeface="Courier New"/>
              </a:rPr>
              <a:t>print(</a:t>
            </a:r>
            <a:r>
              <a:rPr lang="en-US" sz="2800" dirty="0" err="1">
                <a:solidFill>
                  <a:srgbClr val="FF7F00"/>
                </a:solidFill>
                <a:latin typeface="Courier"/>
                <a:ea typeface="Courier"/>
                <a:cs typeface="Courier"/>
                <a:sym typeface="Courier New"/>
              </a:rPr>
              <a:t>bigword</a:t>
            </a:r>
            <a:r>
              <a:rPr lang="en-US" sz="2800" dirty="0">
                <a:solidFill>
                  <a:srgbClr val="FF7F00"/>
                </a:solidFill>
                <a:latin typeface="Courier"/>
                <a:ea typeface="Courier"/>
                <a:cs typeface="Courier"/>
                <a:sym typeface="Courier New"/>
              </a:rPr>
              <a:t>, </a:t>
            </a:r>
            <a:r>
              <a:rPr lang="en-US" sz="2800" dirty="0" err="1">
                <a:solidFill>
                  <a:srgbClr val="FF7F00"/>
                </a:solidFill>
                <a:latin typeface="Courier"/>
                <a:ea typeface="Courier"/>
                <a:cs typeface="Courier"/>
                <a:sym typeface="Courier New"/>
              </a:rPr>
              <a:t>bigcount</a:t>
            </a:r>
            <a:r>
              <a:rPr lang="en-US" sz="2800" dirty="0">
                <a:solidFill>
                  <a:srgbClr val="FF7F00"/>
                </a:solidFill>
                <a:latin typeface="Courier"/>
                <a:ea typeface="Courier"/>
                <a:cs typeface="Courier"/>
                <a:sym typeface="Courier New"/>
              </a:rPr>
              <a:t>)</a:t>
            </a:r>
          </a:p>
        </p:txBody>
      </p:sp>
      <p:sp>
        <p:nvSpPr>
          <p:cNvPr id="495" name="Shape 495"/>
          <p:cNvSpPr txBox="1"/>
          <p:nvPr/>
        </p:nvSpPr>
        <p:spPr>
          <a:xfrm>
            <a:off x="10840734" y="4690623"/>
            <a:ext cx="4445000" cy="16891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python words.py </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Enter file: words.txt</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to 16</a:t>
            </a:r>
          </a:p>
        </p:txBody>
      </p:sp>
      <p:sp>
        <p:nvSpPr>
          <p:cNvPr id="496" name="Shape 496"/>
          <p:cNvSpPr txBox="1"/>
          <p:nvPr/>
        </p:nvSpPr>
        <p:spPr>
          <a:xfrm>
            <a:off x="10258426" y="1496303"/>
            <a:ext cx="4813299" cy="25908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300" u="none" strike="noStrike" cap="none" dirty="0">
                <a:solidFill>
                  <a:schemeClr val="lt1"/>
                </a:solidFill>
                <a:latin typeface="Arial" charset="0"/>
                <a:ea typeface="Arial" charset="0"/>
                <a:cs typeface="Arial" charset="0"/>
                <a:sym typeface="Cabin"/>
              </a:rPr>
              <a:t>A short </a:t>
            </a:r>
            <a:r>
              <a:rPr lang="en-US" sz="4300" b="0" i="0" u="none" strike="noStrike" cap="none" dirty="0">
                <a:solidFill>
                  <a:schemeClr val="lt1"/>
                </a:solidFill>
                <a:latin typeface="Arial"/>
                <a:ea typeface="Arial"/>
                <a:cs typeface="Arial"/>
                <a:sym typeface="Arial"/>
              </a:rPr>
              <a:t>“</a:t>
            </a:r>
            <a:r>
              <a:rPr lang="en-US" sz="4300" dirty="0">
                <a:solidFill>
                  <a:schemeClr val="lt1"/>
                </a:solidFill>
                <a:latin typeface="Arial" charset="0"/>
                <a:ea typeface="Arial" charset="0"/>
                <a:cs typeface="Arial" charset="0"/>
                <a:sym typeface="Cabin"/>
              </a:rPr>
              <a:t>s</a:t>
            </a:r>
            <a:r>
              <a:rPr lang="en-US" sz="4300" u="none" strike="noStrike" cap="none" dirty="0">
                <a:solidFill>
                  <a:schemeClr val="lt1"/>
                </a:solidFill>
                <a:latin typeface="Arial" charset="0"/>
                <a:ea typeface="Arial" charset="0"/>
                <a:cs typeface="Arial" charset="0"/>
                <a:sym typeface="Cabin"/>
              </a:rPr>
              <a:t>tory</a:t>
            </a:r>
            <a:r>
              <a:rPr lang="en-US" sz="4300" b="0" i="0" u="none" strike="noStrike" cap="none" dirty="0">
                <a:solidFill>
                  <a:schemeClr val="lt1"/>
                </a:solidFill>
                <a:latin typeface="Arial"/>
                <a:ea typeface="Arial"/>
                <a:cs typeface="Arial"/>
                <a:sym typeface="Arial"/>
              </a:rPr>
              <a:t>”</a:t>
            </a:r>
            <a:r>
              <a:rPr lang="en-US" sz="4300" u="none" strike="noStrike" cap="none" dirty="0">
                <a:solidFill>
                  <a:schemeClr val="lt1"/>
                </a:solidFill>
                <a:latin typeface="Arial" charset="0"/>
                <a:ea typeface="Arial" charset="0"/>
                <a:cs typeface="Arial" charset="0"/>
                <a:sym typeface="Cabin"/>
              </a:rPr>
              <a:t> about how to count words in a file in Python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Shape 50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Reserved Words</a:t>
            </a:r>
          </a:p>
        </p:txBody>
      </p:sp>
      <p:sp>
        <p:nvSpPr>
          <p:cNvPr id="502" name="Shape 502"/>
          <p:cNvSpPr txBox="1">
            <a:spLocks noGrp="1"/>
          </p:cNvSpPr>
          <p:nvPr>
            <p:ph type="body" idx="1"/>
          </p:nvPr>
        </p:nvSpPr>
        <p:spPr>
          <a:xfrm>
            <a:off x="1298892" y="2529191"/>
            <a:ext cx="14144308" cy="1186775"/>
          </a:xfrm>
          <a:prstGeom prst="rect">
            <a:avLst/>
          </a:prstGeom>
          <a:noFill/>
          <a:ln>
            <a:noFill/>
          </a:ln>
        </p:spPr>
        <p:txBody>
          <a:bodyPr lIns="38100" tIns="38100" rIns="38100" bIns="38100" anchor="t" anchorCtr="0">
            <a:noAutofit/>
          </a:bodyPr>
          <a:lstStyle/>
          <a:p>
            <a:pPr marL="215900" marR="0" lvl="0" indent="0" algn="l" rtl="0">
              <a:lnSpc>
                <a:spcPct val="100000"/>
              </a:lnSpc>
              <a:spcBef>
                <a:spcPts val="0"/>
              </a:spcBef>
              <a:spcAft>
                <a:spcPts val="0"/>
              </a:spcAft>
              <a:buClr>
                <a:schemeClr val="lt1"/>
              </a:buClr>
              <a:buSzPct val="171000"/>
              <a:buNone/>
            </a:pPr>
            <a:r>
              <a:rPr lang="en-US" sz="3600" u="none" strike="noStrike" cap="none">
                <a:solidFill>
                  <a:schemeClr val="lt1"/>
                </a:solidFill>
                <a:latin typeface="Arial" charset="0"/>
                <a:ea typeface="Arial" charset="0"/>
                <a:cs typeface="Arial" charset="0"/>
                <a:sym typeface="Cabin"/>
              </a:rPr>
              <a:t>You</a:t>
            </a:r>
            <a:r>
              <a:rPr lang="en-US" sz="3600" u="none" strike="noStrike" cap="none">
                <a:solidFill>
                  <a:srgbClr val="FFFF00"/>
                </a:solidFill>
                <a:latin typeface="Arial" charset="0"/>
                <a:ea typeface="Arial" charset="0"/>
                <a:cs typeface="Arial" charset="0"/>
                <a:sym typeface="Cabin"/>
              </a:rPr>
              <a:t> </a:t>
            </a:r>
            <a:r>
              <a:rPr lang="en-US" sz="3600" u="none" strike="noStrike" cap="none">
                <a:solidFill>
                  <a:schemeClr val="lt1"/>
                </a:solidFill>
                <a:latin typeface="Arial" charset="0"/>
                <a:ea typeface="Arial" charset="0"/>
                <a:cs typeface="Arial" charset="0"/>
                <a:sym typeface="Cabin"/>
              </a:rPr>
              <a:t>cannot</a:t>
            </a:r>
            <a:r>
              <a:rPr lang="en-US" sz="3600" u="none" strike="noStrike" cap="none">
                <a:solidFill>
                  <a:srgbClr val="FFFF00"/>
                </a:solidFill>
                <a:latin typeface="Arial" charset="0"/>
                <a:ea typeface="Arial" charset="0"/>
                <a:cs typeface="Arial" charset="0"/>
                <a:sym typeface="Cabin"/>
              </a:rPr>
              <a:t> </a:t>
            </a:r>
            <a:r>
              <a:rPr lang="en-US" sz="3600" u="none" strike="noStrike" cap="none">
                <a:solidFill>
                  <a:schemeClr val="lt1"/>
                </a:solidFill>
                <a:latin typeface="Arial" charset="0"/>
                <a:ea typeface="Arial" charset="0"/>
                <a:cs typeface="Arial" charset="0"/>
                <a:sym typeface="Cabin"/>
              </a:rPr>
              <a:t>use </a:t>
            </a:r>
            <a:r>
              <a:rPr lang="en-US" sz="3600" u="none" strike="noStrike" cap="none">
                <a:solidFill>
                  <a:srgbClr val="FFFF00"/>
                </a:solidFill>
                <a:latin typeface="Arial" charset="0"/>
                <a:ea typeface="Arial" charset="0"/>
                <a:cs typeface="Arial" charset="0"/>
                <a:sym typeface="Cabin"/>
              </a:rPr>
              <a:t>reserved words</a:t>
            </a:r>
            <a:r>
              <a:rPr lang="en-US" sz="3600" u="none" strike="noStrike" cap="none">
                <a:solidFill>
                  <a:schemeClr val="lt1"/>
                </a:solidFill>
                <a:latin typeface="Arial" charset="0"/>
                <a:ea typeface="Arial" charset="0"/>
                <a:cs typeface="Arial" charset="0"/>
                <a:sym typeface="Cabin"/>
              </a:rPr>
              <a:t> as variable names / identifiers</a:t>
            </a:r>
          </a:p>
        </p:txBody>
      </p:sp>
      <p:sp>
        <p:nvSpPr>
          <p:cNvPr id="503" name="Shape 503"/>
          <p:cNvSpPr txBox="1"/>
          <p:nvPr/>
        </p:nvSpPr>
        <p:spPr>
          <a:xfrm>
            <a:off x="3346315" y="3482501"/>
            <a:ext cx="10369686" cy="4182269"/>
          </a:xfrm>
          <a:prstGeom prst="rect">
            <a:avLst/>
          </a:prstGeom>
          <a:noFill/>
          <a:ln>
            <a:noFill/>
          </a:ln>
        </p:spPr>
        <p:txBody>
          <a:bodyPr lIns="0" tIns="0" rIns="0" bIns="0" anchor="ctr" anchorCtr="0">
            <a:noAutofit/>
          </a:bodyPr>
          <a:lstStyle/>
          <a:p>
            <a:pPr lvl="0">
              <a:buClr>
                <a:srgbClr val="FFFF00"/>
              </a:buClr>
              <a:buSzPct val="25000"/>
            </a:pPr>
            <a:r>
              <a:rPr lang="de-DE" sz="3200" dirty="0" err="1">
                <a:solidFill>
                  <a:srgbClr val="FFFF00"/>
                </a:solidFill>
                <a:latin typeface="Courier" charset="0"/>
                <a:ea typeface="Courier" charset="0"/>
                <a:cs typeface="Courier" charset="0"/>
                <a:sym typeface="Cabin"/>
              </a:rPr>
              <a:t>False</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class</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return</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is</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finally</a:t>
            </a:r>
            <a:r>
              <a:rPr lang="de-DE" sz="3200" dirty="0">
                <a:solidFill>
                  <a:srgbClr val="FFFF00"/>
                </a:solidFill>
                <a:latin typeface="Courier" charset="0"/>
                <a:ea typeface="Courier" charset="0"/>
                <a:cs typeface="Courier" charset="0"/>
                <a:sym typeface="Cabin"/>
              </a:rPr>
              <a:t> </a:t>
            </a:r>
          </a:p>
          <a:p>
            <a:pPr lvl="0">
              <a:buClr>
                <a:srgbClr val="FFFF00"/>
              </a:buClr>
              <a:buSzPct val="25000"/>
            </a:pPr>
            <a:r>
              <a:rPr lang="de-DE" sz="3200" dirty="0">
                <a:solidFill>
                  <a:srgbClr val="FFFF00"/>
                </a:solidFill>
                <a:latin typeface="Courier" charset="0"/>
                <a:ea typeface="Courier" charset="0"/>
                <a:cs typeface="Courier" charset="0"/>
                <a:sym typeface="Cabin"/>
              </a:rPr>
              <a:t>None 	</a:t>
            </a:r>
            <a:r>
              <a:rPr lang="de-DE" sz="3200" dirty="0" err="1">
                <a:solidFill>
                  <a:srgbClr val="FFFF00"/>
                </a:solidFill>
                <a:latin typeface="Courier" charset="0"/>
                <a:ea typeface="Courier" charset="0"/>
                <a:cs typeface="Courier" charset="0"/>
                <a:sym typeface="Cabin"/>
              </a:rPr>
              <a:t>if</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for</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lambda</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continue</a:t>
            </a:r>
            <a:r>
              <a:rPr lang="de-DE" sz="3200" dirty="0">
                <a:solidFill>
                  <a:srgbClr val="FFFF00"/>
                </a:solidFill>
                <a:latin typeface="Courier" charset="0"/>
                <a:ea typeface="Courier" charset="0"/>
                <a:cs typeface="Courier" charset="0"/>
                <a:sym typeface="Cabin"/>
              </a:rPr>
              <a:t> </a:t>
            </a:r>
          </a:p>
          <a:p>
            <a:pPr lvl="0">
              <a:buClr>
                <a:srgbClr val="FFFF00"/>
              </a:buClr>
              <a:buSzPct val="25000"/>
            </a:pPr>
            <a:r>
              <a:rPr lang="de-DE" sz="3200" dirty="0">
                <a:solidFill>
                  <a:srgbClr val="FFFF00"/>
                </a:solidFill>
                <a:latin typeface="Courier" charset="0"/>
                <a:ea typeface="Courier" charset="0"/>
                <a:cs typeface="Courier" charset="0"/>
                <a:sym typeface="Cabin"/>
              </a:rPr>
              <a:t>True 	</a:t>
            </a:r>
            <a:r>
              <a:rPr lang="de-DE" sz="3200" dirty="0" err="1">
                <a:solidFill>
                  <a:srgbClr val="FFFF00"/>
                </a:solidFill>
                <a:latin typeface="Courier" charset="0"/>
                <a:ea typeface="Courier" charset="0"/>
                <a:cs typeface="Courier" charset="0"/>
                <a:sym typeface="Cabin"/>
              </a:rPr>
              <a:t>def</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from</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while</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nonlocal</a:t>
            </a:r>
            <a:endParaRPr lang="de-DE" sz="3200" dirty="0">
              <a:solidFill>
                <a:srgbClr val="FFFF00"/>
              </a:solidFill>
              <a:latin typeface="Courier" charset="0"/>
              <a:ea typeface="Courier" charset="0"/>
              <a:cs typeface="Courier" charset="0"/>
              <a:sym typeface="Cabin"/>
            </a:endParaRPr>
          </a:p>
          <a:p>
            <a:pPr lvl="0">
              <a:buClr>
                <a:srgbClr val="FFFF00"/>
              </a:buClr>
              <a:buSzPct val="25000"/>
            </a:pPr>
            <a:r>
              <a:rPr lang="de-DE" sz="3200" dirty="0" err="1">
                <a:solidFill>
                  <a:srgbClr val="FFFF00"/>
                </a:solidFill>
                <a:latin typeface="Courier" charset="0"/>
                <a:ea typeface="Courier" charset="0"/>
                <a:cs typeface="Courier" charset="0"/>
                <a:sym typeface="Cabin"/>
              </a:rPr>
              <a:t>and</a:t>
            </a:r>
            <a:r>
              <a:rPr lang="de-DE" sz="3200" dirty="0">
                <a:solidFill>
                  <a:srgbClr val="FFFF00"/>
                </a:solidFill>
                <a:latin typeface="Courier" charset="0"/>
                <a:ea typeface="Courier" charset="0"/>
                <a:cs typeface="Courier" charset="0"/>
                <a:sym typeface="Cabin"/>
              </a:rPr>
              <a:t> 	del 	global 	not 	</a:t>
            </a:r>
            <a:r>
              <a:rPr lang="de-DE" sz="3200" dirty="0" err="1">
                <a:solidFill>
                  <a:srgbClr val="FFFF00"/>
                </a:solidFill>
                <a:latin typeface="Courier" charset="0"/>
                <a:ea typeface="Courier" charset="0"/>
                <a:cs typeface="Courier" charset="0"/>
                <a:sym typeface="Cabin"/>
              </a:rPr>
              <a:t>with</a:t>
            </a:r>
            <a:endParaRPr lang="de-DE" sz="3200" dirty="0">
              <a:solidFill>
                <a:srgbClr val="FFFF00"/>
              </a:solidFill>
              <a:latin typeface="Courier" charset="0"/>
              <a:ea typeface="Courier" charset="0"/>
              <a:cs typeface="Courier" charset="0"/>
              <a:sym typeface="Cabin"/>
            </a:endParaRPr>
          </a:p>
          <a:p>
            <a:pPr lvl="0">
              <a:buClr>
                <a:srgbClr val="FFFF00"/>
              </a:buClr>
              <a:buSzPct val="25000"/>
            </a:pPr>
            <a:r>
              <a:rPr lang="de-DE" sz="3200" dirty="0" err="1">
                <a:solidFill>
                  <a:srgbClr val="FFFF00"/>
                </a:solidFill>
                <a:latin typeface="Courier" charset="0"/>
                <a:ea typeface="Courier" charset="0"/>
                <a:cs typeface="Courier" charset="0"/>
                <a:sym typeface="Cabin"/>
              </a:rPr>
              <a:t>as</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elif</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try</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or</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yield</a:t>
            </a:r>
            <a:endParaRPr lang="de-DE" sz="3200" dirty="0">
              <a:solidFill>
                <a:srgbClr val="FFFF00"/>
              </a:solidFill>
              <a:latin typeface="Courier" charset="0"/>
              <a:ea typeface="Courier" charset="0"/>
              <a:cs typeface="Courier" charset="0"/>
              <a:sym typeface="Cabin"/>
            </a:endParaRPr>
          </a:p>
          <a:p>
            <a:pPr lvl="0">
              <a:buClr>
                <a:srgbClr val="FFFF00"/>
              </a:buClr>
              <a:buSzPct val="25000"/>
            </a:pPr>
            <a:r>
              <a:rPr lang="de-DE" sz="3200" dirty="0" err="1">
                <a:solidFill>
                  <a:srgbClr val="FFFF00"/>
                </a:solidFill>
                <a:latin typeface="Courier" charset="0"/>
                <a:ea typeface="Courier" charset="0"/>
                <a:cs typeface="Courier" charset="0"/>
                <a:sym typeface="Cabin"/>
              </a:rPr>
              <a:t>assert</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else</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import</a:t>
            </a:r>
            <a:r>
              <a:rPr lang="de-DE" sz="3200" dirty="0">
                <a:solidFill>
                  <a:srgbClr val="FFFF00"/>
                </a:solidFill>
                <a:latin typeface="Courier" charset="0"/>
                <a:ea typeface="Courier" charset="0"/>
                <a:cs typeface="Courier" charset="0"/>
                <a:sym typeface="Cabin"/>
              </a:rPr>
              <a:t> 	pass</a:t>
            </a:r>
          </a:p>
          <a:p>
            <a:pPr lvl="0">
              <a:buClr>
                <a:srgbClr val="FFFF00"/>
              </a:buClr>
              <a:buSzPct val="25000"/>
            </a:pPr>
            <a:r>
              <a:rPr lang="de-DE" sz="3200" dirty="0">
                <a:solidFill>
                  <a:srgbClr val="FFFF00"/>
                </a:solidFill>
                <a:latin typeface="Courier" charset="0"/>
                <a:ea typeface="Courier" charset="0"/>
                <a:cs typeface="Courier" charset="0"/>
                <a:sym typeface="Cabin"/>
              </a:rPr>
              <a:t>break 	</a:t>
            </a:r>
            <a:r>
              <a:rPr lang="de-DE" sz="3200" dirty="0" err="1">
                <a:solidFill>
                  <a:srgbClr val="FFFF00"/>
                </a:solidFill>
                <a:latin typeface="Courier" charset="0"/>
                <a:ea typeface="Courier" charset="0"/>
                <a:cs typeface="Courier" charset="0"/>
                <a:sym typeface="Cabin"/>
              </a:rPr>
              <a:t>except</a:t>
            </a:r>
            <a:r>
              <a:rPr lang="de-DE" sz="3200" dirty="0">
                <a:solidFill>
                  <a:srgbClr val="FFFF00"/>
                </a:solidFill>
                <a:latin typeface="Courier" charset="0"/>
                <a:ea typeface="Courier" charset="0"/>
                <a:cs typeface="Courier" charset="0"/>
                <a:sym typeface="Cabin"/>
              </a:rPr>
              <a:t> 	in 		</a:t>
            </a:r>
            <a:r>
              <a:rPr lang="de-DE" sz="3200" dirty="0" err="1">
                <a:solidFill>
                  <a:srgbClr val="FFFF00"/>
                </a:solidFill>
                <a:latin typeface="Courier" charset="0"/>
                <a:ea typeface="Courier" charset="0"/>
                <a:cs typeface="Courier" charset="0"/>
                <a:sym typeface="Cabin"/>
              </a:rPr>
              <a:t>raise</a:t>
            </a:r>
            <a:endParaRPr lang="en-US" sz="3200" u="none" strike="noStrike" cap="none" dirty="0">
              <a:solidFill>
                <a:srgbClr val="FFFF00"/>
              </a:solidFill>
              <a:latin typeface="Courier" charset="0"/>
              <a:ea typeface="Courier" charset="0"/>
              <a:cs typeface="Courier" charset="0"/>
              <a:sym typeface="Cabin"/>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Shape 50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dirty="0">
                <a:solidFill>
                  <a:srgbClr val="FFD966"/>
                </a:solidFill>
                <a:latin typeface="Arial" charset="0"/>
                <a:ea typeface="Arial" charset="0"/>
                <a:cs typeface="Arial" charset="0"/>
                <a:sym typeface="Cabin"/>
              </a:rPr>
              <a:t>Sentences or Lines</a:t>
            </a:r>
          </a:p>
        </p:txBody>
      </p:sp>
      <p:sp>
        <p:nvSpPr>
          <p:cNvPr id="509" name="Shape 509"/>
          <p:cNvSpPr txBox="1"/>
          <p:nvPr/>
        </p:nvSpPr>
        <p:spPr>
          <a:xfrm>
            <a:off x="1554125" y="2730300"/>
            <a:ext cx="4003499" cy="4038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800" i="0" u="none" strike="noStrike" cap="none" dirty="0">
                <a:solidFill>
                  <a:srgbClr val="FF9900"/>
                </a:solidFill>
                <a:latin typeface="Courier"/>
                <a:ea typeface="Courier"/>
                <a:cs typeface="Courier"/>
                <a:sym typeface="Courier New"/>
              </a:rPr>
              <a:t>x</a:t>
            </a:r>
            <a:r>
              <a:rPr lang="en-US" sz="4800" i="0" u="none" strike="noStrike" cap="none" dirty="0">
                <a:solidFill>
                  <a:srgbClr val="FF7F00"/>
                </a:solidFill>
                <a:latin typeface="Courier"/>
                <a:ea typeface="Courier"/>
                <a:cs typeface="Courier"/>
                <a:sym typeface="Courier New"/>
              </a:rPr>
              <a:t> </a:t>
            </a:r>
            <a:r>
              <a:rPr lang="en-US" sz="4800" i="0" u="none" strike="noStrike" cap="none" dirty="0">
                <a:solidFill>
                  <a:srgbClr val="FFFFFF"/>
                </a:solidFill>
                <a:latin typeface="Courier"/>
                <a:ea typeface="Courier"/>
                <a:cs typeface="Courier"/>
                <a:sym typeface="Courier New"/>
              </a:rPr>
              <a:t>=</a:t>
            </a:r>
            <a:r>
              <a:rPr lang="en-US" sz="4800" i="0" u="none" strike="noStrike" cap="none" dirty="0">
                <a:solidFill>
                  <a:srgbClr val="FF7F00"/>
                </a:solidFill>
                <a:latin typeface="Courier"/>
                <a:ea typeface="Courier"/>
                <a:cs typeface="Courier"/>
                <a:sym typeface="Courier New"/>
              </a:rPr>
              <a:t> </a:t>
            </a:r>
            <a:r>
              <a:rPr lang="en-US" sz="4800" i="0" u="none" strike="noStrike" cap="none" dirty="0">
                <a:solidFill>
                  <a:srgbClr val="00FFFF"/>
                </a:solidFill>
                <a:latin typeface="Courier"/>
                <a:ea typeface="Courier"/>
                <a:cs typeface="Courier"/>
                <a:sym typeface="Courier New"/>
              </a:rPr>
              <a:t>2</a:t>
            </a:r>
          </a:p>
          <a:p>
            <a:pPr marL="0" marR="0" lvl="0" indent="0" algn="l" rtl="0">
              <a:lnSpc>
                <a:spcPct val="100000"/>
              </a:lnSpc>
              <a:spcBef>
                <a:spcPts val="0"/>
              </a:spcBef>
              <a:spcAft>
                <a:spcPts val="0"/>
              </a:spcAft>
              <a:buClr>
                <a:srgbClr val="FF7F00"/>
              </a:buClr>
              <a:buSzPct val="25000"/>
              <a:buFont typeface="Cabin"/>
              <a:buNone/>
            </a:pPr>
            <a:r>
              <a:rPr lang="en-US" sz="4800" i="0" u="none" strike="noStrike" cap="none" dirty="0">
                <a:solidFill>
                  <a:srgbClr val="FF9900"/>
                </a:solidFill>
                <a:latin typeface="Courier"/>
                <a:ea typeface="Courier"/>
                <a:cs typeface="Courier"/>
                <a:sym typeface="Courier New"/>
              </a:rPr>
              <a:t>x</a:t>
            </a:r>
            <a:r>
              <a:rPr lang="en-US" sz="4800" i="0" u="none" strike="noStrike" cap="none" dirty="0">
                <a:solidFill>
                  <a:srgbClr val="FF7F00"/>
                </a:solidFill>
                <a:latin typeface="Courier"/>
                <a:ea typeface="Courier"/>
                <a:cs typeface="Courier"/>
                <a:sym typeface="Courier New"/>
              </a:rPr>
              <a:t> </a:t>
            </a:r>
            <a:r>
              <a:rPr lang="en-US" sz="4800" i="0" u="none" strike="noStrike" cap="none" dirty="0">
                <a:solidFill>
                  <a:srgbClr val="FFFFFF"/>
                </a:solidFill>
                <a:latin typeface="Courier"/>
                <a:ea typeface="Courier"/>
                <a:cs typeface="Courier"/>
                <a:sym typeface="Courier New"/>
              </a:rPr>
              <a:t>=</a:t>
            </a:r>
            <a:r>
              <a:rPr lang="en-US" sz="4800" i="0" u="none" strike="noStrike" cap="none" dirty="0">
                <a:solidFill>
                  <a:srgbClr val="FF7F00"/>
                </a:solidFill>
                <a:latin typeface="Courier"/>
                <a:ea typeface="Courier"/>
                <a:cs typeface="Courier"/>
                <a:sym typeface="Courier New"/>
              </a:rPr>
              <a:t> </a:t>
            </a:r>
            <a:r>
              <a:rPr lang="en-US" sz="4800" i="0" u="none" strike="noStrike" cap="none" dirty="0">
                <a:solidFill>
                  <a:srgbClr val="FF9900"/>
                </a:solidFill>
                <a:latin typeface="Courier"/>
                <a:ea typeface="Courier"/>
                <a:cs typeface="Courier"/>
                <a:sym typeface="Courier New"/>
              </a:rPr>
              <a:t>x</a:t>
            </a:r>
            <a:r>
              <a:rPr lang="en-US" sz="4800" i="0" u="none" strike="noStrike" cap="none" dirty="0">
                <a:solidFill>
                  <a:srgbClr val="FF7F00"/>
                </a:solidFill>
                <a:latin typeface="Courier"/>
                <a:ea typeface="Courier"/>
                <a:cs typeface="Courier"/>
                <a:sym typeface="Courier New"/>
              </a:rPr>
              <a:t> </a:t>
            </a:r>
            <a:r>
              <a:rPr lang="en-US" sz="4800" i="0" u="none" strike="noStrike" cap="none" dirty="0">
                <a:solidFill>
                  <a:srgbClr val="FFFFFF"/>
                </a:solidFill>
                <a:latin typeface="Courier"/>
                <a:ea typeface="Courier"/>
                <a:cs typeface="Courier"/>
                <a:sym typeface="Courier New"/>
              </a:rPr>
              <a:t>+</a:t>
            </a:r>
            <a:r>
              <a:rPr lang="en-US" sz="4800" i="0" u="none" strike="noStrike" cap="none" dirty="0">
                <a:solidFill>
                  <a:srgbClr val="FF7F00"/>
                </a:solidFill>
                <a:latin typeface="Courier"/>
                <a:ea typeface="Courier"/>
                <a:cs typeface="Courier"/>
                <a:sym typeface="Courier New"/>
              </a:rPr>
              <a:t> </a:t>
            </a:r>
            <a:r>
              <a:rPr lang="en-US" sz="4800" i="0" u="none" strike="noStrike" cap="none" dirty="0">
                <a:solidFill>
                  <a:srgbClr val="00FFFF"/>
                </a:solidFill>
                <a:latin typeface="Courier"/>
                <a:ea typeface="Courier"/>
                <a:cs typeface="Courier"/>
                <a:sym typeface="Courier New"/>
              </a:rPr>
              <a:t>2</a:t>
            </a:r>
          </a:p>
          <a:p>
            <a:pPr>
              <a:buClr>
                <a:srgbClr val="FFFF00"/>
              </a:buClr>
              <a:buSzPct val="25000"/>
            </a:pPr>
            <a:r>
              <a:rPr lang="en-US" sz="4800" dirty="0">
                <a:solidFill>
                  <a:srgbClr val="FFFF00"/>
                </a:solidFill>
                <a:latin typeface="Courier"/>
                <a:ea typeface="Courier"/>
                <a:cs typeface="Courier"/>
                <a:sym typeface="Courier New"/>
              </a:rPr>
              <a:t>print(</a:t>
            </a:r>
            <a:r>
              <a:rPr lang="en-US" sz="4800" dirty="0">
                <a:solidFill>
                  <a:srgbClr val="FF9900"/>
                </a:solidFill>
                <a:latin typeface="Courier"/>
                <a:ea typeface="Courier"/>
                <a:cs typeface="Courier"/>
                <a:sym typeface="Courier New"/>
              </a:rPr>
              <a:t>x</a:t>
            </a:r>
            <a:r>
              <a:rPr lang="en-US" sz="4800" dirty="0">
                <a:solidFill>
                  <a:srgbClr val="FFFF00"/>
                </a:solidFill>
                <a:latin typeface="Courier"/>
                <a:ea typeface="Courier"/>
                <a:cs typeface="Courier"/>
                <a:sym typeface="Courier New"/>
              </a:rPr>
              <a:t>)</a:t>
            </a:r>
          </a:p>
        </p:txBody>
      </p:sp>
      <p:sp>
        <p:nvSpPr>
          <p:cNvPr id="510" name="Shape 510"/>
          <p:cNvSpPr txBox="1"/>
          <p:nvPr/>
        </p:nvSpPr>
        <p:spPr>
          <a:xfrm>
            <a:off x="1322915" y="7037422"/>
            <a:ext cx="2341499"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4200" u="none" strike="noStrike" cap="none">
                <a:solidFill>
                  <a:srgbClr val="FF9900"/>
                </a:solidFill>
                <a:latin typeface="Arial" charset="0"/>
                <a:ea typeface="Arial" charset="0"/>
                <a:cs typeface="Arial" charset="0"/>
                <a:sym typeface="Cabin"/>
              </a:rPr>
              <a:t>Variable</a:t>
            </a:r>
          </a:p>
        </p:txBody>
      </p:sp>
      <p:sp>
        <p:nvSpPr>
          <p:cNvPr id="511" name="Shape 511"/>
          <p:cNvSpPr txBox="1"/>
          <p:nvPr/>
        </p:nvSpPr>
        <p:spPr>
          <a:xfrm>
            <a:off x="4696365" y="7037422"/>
            <a:ext cx="21972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4200" u="none" strike="noStrike" cap="none">
                <a:solidFill>
                  <a:srgbClr val="FFFFFF"/>
                </a:solidFill>
                <a:latin typeface="Arial" charset="0"/>
                <a:ea typeface="Arial" charset="0"/>
                <a:cs typeface="Arial" charset="0"/>
                <a:sym typeface="Cabin"/>
              </a:rPr>
              <a:t>Operator</a:t>
            </a:r>
          </a:p>
        </p:txBody>
      </p:sp>
      <p:sp>
        <p:nvSpPr>
          <p:cNvPr id="512" name="Shape 512"/>
          <p:cNvSpPr txBox="1"/>
          <p:nvPr/>
        </p:nvSpPr>
        <p:spPr>
          <a:xfrm>
            <a:off x="8080915" y="7088222"/>
            <a:ext cx="23368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n-US" sz="4200" u="none" strike="noStrike" cap="none">
                <a:solidFill>
                  <a:srgbClr val="00FFFF"/>
                </a:solidFill>
                <a:latin typeface="Arial" charset="0"/>
                <a:ea typeface="Arial" charset="0"/>
                <a:cs typeface="Arial" charset="0"/>
                <a:sym typeface="Cabin"/>
              </a:rPr>
              <a:t>Constant</a:t>
            </a:r>
          </a:p>
        </p:txBody>
      </p:sp>
      <p:sp>
        <p:nvSpPr>
          <p:cNvPr id="513" name="Shape 513"/>
          <p:cNvSpPr txBox="1"/>
          <p:nvPr/>
        </p:nvSpPr>
        <p:spPr>
          <a:xfrm>
            <a:off x="11728990" y="7088222"/>
            <a:ext cx="34893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4200" u="none" strike="noStrike" cap="none">
                <a:solidFill>
                  <a:srgbClr val="FFFF00"/>
                </a:solidFill>
                <a:latin typeface="Arial" charset="0"/>
                <a:ea typeface="Arial" charset="0"/>
                <a:cs typeface="Arial" charset="0"/>
                <a:sym typeface="Cabin"/>
              </a:rPr>
              <a:t>Function</a:t>
            </a:r>
            <a:endParaRPr lang="en-US" sz="4200" u="none" strike="noStrike" cap="none" dirty="0">
              <a:solidFill>
                <a:srgbClr val="FFFF00"/>
              </a:solidFill>
              <a:latin typeface="Arial" charset="0"/>
              <a:ea typeface="Arial" charset="0"/>
              <a:cs typeface="Arial" charset="0"/>
              <a:sym typeface="Cabin"/>
            </a:endParaRPr>
          </a:p>
        </p:txBody>
      </p:sp>
      <p:sp>
        <p:nvSpPr>
          <p:cNvPr id="514" name="Shape 514"/>
          <p:cNvSpPr txBox="1"/>
          <p:nvPr/>
        </p:nvSpPr>
        <p:spPr>
          <a:xfrm>
            <a:off x="7213599" y="2717800"/>
            <a:ext cx="8875949" cy="4038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5400" u="none" strike="noStrike" cap="none" dirty="0">
                <a:solidFill>
                  <a:schemeClr val="lt1"/>
                </a:solidFill>
                <a:latin typeface="Arial" charset="0"/>
                <a:ea typeface="Arial" charset="0"/>
                <a:cs typeface="Arial" charset="0"/>
                <a:sym typeface="Cabin"/>
              </a:rPr>
              <a:t>Assignment </a:t>
            </a:r>
            <a:r>
              <a:rPr lang="en-US" sz="5400" dirty="0">
                <a:solidFill>
                  <a:schemeClr val="lt1"/>
                </a:solidFill>
                <a:latin typeface="Arial" charset="0"/>
                <a:ea typeface="Arial" charset="0"/>
                <a:cs typeface="Arial" charset="0"/>
                <a:sym typeface="Cabin"/>
              </a:rPr>
              <a:t>s</a:t>
            </a:r>
            <a:r>
              <a:rPr lang="en-US" sz="5400" u="none" strike="noStrike" cap="none" dirty="0">
                <a:solidFill>
                  <a:schemeClr val="lt1"/>
                </a:solidFill>
                <a:latin typeface="Arial" charset="0"/>
                <a:ea typeface="Arial" charset="0"/>
                <a:cs typeface="Arial" charset="0"/>
                <a:sym typeface="Cabin"/>
              </a:rPr>
              <a:t>tatement</a:t>
            </a:r>
          </a:p>
          <a:p>
            <a:pPr marL="0" marR="0" lvl="0" indent="0" algn="l" rtl="0">
              <a:lnSpc>
                <a:spcPct val="100000"/>
              </a:lnSpc>
              <a:spcBef>
                <a:spcPts val="0"/>
              </a:spcBef>
              <a:spcAft>
                <a:spcPts val="0"/>
              </a:spcAft>
              <a:buClr>
                <a:schemeClr val="lt1"/>
              </a:buClr>
              <a:buSzPct val="25000"/>
              <a:buFont typeface="Cabin"/>
              <a:buNone/>
            </a:pPr>
            <a:r>
              <a:rPr lang="en-US" sz="5400" u="none" strike="noStrike" cap="none" dirty="0">
                <a:solidFill>
                  <a:schemeClr val="lt1"/>
                </a:solidFill>
                <a:latin typeface="Arial" charset="0"/>
                <a:ea typeface="Arial" charset="0"/>
                <a:cs typeface="Arial" charset="0"/>
                <a:sym typeface="Cabin"/>
              </a:rPr>
              <a:t>Assignment with expression</a:t>
            </a:r>
          </a:p>
          <a:p>
            <a:pPr marL="0" marR="0" lvl="0" indent="0" algn="l" rtl="0">
              <a:lnSpc>
                <a:spcPct val="100000"/>
              </a:lnSpc>
              <a:spcBef>
                <a:spcPts val="0"/>
              </a:spcBef>
              <a:spcAft>
                <a:spcPts val="0"/>
              </a:spcAft>
              <a:buClr>
                <a:schemeClr val="lt1"/>
              </a:buClr>
              <a:buSzPct val="25000"/>
              <a:buFont typeface="Cabin"/>
              <a:buNone/>
            </a:pPr>
            <a:r>
              <a:rPr lang="en-US" sz="5400" u="none" strike="noStrike" cap="none" dirty="0">
                <a:solidFill>
                  <a:schemeClr val="lt1"/>
                </a:solidFill>
                <a:latin typeface="Arial" charset="0"/>
                <a:ea typeface="Arial" charset="0"/>
                <a:cs typeface="Arial" charset="0"/>
                <a:sym typeface="Cabin"/>
              </a:rPr>
              <a:t>Print statement</a:t>
            </a:r>
          </a:p>
        </p:txBody>
      </p:sp>
      <p:cxnSp>
        <p:nvCxnSpPr>
          <p:cNvPr id="515" name="Shape 515"/>
          <p:cNvCxnSpPr/>
          <p:nvPr/>
        </p:nvCxnSpPr>
        <p:spPr>
          <a:xfrm rot="10800000" flipH="1">
            <a:off x="5308600" y="3886262"/>
            <a:ext cx="1330199" cy="17399"/>
          </a:xfrm>
          <a:prstGeom prst="straightConnector1">
            <a:avLst/>
          </a:prstGeom>
          <a:noFill/>
          <a:ln w="63500" cap="rnd" cmpd="sng">
            <a:solidFill>
              <a:schemeClr val="lt1"/>
            </a:solidFill>
            <a:prstDash val="solid"/>
            <a:miter/>
            <a:headEnd type="stealth" w="med" len="med"/>
            <a:tailEnd type="none" w="med" len="med"/>
          </a:ln>
        </p:spPr>
      </p:cxnSp>
      <p:cxnSp>
        <p:nvCxnSpPr>
          <p:cNvPr id="516" name="Shape 516"/>
          <p:cNvCxnSpPr/>
          <p:nvPr/>
        </p:nvCxnSpPr>
        <p:spPr>
          <a:xfrm rot="10800000" flipH="1">
            <a:off x="5816600" y="4734062"/>
            <a:ext cx="933599" cy="7800"/>
          </a:xfrm>
          <a:prstGeom prst="straightConnector1">
            <a:avLst/>
          </a:prstGeom>
          <a:noFill/>
          <a:ln w="63500" cap="rnd" cmpd="sng">
            <a:solidFill>
              <a:schemeClr val="lt1"/>
            </a:solidFill>
            <a:prstDash val="solid"/>
            <a:miter/>
            <a:headEnd type="stealth" w="med" len="med"/>
            <a:tailEnd type="none" w="med" len="med"/>
          </a:ln>
        </p:spPr>
      </p:cxnSp>
      <p:cxnSp>
        <p:nvCxnSpPr>
          <p:cNvPr id="517" name="Shape 517"/>
          <p:cNvCxnSpPr/>
          <p:nvPr/>
        </p:nvCxnSpPr>
        <p:spPr>
          <a:xfrm rot="10800000" flipH="1">
            <a:off x="5384800" y="5562662"/>
            <a:ext cx="1330199" cy="17399"/>
          </a:xfrm>
          <a:prstGeom prst="straightConnector1">
            <a:avLst/>
          </a:prstGeom>
          <a:noFill/>
          <a:ln w="63500" cap="rnd" cmpd="sng">
            <a:solidFill>
              <a:schemeClr val="lt1"/>
            </a:solidFill>
            <a:prstDash val="solid"/>
            <a:miter/>
            <a:headEnd type="stealth" w="med" len="med"/>
            <a:tailEnd type="none" w="med" len="med"/>
          </a:ln>
        </p:spPr>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Shape 522"/>
          <p:cNvSpPr txBox="1">
            <a:spLocks noGrp="1"/>
          </p:cNvSpPr>
          <p:nvPr>
            <p:ph type="title"/>
          </p:nvPr>
        </p:nvSpPr>
        <p:spPr>
          <a:xfrm>
            <a:off x="1155700" y="2685144"/>
            <a:ext cx="13931900" cy="253637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7200" u="none" strike="noStrike" cap="none">
                <a:solidFill>
                  <a:srgbClr val="FFD966"/>
                </a:solidFill>
                <a:latin typeface="Arial" charset="0"/>
                <a:ea typeface="Arial" charset="0"/>
                <a:cs typeface="Arial" charset="0"/>
                <a:sym typeface="Cabin"/>
              </a:rPr>
              <a:t>Programming Paragraphs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Shape 52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400" u="none" strike="noStrike" cap="none">
                <a:solidFill>
                  <a:srgbClr val="FFD966"/>
                </a:solidFill>
                <a:latin typeface="Arial" charset="0"/>
                <a:ea typeface="Arial" charset="0"/>
                <a:cs typeface="Arial" charset="0"/>
                <a:sym typeface="Cabin"/>
              </a:rPr>
              <a:t>Python Scripts</a:t>
            </a:r>
          </a:p>
        </p:txBody>
      </p:sp>
      <p:sp>
        <p:nvSpPr>
          <p:cNvPr id="528" name="Shape 528"/>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80111" algn="l" rtl="0">
              <a:lnSpc>
                <a:spcPct val="100000"/>
              </a:lnSpc>
              <a:spcBef>
                <a:spcPts val="0"/>
              </a:spcBef>
              <a:spcAft>
                <a:spcPts val="0"/>
              </a:spcAft>
              <a:buClr>
                <a:schemeClr val="lt1"/>
              </a:buClr>
              <a:buSzPct val="100000"/>
              <a:buFont typeface="Cabin"/>
              <a:buChar char="•"/>
            </a:pPr>
            <a:r>
              <a:rPr lang="en-US" sz="3400" u="none" strike="noStrike" cap="none">
                <a:solidFill>
                  <a:schemeClr val="lt1"/>
                </a:solidFill>
                <a:latin typeface="Arial" charset="0"/>
                <a:ea typeface="Arial" charset="0"/>
                <a:cs typeface="Arial" charset="0"/>
                <a:sym typeface="Cabin"/>
              </a:rPr>
              <a:t>Interactive Python is good for experiments and programs of 3-4 lines long.</a:t>
            </a:r>
          </a:p>
          <a:p>
            <a:pPr marL="749300" marR="0" lvl="0" indent="-380111" algn="l" rtl="0">
              <a:lnSpc>
                <a:spcPct val="100000"/>
              </a:lnSpc>
              <a:spcBef>
                <a:spcPts val="3500"/>
              </a:spcBef>
              <a:spcAft>
                <a:spcPts val="0"/>
              </a:spcAft>
              <a:buClr>
                <a:schemeClr val="lt1"/>
              </a:buClr>
              <a:buSzPct val="100000"/>
              <a:buFont typeface="Cabin"/>
              <a:buChar char="•"/>
            </a:pPr>
            <a:r>
              <a:rPr lang="en-US" sz="3400">
                <a:solidFill>
                  <a:schemeClr val="lt1"/>
                </a:solidFill>
                <a:latin typeface="Arial" charset="0"/>
                <a:ea typeface="Arial" charset="0"/>
                <a:cs typeface="Arial" charset="0"/>
                <a:sym typeface="Cabin"/>
              </a:rPr>
              <a:t>M</a:t>
            </a:r>
            <a:r>
              <a:rPr lang="en-US" sz="3400" u="none" strike="noStrike" cap="none">
                <a:solidFill>
                  <a:schemeClr val="lt1"/>
                </a:solidFill>
                <a:latin typeface="Arial" charset="0"/>
                <a:ea typeface="Arial" charset="0"/>
                <a:cs typeface="Arial" charset="0"/>
                <a:sym typeface="Cabin"/>
              </a:rPr>
              <a:t>ost programs are much longer, so we type them into a file and tell </a:t>
            </a:r>
            <a:r>
              <a:rPr lang="en-US" sz="3400">
                <a:solidFill>
                  <a:schemeClr val="lt1"/>
                </a:solidFill>
                <a:latin typeface="Arial" charset="0"/>
                <a:ea typeface="Arial" charset="0"/>
                <a:cs typeface="Arial" charset="0"/>
                <a:sym typeface="Cabin"/>
              </a:rPr>
              <a:t>P</a:t>
            </a:r>
            <a:r>
              <a:rPr lang="en-US" sz="3400" u="none" strike="noStrike" cap="none">
                <a:solidFill>
                  <a:schemeClr val="lt1"/>
                </a:solidFill>
                <a:latin typeface="Arial" charset="0"/>
                <a:ea typeface="Arial" charset="0"/>
                <a:cs typeface="Arial" charset="0"/>
                <a:sym typeface="Cabin"/>
              </a:rPr>
              <a:t>ython to run the commands in the file.</a:t>
            </a:r>
          </a:p>
          <a:p>
            <a:pPr marL="749300" marR="0" lvl="0" indent="-380111" algn="l" rtl="0">
              <a:lnSpc>
                <a:spcPct val="100000"/>
              </a:lnSpc>
              <a:spcBef>
                <a:spcPts val="3500"/>
              </a:spcBef>
              <a:spcAft>
                <a:spcPts val="0"/>
              </a:spcAft>
              <a:buClr>
                <a:schemeClr val="lt1"/>
              </a:buClr>
              <a:buSzPct val="100000"/>
              <a:buFont typeface="Cabin"/>
              <a:buChar char="•"/>
            </a:pPr>
            <a:r>
              <a:rPr lang="en-US" sz="3400" u="none" strike="noStrike" cap="none">
                <a:solidFill>
                  <a:schemeClr val="lt1"/>
                </a:solidFill>
                <a:latin typeface="Arial" charset="0"/>
                <a:ea typeface="Arial" charset="0"/>
                <a:cs typeface="Arial" charset="0"/>
                <a:sym typeface="Cabin"/>
              </a:rPr>
              <a:t>In a sense, we are </a:t>
            </a:r>
            <a:r>
              <a:rPr lang="en-US" sz="3400" b="0" i="0" u="none" strike="noStrike" cap="none">
                <a:solidFill>
                  <a:schemeClr val="lt1"/>
                </a:solidFill>
                <a:latin typeface="Arial"/>
                <a:ea typeface="Arial"/>
                <a:cs typeface="Arial"/>
                <a:sym typeface="Arial"/>
              </a:rPr>
              <a:t>“</a:t>
            </a:r>
            <a:r>
              <a:rPr lang="en-US" sz="3400" u="none" strike="noStrike" cap="none">
                <a:solidFill>
                  <a:schemeClr val="lt1"/>
                </a:solidFill>
                <a:latin typeface="Arial" charset="0"/>
                <a:ea typeface="Arial" charset="0"/>
                <a:cs typeface="Arial" charset="0"/>
                <a:sym typeface="Cabin"/>
              </a:rPr>
              <a:t>giving Python a script</a:t>
            </a:r>
            <a:r>
              <a:rPr lang="en-US" sz="3400" b="0" i="0" u="none" strike="noStrike" cap="none">
                <a:solidFill>
                  <a:schemeClr val="lt1"/>
                </a:solidFill>
                <a:latin typeface="Arial"/>
                <a:ea typeface="Arial"/>
                <a:cs typeface="Arial"/>
                <a:sym typeface="Arial"/>
              </a:rPr>
              <a:t>”.</a:t>
            </a:r>
          </a:p>
          <a:p>
            <a:pPr marL="749300" marR="0" lvl="0" indent="-380111" algn="l" rtl="0">
              <a:lnSpc>
                <a:spcPct val="100000"/>
              </a:lnSpc>
              <a:spcBef>
                <a:spcPts val="3500"/>
              </a:spcBef>
              <a:spcAft>
                <a:spcPts val="0"/>
              </a:spcAft>
              <a:buClr>
                <a:schemeClr val="lt1"/>
              </a:buClr>
              <a:buSzPct val="100000"/>
              <a:buFont typeface="Cabin"/>
              <a:buChar char="•"/>
            </a:pPr>
            <a:r>
              <a:rPr lang="en-US" sz="3400" u="none" strike="noStrike" cap="none">
                <a:solidFill>
                  <a:schemeClr val="lt1"/>
                </a:solidFill>
                <a:latin typeface="Arial" charset="0"/>
                <a:ea typeface="Arial" charset="0"/>
                <a:cs typeface="Arial" charset="0"/>
                <a:sym typeface="Cabin"/>
              </a:rPr>
              <a:t>As a convention, we add </a:t>
            </a:r>
            <a:r>
              <a:rPr lang="en-US" sz="3400" b="0" i="0" u="none" strike="noStrike" cap="none">
                <a:solidFill>
                  <a:schemeClr val="lt1"/>
                </a:solidFill>
                <a:latin typeface="Arial"/>
                <a:ea typeface="Arial"/>
                <a:cs typeface="Arial"/>
                <a:sym typeface="Arial"/>
              </a:rPr>
              <a:t>“</a:t>
            </a:r>
            <a:r>
              <a:rPr lang="en-US" sz="3400" u="none" strike="noStrike" cap="none">
                <a:solidFill>
                  <a:schemeClr val="lt1"/>
                </a:solidFill>
                <a:latin typeface="Arial" charset="0"/>
                <a:ea typeface="Arial" charset="0"/>
                <a:cs typeface="Arial" charset="0"/>
                <a:sym typeface="Cabin"/>
              </a:rPr>
              <a:t>.py</a:t>
            </a:r>
            <a:r>
              <a:rPr lang="en-US" sz="3400" b="0" i="0" u="none" strike="noStrike" cap="none">
                <a:solidFill>
                  <a:schemeClr val="lt1"/>
                </a:solidFill>
                <a:latin typeface="Arial"/>
                <a:ea typeface="Arial"/>
                <a:cs typeface="Arial"/>
                <a:sym typeface="Arial"/>
              </a:rPr>
              <a:t>”</a:t>
            </a:r>
            <a:r>
              <a:rPr lang="en-US" sz="3400" u="none" strike="noStrike" cap="none">
                <a:solidFill>
                  <a:schemeClr val="lt1"/>
                </a:solidFill>
                <a:latin typeface="Arial" charset="0"/>
                <a:ea typeface="Arial" charset="0"/>
                <a:cs typeface="Arial" charset="0"/>
                <a:sym typeface="Cabin"/>
              </a:rPr>
              <a:t> as the suffix on the end of these files to indicate they contain Python.</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Shape 53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400" u="none" strike="noStrike" cap="none">
                <a:solidFill>
                  <a:srgbClr val="FFD966"/>
                </a:solidFill>
                <a:latin typeface="Arial" charset="0"/>
                <a:ea typeface="Arial" charset="0"/>
                <a:cs typeface="Arial" charset="0"/>
                <a:sym typeface="Cabin"/>
              </a:rPr>
              <a:t>Interactive versus Script</a:t>
            </a:r>
          </a:p>
        </p:txBody>
      </p:sp>
      <p:sp>
        <p:nvSpPr>
          <p:cNvPr id="539" name="Shape 539"/>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rgbClr val="FFFF00"/>
              </a:buClr>
              <a:buSzPct val="171000"/>
              <a:buFont typeface="Cabin"/>
              <a:buChar char="•"/>
            </a:pPr>
            <a:r>
              <a:rPr lang="en-US" sz="3400" u="none" strike="noStrike" cap="none">
                <a:solidFill>
                  <a:srgbClr val="FFFF00"/>
                </a:solidFill>
                <a:latin typeface="Arial" charset="0"/>
                <a:ea typeface="Arial" charset="0"/>
                <a:cs typeface="Arial" charset="0"/>
                <a:sym typeface="Cabin"/>
              </a:rPr>
              <a:t>Interactive</a:t>
            </a:r>
          </a:p>
          <a:p>
            <a:pPr marL="508000" marR="0" lvl="1" indent="0" algn="l" rtl="0">
              <a:lnSpc>
                <a:spcPct val="100000"/>
              </a:lnSpc>
              <a:spcBef>
                <a:spcPts val="3500"/>
              </a:spcBef>
              <a:spcAft>
                <a:spcPts val="0"/>
              </a:spcAft>
              <a:buClr>
                <a:schemeClr val="lt1"/>
              </a:buClr>
              <a:buSzPct val="171000"/>
              <a:buNone/>
            </a:pPr>
            <a:r>
              <a:rPr lang="en-US" sz="3400" u="none" strike="noStrike" cap="none">
                <a:solidFill>
                  <a:schemeClr val="lt1"/>
                </a:solidFill>
                <a:latin typeface="Arial" charset="0"/>
                <a:ea typeface="Arial" charset="0"/>
                <a:cs typeface="Arial" charset="0"/>
                <a:sym typeface="Cabin"/>
              </a:rPr>
              <a:t> -  You type directly to Python one line at a time and it responds</a:t>
            </a:r>
          </a:p>
          <a:p>
            <a:pPr marL="749300" marR="0" lvl="0" indent="-533400" algn="l" rtl="0">
              <a:lnSpc>
                <a:spcPct val="100000"/>
              </a:lnSpc>
              <a:spcBef>
                <a:spcPts val="3500"/>
              </a:spcBef>
              <a:spcAft>
                <a:spcPts val="0"/>
              </a:spcAft>
              <a:buClr>
                <a:srgbClr val="FFFF00"/>
              </a:buClr>
              <a:buSzPct val="171000"/>
              <a:buFont typeface="Cabin"/>
              <a:buChar char="•"/>
            </a:pPr>
            <a:r>
              <a:rPr lang="en-US" sz="3400" u="none" strike="noStrike" cap="none">
                <a:solidFill>
                  <a:srgbClr val="FFFF00"/>
                </a:solidFill>
                <a:latin typeface="Arial" charset="0"/>
                <a:ea typeface="Arial" charset="0"/>
                <a:cs typeface="Arial" charset="0"/>
                <a:sym typeface="Cabin"/>
              </a:rPr>
              <a:t>Script</a:t>
            </a:r>
          </a:p>
          <a:p>
            <a:pPr marL="508000" marR="0" lvl="1" indent="0" algn="l" rtl="0">
              <a:lnSpc>
                <a:spcPct val="100000"/>
              </a:lnSpc>
              <a:spcBef>
                <a:spcPts val="3500"/>
              </a:spcBef>
              <a:spcAft>
                <a:spcPts val="0"/>
              </a:spcAft>
              <a:buClr>
                <a:schemeClr val="lt1"/>
              </a:buClr>
              <a:buSzPct val="171000"/>
              <a:buNone/>
            </a:pPr>
            <a:r>
              <a:rPr lang="en-US" sz="3400" u="none" strike="noStrike" cap="none">
                <a:solidFill>
                  <a:schemeClr val="lt1"/>
                </a:solidFill>
                <a:latin typeface="Arial" charset="0"/>
                <a:ea typeface="Arial" charset="0"/>
                <a:cs typeface="Arial" charset="0"/>
                <a:sym typeface="Cabin"/>
              </a:rPr>
              <a:t> -  You enter a sequence of statements (lines) into a file using a text  editor and tell Python to execute the statements in the file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Shape 54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Program Steps or Program Flow</a:t>
            </a:r>
          </a:p>
        </p:txBody>
      </p:sp>
      <p:sp>
        <p:nvSpPr>
          <p:cNvPr id="545" name="Shape 545"/>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n-US" sz="3600" u="none" strike="noStrike" cap="none" dirty="0">
                <a:solidFill>
                  <a:schemeClr val="lt1"/>
                </a:solidFill>
                <a:latin typeface="Arial" charset="0"/>
                <a:ea typeface="Arial" charset="0"/>
                <a:cs typeface="Arial" charset="0"/>
                <a:sym typeface="Cabin"/>
              </a:rPr>
              <a:t>Like a recipe or installation instructions, a program is a </a:t>
            </a:r>
            <a:r>
              <a:rPr lang="en-US" sz="3600" u="none" strike="noStrike" cap="none" dirty="0">
                <a:solidFill>
                  <a:srgbClr val="FFFF00"/>
                </a:solidFill>
                <a:latin typeface="Arial" charset="0"/>
                <a:ea typeface="Arial" charset="0"/>
                <a:cs typeface="Arial" charset="0"/>
                <a:sym typeface="Cabin"/>
              </a:rPr>
              <a:t>sequence</a:t>
            </a:r>
            <a:r>
              <a:rPr lang="en-US" sz="3600" u="none" strike="noStrike" cap="none" dirty="0">
                <a:solidFill>
                  <a:schemeClr val="lt1"/>
                </a:solidFill>
                <a:latin typeface="Arial" charset="0"/>
                <a:ea typeface="Arial" charset="0"/>
                <a:cs typeface="Arial" charset="0"/>
                <a:sym typeface="Cabin"/>
              </a:rPr>
              <a:t> of steps to be done in order.</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dirty="0">
                <a:solidFill>
                  <a:schemeClr val="lt1"/>
                </a:solidFill>
                <a:latin typeface="Arial" charset="0"/>
                <a:ea typeface="Arial" charset="0"/>
                <a:cs typeface="Arial" charset="0"/>
                <a:sym typeface="Cabin"/>
              </a:rPr>
              <a:t>Some steps are </a:t>
            </a:r>
            <a:r>
              <a:rPr lang="en-US" sz="3600" u="none" strike="noStrike" cap="none" dirty="0">
                <a:solidFill>
                  <a:srgbClr val="FFFF00"/>
                </a:solidFill>
                <a:latin typeface="Arial" charset="0"/>
                <a:ea typeface="Arial" charset="0"/>
                <a:cs typeface="Arial" charset="0"/>
                <a:sym typeface="Cabin"/>
              </a:rPr>
              <a:t>conditional</a:t>
            </a:r>
            <a:r>
              <a:rPr lang="en-US" sz="3600" u="none" strike="noStrike" cap="none" dirty="0">
                <a:solidFill>
                  <a:schemeClr val="lt1"/>
                </a:solidFill>
                <a:latin typeface="Arial" charset="0"/>
                <a:ea typeface="Arial" charset="0"/>
                <a:cs typeface="Arial" charset="0"/>
                <a:sym typeface="Cabin"/>
              </a:rPr>
              <a:t> - they may be skipped.</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dirty="0">
                <a:solidFill>
                  <a:schemeClr val="lt1"/>
                </a:solidFill>
                <a:latin typeface="Arial" charset="0"/>
                <a:ea typeface="Arial" charset="0"/>
                <a:cs typeface="Arial" charset="0"/>
                <a:sym typeface="Cabin"/>
              </a:rPr>
              <a:t>Sometimes a step or group of steps is to be </a:t>
            </a:r>
            <a:r>
              <a:rPr lang="en-US" sz="3600" u="none" strike="noStrike" cap="none" dirty="0">
                <a:solidFill>
                  <a:srgbClr val="FFFF00"/>
                </a:solidFill>
                <a:latin typeface="Arial" charset="0"/>
                <a:ea typeface="Arial" charset="0"/>
                <a:cs typeface="Arial" charset="0"/>
                <a:sym typeface="Cabin"/>
              </a:rPr>
              <a:t>repeated</a:t>
            </a:r>
            <a:r>
              <a:rPr lang="en-US" sz="3600" u="none" strike="noStrike" cap="none" dirty="0">
                <a:solidFill>
                  <a:schemeClr val="lt1"/>
                </a:solidFill>
                <a:latin typeface="Arial" charset="0"/>
                <a:ea typeface="Arial" charset="0"/>
                <a:cs typeface="Arial" charset="0"/>
                <a:sym typeface="Cabin"/>
              </a:rPr>
              <a:t>.</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dirty="0">
                <a:solidFill>
                  <a:schemeClr val="lt1"/>
                </a:solidFill>
                <a:latin typeface="Arial" charset="0"/>
                <a:ea typeface="Arial" charset="0"/>
                <a:cs typeface="Arial" charset="0"/>
                <a:sym typeface="Cabin"/>
              </a:rPr>
              <a:t>Sometimes we store a set of steps to be used over and over as needed several places throughout the program (Chapter 4).</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Shape 55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Sequential Steps</a:t>
            </a:r>
          </a:p>
        </p:txBody>
      </p:sp>
      <p:sp>
        <p:nvSpPr>
          <p:cNvPr id="551" name="Shape 551"/>
          <p:cNvSpPr txBox="1"/>
          <p:nvPr/>
        </p:nvSpPr>
        <p:spPr>
          <a:xfrm>
            <a:off x="6582116" y="2826310"/>
            <a:ext cx="3244646" cy="3268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Program:</a:t>
            </a:r>
          </a:p>
          <a:p>
            <a:pPr marL="0" marR="0" lvl="0" indent="0" algn="ctr" rtl="0">
              <a:lnSpc>
                <a:spcPct val="100000"/>
              </a:lnSpc>
              <a:spcBef>
                <a:spcPts val="0"/>
              </a:spcBef>
              <a:spcAft>
                <a:spcPts val="0"/>
              </a:spcAft>
              <a:buNone/>
            </a:pPr>
            <a:endParaRPr sz="3600" u="none" strike="noStrike" cap="none" dirty="0">
              <a:solidFill>
                <a:srgbClr val="FF7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7F00"/>
              </a:buClr>
              <a:buSzPct val="25000"/>
              <a:buFont typeface="Cabin"/>
              <a:buNone/>
            </a:pPr>
            <a:r>
              <a:rPr lang="en-US" sz="3600" u="none" strike="noStrike" cap="none" dirty="0">
                <a:solidFill>
                  <a:srgbClr val="00FF00"/>
                </a:solidFill>
                <a:latin typeface="Courier" charset="0"/>
                <a:ea typeface="Courier" charset="0"/>
                <a:cs typeface="Courier" charset="0"/>
                <a:sym typeface="Cabin"/>
              </a:rPr>
              <a:t>x = 2</a:t>
            </a:r>
          </a:p>
          <a:p>
            <a:pPr lvl="0">
              <a:buClr>
                <a:srgbClr val="FFFF00"/>
              </a:buClr>
              <a:buSzPct val="25000"/>
            </a:pPr>
            <a:r>
              <a:rPr lang="en-US" sz="3600" u="none" strike="noStrike" cap="none" dirty="0">
                <a:solidFill>
                  <a:srgbClr val="FFFF00"/>
                </a:solidFill>
                <a:latin typeface="Courier" charset="0"/>
                <a:ea typeface="Courier" charset="0"/>
                <a:cs typeface="Courier" charset="0"/>
                <a:sym typeface="Cabin"/>
              </a:rPr>
              <a:t>print(</a:t>
            </a:r>
            <a:r>
              <a:rPr lang="en-US" sz="3600" u="none" strike="noStrike" cap="none" dirty="0">
                <a:solidFill>
                  <a:srgbClr val="00FF00"/>
                </a:solidFill>
                <a:latin typeface="Courier" charset="0"/>
                <a:ea typeface="Courier" charset="0"/>
                <a:cs typeface="Courier" charset="0"/>
                <a:sym typeface="Cabin"/>
              </a:rPr>
              <a:t>x</a:t>
            </a:r>
            <a:r>
              <a:rPr lang="en-US" sz="3600" dirty="0">
                <a:solidFill>
                  <a:srgbClr val="FFFF00"/>
                </a:solidFill>
                <a:latin typeface="Courier" charset="0"/>
                <a:ea typeface="Courier" charset="0"/>
                <a:cs typeface="Courier" charset="0"/>
                <a:sym typeface="Cabin"/>
              </a:rPr>
              <a:t>)</a:t>
            </a:r>
            <a:endParaRPr lang="en-US" sz="3600" u="none" strike="noStrike" cap="none" dirty="0">
              <a:solidFill>
                <a:srgbClr val="00FF00"/>
              </a:solidFill>
              <a:latin typeface="Courier" charset="0"/>
              <a:ea typeface="Courier" charset="0"/>
              <a:cs typeface="Courier" charset="0"/>
              <a:sym typeface="Cabin"/>
            </a:endParaRPr>
          </a:p>
          <a:p>
            <a:pPr marL="0" marR="0" lvl="0" indent="0" algn="l" rtl="0">
              <a:lnSpc>
                <a:spcPct val="100000"/>
              </a:lnSpc>
              <a:spcBef>
                <a:spcPts val="0"/>
              </a:spcBef>
              <a:spcAft>
                <a:spcPts val="0"/>
              </a:spcAft>
              <a:buClr>
                <a:srgbClr val="FF7F00"/>
              </a:buClr>
              <a:buSzPct val="25000"/>
              <a:buFont typeface="Cabin"/>
              <a:buNone/>
            </a:pPr>
            <a:r>
              <a:rPr lang="en-US" sz="3600" u="none" strike="noStrike" cap="none" dirty="0">
                <a:solidFill>
                  <a:srgbClr val="00FF00"/>
                </a:solidFill>
                <a:latin typeface="Courier" charset="0"/>
                <a:ea typeface="Courier" charset="0"/>
                <a:cs typeface="Courier" charset="0"/>
                <a:sym typeface="Cabin"/>
              </a:rPr>
              <a:t>x = x + 2</a:t>
            </a:r>
          </a:p>
          <a:p>
            <a:pPr lvl="0">
              <a:buClr>
                <a:srgbClr val="FFFF00"/>
              </a:buClr>
              <a:buSzPct val="25000"/>
            </a:pPr>
            <a:r>
              <a:rPr lang="en-US" sz="3600" u="none" strike="noStrike" cap="none" dirty="0">
                <a:solidFill>
                  <a:srgbClr val="FFFF00"/>
                </a:solidFill>
                <a:latin typeface="Courier" charset="0"/>
                <a:ea typeface="Courier" charset="0"/>
                <a:cs typeface="Courier" charset="0"/>
                <a:sym typeface="Cabin"/>
              </a:rPr>
              <a:t>print(</a:t>
            </a:r>
            <a:r>
              <a:rPr lang="en-US" sz="3600" u="none" strike="noStrike" cap="none" dirty="0">
                <a:solidFill>
                  <a:srgbClr val="00FF00"/>
                </a:solidFill>
                <a:latin typeface="Courier" charset="0"/>
                <a:ea typeface="Courier" charset="0"/>
                <a:cs typeface="Courier" charset="0"/>
                <a:sym typeface="Cabin"/>
              </a:rPr>
              <a:t>x</a:t>
            </a:r>
            <a:r>
              <a:rPr lang="en-US" sz="3600" dirty="0">
                <a:solidFill>
                  <a:srgbClr val="FFFF00"/>
                </a:solidFill>
                <a:latin typeface="Courier" charset="0"/>
                <a:ea typeface="Courier" charset="0"/>
                <a:cs typeface="Courier" charset="0"/>
                <a:sym typeface="Cabin"/>
              </a:rPr>
              <a:t>)</a:t>
            </a:r>
            <a:endParaRPr lang="en-US" sz="3600" u="none" strike="noStrike" cap="none" dirty="0">
              <a:solidFill>
                <a:srgbClr val="00FF00"/>
              </a:solidFill>
              <a:latin typeface="Courier" charset="0"/>
              <a:ea typeface="Courier" charset="0"/>
              <a:cs typeface="Courier" charset="0"/>
              <a:sym typeface="Cabin"/>
            </a:endParaRPr>
          </a:p>
        </p:txBody>
      </p:sp>
      <p:sp>
        <p:nvSpPr>
          <p:cNvPr id="552" name="Shape 552"/>
          <p:cNvSpPr txBox="1"/>
          <p:nvPr/>
        </p:nvSpPr>
        <p:spPr>
          <a:xfrm>
            <a:off x="11812570" y="3325265"/>
            <a:ext cx="1734097" cy="2132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Output:</a:t>
            </a:r>
          </a:p>
          <a:p>
            <a:pPr marL="0" marR="0" lvl="0" indent="0" algn="ctr" rtl="0">
              <a:lnSpc>
                <a:spcPct val="100000"/>
              </a:lnSpc>
              <a:spcBef>
                <a:spcPts val="0"/>
              </a:spcBef>
              <a:spcAft>
                <a:spcPts val="0"/>
              </a:spcAft>
              <a:buNone/>
            </a:pPr>
            <a:endParaRPr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FFFF00"/>
                </a:solidFill>
                <a:latin typeface="Arial" charset="0"/>
                <a:ea typeface="Arial" charset="0"/>
                <a:cs typeface="Arial" charset="0"/>
                <a:sym typeface="Cabin"/>
              </a:rPr>
              <a:t>  2</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FFFF00"/>
                </a:solidFill>
                <a:latin typeface="Arial" charset="0"/>
                <a:ea typeface="Arial" charset="0"/>
                <a:cs typeface="Arial" charset="0"/>
                <a:sym typeface="Cabin"/>
              </a:rPr>
              <a:t>  4</a:t>
            </a:r>
          </a:p>
        </p:txBody>
      </p:sp>
      <p:sp>
        <p:nvSpPr>
          <p:cNvPr id="553" name="Shape 553"/>
          <p:cNvSpPr txBox="1"/>
          <p:nvPr/>
        </p:nvSpPr>
        <p:spPr>
          <a:xfrm>
            <a:off x="1587500" y="2742665"/>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x = 2</a:t>
            </a:r>
          </a:p>
        </p:txBody>
      </p:sp>
      <p:sp>
        <p:nvSpPr>
          <p:cNvPr id="554" name="Shape 554"/>
          <p:cNvSpPr txBox="1"/>
          <p:nvPr/>
        </p:nvSpPr>
        <p:spPr>
          <a:xfrm>
            <a:off x="1587500" y="3847565"/>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print(x)</a:t>
            </a:r>
          </a:p>
        </p:txBody>
      </p:sp>
      <p:cxnSp>
        <p:nvCxnSpPr>
          <p:cNvPr id="555" name="Shape 555"/>
          <p:cNvCxnSpPr/>
          <p:nvPr/>
        </p:nvCxnSpPr>
        <p:spPr>
          <a:xfrm rot="10800000">
            <a:off x="2940049" y="3339707"/>
            <a:ext cx="14287" cy="566736"/>
          </a:xfrm>
          <a:prstGeom prst="straightConnector1">
            <a:avLst/>
          </a:prstGeom>
          <a:noFill/>
          <a:ln w="76200" cap="rnd" cmpd="sng">
            <a:solidFill>
              <a:srgbClr val="00FFFF"/>
            </a:solidFill>
            <a:prstDash val="solid"/>
            <a:miter/>
            <a:headEnd type="stealth" w="med" len="med"/>
            <a:tailEnd type="none" w="med" len="med"/>
          </a:ln>
        </p:spPr>
      </p:cxnSp>
      <p:sp>
        <p:nvSpPr>
          <p:cNvPr id="556" name="Shape 556"/>
          <p:cNvSpPr txBox="1"/>
          <p:nvPr/>
        </p:nvSpPr>
        <p:spPr>
          <a:xfrm>
            <a:off x="1587500" y="4928796"/>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x = x + 2</a:t>
            </a:r>
          </a:p>
        </p:txBody>
      </p:sp>
      <p:cxnSp>
        <p:nvCxnSpPr>
          <p:cNvPr id="557" name="Shape 557"/>
          <p:cNvCxnSpPr/>
          <p:nvPr/>
        </p:nvCxnSpPr>
        <p:spPr>
          <a:xfrm rot="10800000">
            <a:off x="2940049" y="4436813"/>
            <a:ext cx="14287" cy="566736"/>
          </a:xfrm>
          <a:prstGeom prst="straightConnector1">
            <a:avLst/>
          </a:prstGeom>
          <a:noFill/>
          <a:ln w="76200" cap="rnd" cmpd="sng">
            <a:solidFill>
              <a:srgbClr val="00FFFF"/>
            </a:solidFill>
            <a:prstDash val="solid"/>
            <a:miter/>
            <a:headEnd type="stealth" w="med" len="med"/>
            <a:tailEnd type="none" w="med" len="med"/>
          </a:ln>
        </p:spPr>
      </p:cxnSp>
      <p:sp>
        <p:nvSpPr>
          <p:cNvPr id="558" name="Shape 558"/>
          <p:cNvSpPr txBox="1"/>
          <p:nvPr/>
        </p:nvSpPr>
        <p:spPr>
          <a:xfrm>
            <a:off x="1587500" y="6031965"/>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print(x)</a:t>
            </a:r>
          </a:p>
        </p:txBody>
      </p:sp>
      <p:cxnSp>
        <p:nvCxnSpPr>
          <p:cNvPr id="559" name="Shape 559"/>
          <p:cNvCxnSpPr/>
          <p:nvPr/>
        </p:nvCxnSpPr>
        <p:spPr>
          <a:xfrm rot="10800000">
            <a:off x="2940049" y="5525551"/>
            <a:ext cx="14287" cy="566736"/>
          </a:xfrm>
          <a:prstGeom prst="straightConnector1">
            <a:avLst/>
          </a:prstGeom>
          <a:noFill/>
          <a:ln w="76200" cap="rnd" cmpd="sng">
            <a:solidFill>
              <a:srgbClr val="00FFFF"/>
            </a:solidFill>
            <a:prstDash val="solid"/>
            <a:miter/>
            <a:headEnd type="stealth" w="med" len="med"/>
            <a:tailEnd type="none" w="med" len="med"/>
          </a:ln>
        </p:spPr>
      </p:cxnSp>
      <p:cxnSp>
        <p:nvCxnSpPr>
          <p:cNvPr id="560" name="Shape 560"/>
          <p:cNvCxnSpPr/>
          <p:nvPr/>
        </p:nvCxnSpPr>
        <p:spPr>
          <a:xfrm flipH="1">
            <a:off x="8774349" y="4669277"/>
            <a:ext cx="2762656" cy="72056"/>
          </a:xfrm>
          <a:prstGeom prst="straightConnector1">
            <a:avLst/>
          </a:prstGeom>
          <a:noFill/>
          <a:ln w="50800" cap="rnd" cmpd="sng">
            <a:solidFill>
              <a:srgbClr val="FFFFFF"/>
            </a:solidFill>
            <a:prstDash val="solid"/>
            <a:miter/>
            <a:headEnd type="stealth" w="med" len="med"/>
            <a:tailEnd type="none" w="med" len="med"/>
          </a:ln>
        </p:spPr>
      </p:cxnSp>
      <p:cxnSp>
        <p:nvCxnSpPr>
          <p:cNvPr id="561" name="Shape 561"/>
          <p:cNvCxnSpPr/>
          <p:nvPr/>
        </p:nvCxnSpPr>
        <p:spPr>
          <a:xfrm flipH="1">
            <a:off x="8774349" y="5278965"/>
            <a:ext cx="2783186" cy="613835"/>
          </a:xfrm>
          <a:prstGeom prst="straightConnector1">
            <a:avLst/>
          </a:prstGeom>
          <a:noFill/>
          <a:ln w="50800" cap="rnd" cmpd="sng">
            <a:solidFill>
              <a:srgbClr val="FFFFFF"/>
            </a:solidFill>
            <a:prstDash val="solid"/>
            <a:miter/>
            <a:headEnd type="stealth" w="med" len="med"/>
            <a:tailEnd type="none" w="med" len="med"/>
          </a:ln>
        </p:spPr>
      </p:cxnSp>
      <p:sp>
        <p:nvSpPr>
          <p:cNvPr id="562" name="Shape 562"/>
          <p:cNvSpPr txBox="1"/>
          <p:nvPr/>
        </p:nvSpPr>
        <p:spPr>
          <a:xfrm>
            <a:off x="2054200" y="7227515"/>
            <a:ext cx="12401102"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300" u="none" strike="noStrike" cap="none" dirty="0">
                <a:solidFill>
                  <a:schemeClr val="lt1"/>
                </a:solidFill>
                <a:latin typeface="Arial" charset="0"/>
                <a:ea typeface="Arial" charset="0"/>
                <a:cs typeface="Arial" charset="0"/>
                <a:sym typeface="Cabin"/>
              </a:rPr>
              <a:t>When a program is running, it flows from one step to the next.  </a:t>
            </a:r>
            <a:r>
              <a:rPr lang="en-US" sz="3300" dirty="0">
                <a:solidFill>
                  <a:schemeClr val="lt1"/>
                </a:solidFill>
                <a:latin typeface="Arial" charset="0"/>
                <a:ea typeface="Arial" charset="0"/>
                <a:cs typeface="Arial" charset="0"/>
                <a:sym typeface="Cabin"/>
              </a:rPr>
              <a:t>A</a:t>
            </a:r>
            <a:r>
              <a:rPr lang="en-US" sz="3300" u="none" strike="noStrike" cap="none" dirty="0">
                <a:solidFill>
                  <a:schemeClr val="lt1"/>
                </a:solidFill>
                <a:latin typeface="Arial" charset="0"/>
                <a:ea typeface="Arial" charset="0"/>
                <a:cs typeface="Arial" charset="0"/>
                <a:sym typeface="Cabin"/>
              </a:rPr>
              <a:t>s programmers, we set up </a:t>
            </a:r>
            <a:r>
              <a:rPr lang="en-US" sz="3300" b="0" i="0" u="none" strike="noStrike" cap="none" dirty="0">
                <a:solidFill>
                  <a:schemeClr val="lt1"/>
                </a:solidFill>
                <a:latin typeface="Arial"/>
                <a:ea typeface="Arial"/>
                <a:cs typeface="Arial"/>
                <a:sym typeface="Arial"/>
              </a:rPr>
              <a:t>“</a:t>
            </a:r>
            <a:r>
              <a:rPr lang="en-US" sz="3300" u="none" strike="noStrike" cap="none" dirty="0">
                <a:solidFill>
                  <a:schemeClr val="lt1"/>
                </a:solidFill>
                <a:latin typeface="Arial" charset="0"/>
                <a:ea typeface="Arial" charset="0"/>
                <a:cs typeface="Arial" charset="0"/>
                <a:sym typeface="Cabin"/>
              </a:rPr>
              <a:t>paths</a:t>
            </a:r>
            <a:r>
              <a:rPr lang="en-US" sz="3300" b="0" i="0" u="none" strike="noStrike" cap="none" dirty="0">
                <a:solidFill>
                  <a:schemeClr val="lt1"/>
                </a:solidFill>
                <a:latin typeface="Arial"/>
                <a:ea typeface="Arial"/>
                <a:cs typeface="Arial"/>
                <a:sym typeface="Arial"/>
              </a:rPr>
              <a:t>”</a:t>
            </a:r>
            <a:r>
              <a:rPr lang="en-US" sz="3300" u="none" strike="noStrike" cap="none" dirty="0">
                <a:solidFill>
                  <a:schemeClr val="lt1"/>
                </a:solidFill>
                <a:latin typeface="Arial" charset="0"/>
                <a:ea typeface="Arial" charset="0"/>
                <a:cs typeface="Arial" charset="0"/>
                <a:sym typeface="Cabin"/>
              </a:rPr>
              <a:t> for the program to follow.</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Shape 25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Users</a:t>
            </a:r>
            <a:r>
              <a:rPr lang="en-US" sz="7600">
                <a:solidFill>
                  <a:srgbClr val="FFD966"/>
                </a:solidFill>
                <a:latin typeface="Arial" charset="0"/>
                <a:ea typeface="Arial" charset="0"/>
                <a:cs typeface="Arial" charset="0"/>
                <a:sym typeface="Cabin"/>
              </a:rPr>
              <a:t> </a:t>
            </a:r>
            <a:r>
              <a:rPr lang="en-US" sz="7600" u="none" strike="noStrike" cap="none">
                <a:solidFill>
                  <a:srgbClr val="FFD966"/>
                </a:solidFill>
                <a:latin typeface="Arial" charset="0"/>
                <a:ea typeface="Arial" charset="0"/>
                <a:cs typeface="Arial" charset="0"/>
                <a:sym typeface="Cabin"/>
              </a:rPr>
              <a:t>vs. Programmers</a:t>
            </a:r>
          </a:p>
        </p:txBody>
      </p:sp>
      <p:sp>
        <p:nvSpPr>
          <p:cNvPr id="255" name="Shape 255"/>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Users see computers as a set of tools - word processor, spreadsheet, map, to-do list, etc.</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Programmers learn the computer </a:t>
            </a:r>
            <a:r>
              <a:rPr lang="en-US" sz="3200" b="0" i="0" u="none" strike="noStrike" cap="none" dirty="0">
                <a:solidFill>
                  <a:schemeClr val="lt1"/>
                </a:solidFill>
                <a:latin typeface="Arial"/>
                <a:ea typeface="Arial"/>
                <a:cs typeface="Arial"/>
                <a:sym typeface="Arial"/>
              </a:rPr>
              <a:t>“</a:t>
            </a:r>
            <a:r>
              <a:rPr lang="en-US" sz="3200" u="none" strike="noStrike" cap="none" dirty="0">
                <a:solidFill>
                  <a:schemeClr val="lt1"/>
                </a:solidFill>
                <a:latin typeface="Arial" charset="0"/>
                <a:ea typeface="Arial" charset="0"/>
                <a:cs typeface="Arial" charset="0"/>
                <a:sym typeface="Cabin"/>
              </a:rPr>
              <a:t>ways</a:t>
            </a:r>
            <a:r>
              <a:rPr lang="en-US" sz="3200" b="0" i="0" u="none" strike="noStrike" cap="none" dirty="0">
                <a:solidFill>
                  <a:schemeClr val="lt1"/>
                </a:solidFill>
                <a:latin typeface="Arial"/>
                <a:ea typeface="Arial"/>
                <a:cs typeface="Arial"/>
                <a:sym typeface="Arial"/>
              </a:rPr>
              <a:t>”</a:t>
            </a:r>
            <a:r>
              <a:rPr lang="en-US" sz="3200" u="none" strike="noStrike" cap="none" dirty="0">
                <a:solidFill>
                  <a:schemeClr val="lt1"/>
                </a:solidFill>
                <a:latin typeface="Arial" charset="0"/>
                <a:ea typeface="Arial" charset="0"/>
                <a:cs typeface="Arial" charset="0"/>
                <a:sym typeface="Cabin"/>
              </a:rPr>
              <a:t> and the computer language</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Programmers have some tools that allow them to build new tools</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Programmers sometimes write tools for lots of users and sometimes programmers write little </a:t>
            </a:r>
            <a:r>
              <a:rPr lang="en-US" sz="3200" b="0" i="0" u="none" strike="noStrike" cap="none" dirty="0">
                <a:solidFill>
                  <a:schemeClr val="lt1"/>
                </a:solidFill>
                <a:latin typeface="Arial"/>
                <a:ea typeface="Arial"/>
                <a:cs typeface="Arial"/>
                <a:sym typeface="Arial"/>
              </a:rPr>
              <a:t>“</a:t>
            </a:r>
            <a:r>
              <a:rPr lang="en-US" sz="3200" u="none" strike="noStrike" cap="none" dirty="0">
                <a:solidFill>
                  <a:schemeClr val="lt1"/>
                </a:solidFill>
                <a:latin typeface="Arial" charset="0"/>
                <a:ea typeface="Arial" charset="0"/>
                <a:cs typeface="Arial" charset="0"/>
                <a:sym typeface="Cabin"/>
              </a:rPr>
              <a:t>helpers</a:t>
            </a:r>
            <a:r>
              <a:rPr lang="en-US" sz="3200" b="0" i="0" u="none" strike="noStrike" cap="none" dirty="0">
                <a:solidFill>
                  <a:schemeClr val="lt1"/>
                </a:solidFill>
                <a:latin typeface="Arial"/>
                <a:ea typeface="Arial"/>
                <a:cs typeface="Arial"/>
                <a:sym typeface="Arial"/>
              </a:rPr>
              <a:t>”</a:t>
            </a:r>
            <a:r>
              <a:rPr lang="en-US" sz="3200" u="none" strike="noStrike" cap="none" dirty="0">
                <a:solidFill>
                  <a:schemeClr val="lt1"/>
                </a:solidFill>
                <a:latin typeface="Arial" charset="0"/>
                <a:ea typeface="Arial" charset="0"/>
                <a:cs typeface="Arial" charset="0"/>
                <a:sym typeface="Cabin"/>
              </a:rPr>
              <a:t> for themselves to automate a task</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Shape 567"/>
          <p:cNvSpPr txBox="1">
            <a:spLocks noGrp="1"/>
          </p:cNvSpPr>
          <p:nvPr>
            <p:ph type="title"/>
          </p:nvPr>
        </p:nvSpPr>
        <p:spPr>
          <a:xfrm>
            <a:off x="5854700" y="768096"/>
            <a:ext cx="9588499" cy="1365504"/>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Conditional Steps</a:t>
            </a:r>
          </a:p>
        </p:txBody>
      </p:sp>
      <p:sp>
        <p:nvSpPr>
          <p:cNvPr id="568" name="Shape 568"/>
          <p:cNvSpPr txBox="1"/>
          <p:nvPr/>
        </p:nvSpPr>
        <p:spPr>
          <a:xfrm>
            <a:off x="13684013" y="3562350"/>
            <a:ext cx="1581150" cy="21843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Output:</a:t>
            </a:r>
          </a:p>
          <a:p>
            <a:pPr marL="0" marR="0" lvl="0" indent="0" algn="ctr" rtl="0">
              <a:lnSpc>
                <a:spcPct val="100000"/>
              </a:lnSpc>
              <a:spcBef>
                <a:spcPts val="0"/>
              </a:spcBef>
              <a:spcAft>
                <a:spcPts val="0"/>
              </a:spcAft>
              <a:buNone/>
            </a:pPr>
            <a:endParaRPr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FFFF00"/>
                </a:solidFill>
                <a:latin typeface="Arial" charset="0"/>
                <a:ea typeface="Arial" charset="0"/>
                <a:cs typeface="Arial" charset="0"/>
                <a:sym typeface="Cabin"/>
              </a:rPr>
              <a:t>Smaller</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FFFF00"/>
                </a:solidFill>
                <a:latin typeface="Arial" charset="0"/>
                <a:ea typeface="Arial" charset="0"/>
                <a:cs typeface="Arial" charset="0"/>
                <a:sym typeface="Cabin"/>
              </a:rPr>
              <a:t>Finis </a:t>
            </a:r>
          </a:p>
        </p:txBody>
      </p:sp>
      <p:sp>
        <p:nvSpPr>
          <p:cNvPr id="569" name="Shape 569"/>
          <p:cNvSpPr txBox="1"/>
          <p:nvPr/>
        </p:nvSpPr>
        <p:spPr>
          <a:xfrm>
            <a:off x="7799386" y="2873375"/>
            <a:ext cx="4535286" cy="498474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Program:</a:t>
            </a:r>
          </a:p>
          <a:p>
            <a:pPr marL="0" marR="0" lvl="0" indent="0" algn="ctr" rtl="0">
              <a:lnSpc>
                <a:spcPct val="100000"/>
              </a:lnSpc>
              <a:spcBef>
                <a:spcPts val="0"/>
              </a:spcBef>
              <a:spcAft>
                <a:spcPts val="0"/>
              </a:spcAft>
              <a:buNone/>
            </a:pPr>
            <a:endParaRPr sz="3600" u="none" strike="noStrike" cap="none" dirty="0">
              <a:solidFill>
                <a:srgbClr val="FF7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7F00"/>
              </a:buClr>
              <a:buSzPct val="25000"/>
              <a:buFont typeface="Cabin"/>
              <a:buNone/>
            </a:pPr>
            <a:r>
              <a:rPr lang="en-US" sz="2800" u="none" strike="noStrike" cap="none" dirty="0">
                <a:solidFill>
                  <a:srgbClr val="00FF00"/>
                </a:solidFill>
                <a:latin typeface="Courier" charset="0"/>
                <a:ea typeface="Courier" charset="0"/>
                <a:cs typeface="Courier" charset="0"/>
                <a:sym typeface="Cabin"/>
              </a:rPr>
              <a:t>x = 5</a:t>
            </a:r>
          </a:p>
          <a:p>
            <a:pPr marL="0" marR="0" lvl="0" indent="0" algn="l" rtl="0">
              <a:lnSpc>
                <a:spcPct val="100000"/>
              </a:lnSpc>
              <a:spcBef>
                <a:spcPts val="0"/>
              </a:spcBef>
              <a:spcAft>
                <a:spcPts val="0"/>
              </a:spcAft>
              <a:buClr>
                <a:srgbClr val="FFFF00"/>
              </a:buClr>
              <a:buSzPct val="25000"/>
              <a:buFont typeface="Cabin"/>
              <a:buNone/>
            </a:pPr>
            <a:r>
              <a:rPr lang="en-US" sz="2800" u="none" strike="noStrike" cap="none" dirty="0">
                <a:solidFill>
                  <a:srgbClr val="FFFF00"/>
                </a:solidFill>
                <a:latin typeface="Courier" charset="0"/>
                <a:ea typeface="Courier" charset="0"/>
                <a:cs typeface="Courier" charset="0"/>
                <a:sym typeface="Cabin"/>
              </a:rPr>
              <a:t>if</a:t>
            </a:r>
            <a:r>
              <a:rPr lang="en-US" sz="2800" u="none" strike="noStrike" cap="none" dirty="0">
                <a:solidFill>
                  <a:srgbClr val="FF7F00"/>
                </a:solidFill>
                <a:latin typeface="Courier" charset="0"/>
                <a:ea typeface="Courier" charset="0"/>
                <a:cs typeface="Courier" charset="0"/>
                <a:sym typeface="Cabin"/>
              </a:rPr>
              <a:t> </a:t>
            </a:r>
            <a:r>
              <a:rPr lang="en-US" sz="2800" u="none" strike="noStrike" cap="none" dirty="0">
                <a:solidFill>
                  <a:srgbClr val="00FF00"/>
                </a:solidFill>
                <a:latin typeface="Courier" charset="0"/>
                <a:ea typeface="Courier" charset="0"/>
                <a:cs typeface="Courier" charset="0"/>
                <a:sym typeface="Cabin"/>
              </a:rPr>
              <a:t>x &lt; 10:</a:t>
            </a:r>
          </a:p>
          <a:p>
            <a:pPr lvl="0">
              <a:buClr>
                <a:srgbClr val="FF7F00"/>
              </a:buClr>
              <a:buSzPct val="25000"/>
            </a:pPr>
            <a:r>
              <a:rPr lang="en-US" sz="2800" u="none" strike="noStrike" cap="none" dirty="0">
                <a:solidFill>
                  <a:srgbClr val="FF7F00"/>
                </a:solidFill>
                <a:latin typeface="Courier" charset="0"/>
                <a:ea typeface="Courier" charset="0"/>
                <a:cs typeface="Courier" charset="0"/>
                <a:sym typeface="Cabin"/>
              </a:rPr>
              <a:t>    </a:t>
            </a:r>
            <a:r>
              <a:rPr lang="en-US" sz="2800" u="none" strike="noStrike" cap="none" dirty="0">
                <a:solidFill>
                  <a:srgbClr val="FFFF00"/>
                </a:solidFill>
                <a:latin typeface="Courier" charset="0"/>
                <a:ea typeface="Courier" charset="0"/>
                <a:cs typeface="Courier" charset="0"/>
                <a:sym typeface="Cabin"/>
              </a:rPr>
              <a:t>print(</a:t>
            </a:r>
            <a:r>
              <a:rPr lang="en-US" sz="2800" u="none" strike="noStrike" cap="none" dirty="0">
                <a:solidFill>
                  <a:srgbClr val="00FF00"/>
                </a:solidFill>
                <a:latin typeface="Courier" charset="0"/>
                <a:ea typeface="Courier" charset="0"/>
                <a:cs typeface="Courier" charset="0"/>
                <a:sym typeface="Cabin"/>
              </a:rPr>
              <a:t>'</a:t>
            </a:r>
            <a:r>
              <a:rPr lang="en-US" sz="2800" dirty="0">
                <a:solidFill>
                  <a:srgbClr val="00FF00"/>
                </a:solidFill>
                <a:latin typeface="Courier" charset="0"/>
                <a:ea typeface="Courier" charset="0"/>
                <a:cs typeface="Courier" charset="0"/>
                <a:sym typeface="Cabin"/>
              </a:rPr>
              <a:t>Smaller'</a:t>
            </a:r>
            <a:r>
              <a:rPr lang="en-US" sz="2800" dirty="0">
                <a:solidFill>
                  <a:srgbClr val="FFFF00"/>
                </a:solidFill>
                <a:latin typeface="Courier" charset="0"/>
                <a:ea typeface="Courier" charset="0"/>
                <a:cs typeface="Courier" charset="0"/>
                <a:sym typeface="Cabin"/>
              </a:rPr>
              <a:t>)</a:t>
            </a:r>
            <a:endParaRPr lang="en-US" sz="2800" u="none" strike="noStrike" cap="none" dirty="0">
              <a:solidFill>
                <a:srgbClr val="00FF00"/>
              </a:solidFill>
              <a:latin typeface="Courier" charset="0"/>
              <a:ea typeface="Courier" charset="0"/>
              <a:cs typeface="Courier" charset="0"/>
              <a:sym typeface="Cabin"/>
            </a:endParaRPr>
          </a:p>
          <a:p>
            <a:pPr marL="0" marR="0" lvl="0" indent="0" algn="l" rtl="0">
              <a:lnSpc>
                <a:spcPct val="100000"/>
              </a:lnSpc>
              <a:spcBef>
                <a:spcPts val="0"/>
              </a:spcBef>
              <a:spcAft>
                <a:spcPts val="0"/>
              </a:spcAft>
              <a:buClr>
                <a:srgbClr val="FFFF00"/>
              </a:buClr>
              <a:buSzPct val="25000"/>
              <a:buFont typeface="Cabin"/>
              <a:buNone/>
            </a:pPr>
            <a:r>
              <a:rPr lang="en-US" sz="2800" u="none" strike="noStrike" cap="none" dirty="0">
                <a:solidFill>
                  <a:srgbClr val="FFFF00"/>
                </a:solidFill>
                <a:latin typeface="Courier" charset="0"/>
                <a:ea typeface="Courier" charset="0"/>
                <a:cs typeface="Courier" charset="0"/>
                <a:sym typeface="Cabin"/>
              </a:rPr>
              <a:t>if</a:t>
            </a:r>
            <a:r>
              <a:rPr lang="en-US" sz="2800" u="none" strike="noStrike" cap="none" dirty="0">
                <a:solidFill>
                  <a:srgbClr val="FF7F00"/>
                </a:solidFill>
                <a:latin typeface="Courier" charset="0"/>
                <a:ea typeface="Courier" charset="0"/>
                <a:cs typeface="Courier" charset="0"/>
                <a:sym typeface="Cabin"/>
              </a:rPr>
              <a:t> </a:t>
            </a:r>
            <a:r>
              <a:rPr lang="en-US" sz="2800" u="none" strike="noStrike" cap="none" dirty="0">
                <a:solidFill>
                  <a:srgbClr val="00FF00"/>
                </a:solidFill>
                <a:latin typeface="Courier" charset="0"/>
                <a:ea typeface="Courier" charset="0"/>
                <a:cs typeface="Courier" charset="0"/>
                <a:sym typeface="Cabin"/>
              </a:rPr>
              <a:t>x &gt; 20:</a:t>
            </a:r>
          </a:p>
          <a:p>
            <a:pPr lvl="0">
              <a:buClr>
                <a:srgbClr val="FF7F00"/>
              </a:buClr>
              <a:buSzPct val="25000"/>
            </a:pPr>
            <a:r>
              <a:rPr lang="en-US" sz="2800" u="none" strike="noStrike" cap="none" dirty="0">
                <a:solidFill>
                  <a:srgbClr val="FF7F00"/>
                </a:solidFill>
                <a:latin typeface="Courier" charset="0"/>
                <a:ea typeface="Courier" charset="0"/>
                <a:cs typeface="Courier" charset="0"/>
                <a:sym typeface="Cabin"/>
              </a:rPr>
              <a:t>    </a:t>
            </a:r>
            <a:r>
              <a:rPr lang="en-US" sz="2800" u="none" strike="noStrike" cap="none" dirty="0">
                <a:solidFill>
                  <a:srgbClr val="FFFF00"/>
                </a:solidFill>
                <a:latin typeface="Courier" charset="0"/>
                <a:ea typeface="Courier" charset="0"/>
                <a:cs typeface="Courier" charset="0"/>
                <a:sym typeface="Cabin"/>
              </a:rPr>
              <a:t>print(</a:t>
            </a:r>
            <a:r>
              <a:rPr lang="en-US" sz="2800" u="none" strike="noStrike" cap="none" dirty="0">
                <a:solidFill>
                  <a:srgbClr val="00FF00"/>
                </a:solidFill>
                <a:latin typeface="Courier" charset="0"/>
                <a:ea typeface="Courier" charset="0"/>
                <a:cs typeface="Courier" charset="0"/>
                <a:sym typeface="Cabin"/>
              </a:rPr>
              <a:t>'</a:t>
            </a:r>
            <a:r>
              <a:rPr lang="en-US" sz="2800" dirty="0">
                <a:solidFill>
                  <a:srgbClr val="00FF00"/>
                </a:solidFill>
                <a:latin typeface="Courier" charset="0"/>
                <a:ea typeface="Courier" charset="0"/>
                <a:cs typeface="Courier" charset="0"/>
                <a:sym typeface="Cabin"/>
              </a:rPr>
              <a:t>Bigger'</a:t>
            </a:r>
            <a:r>
              <a:rPr lang="en-US" sz="2800" dirty="0">
                <a:solidFill>
                  <a:srgbClr val="FFFF00"/>
                </a:solidFill>
                <a:latin typeface="Courier" charset="0"/>
                <a:ea typeface="Courier" charset="0"/>
                <a:cs typeface="Courier" charset="0"/>
                <a:sym typeface="Cabin"/>
              </a:rPr>
              <a:t>)</a:t>
            </a:r>
            <a:endParaRPr lang="en-US" sz="2800" u="none" strike="noStrike" cap="none" dirty="0">
              <a:solidFill>
                <a:srgbClr val="00FF00"/>
              </a:solidFill>
              <a:latin typeface="Courier" charset="0"/>
              <a:ea typeface="Courier" charset="0"/>
              <a:cs typeface="Courier" charset="0"/>
              <a:sym typeface="Cabin"/>
            </a:endParaRPr>
          </a:p>
          <a:p>
            <a:pPr marL="0" marR="0" lvl="0" indent="0" algn="ctr" rtl="0">
              <a:lnSpc>
                <a:spcPct val="100000"/>
              </a:lnSpc>
              <a:spcBef>
                <a:spcPts val="0"/>
              </a:spcBef>
              <a:spcAft>
                <a:spcPts val="0"/>
              </a:spcAft>
              <a:buNone/>
            </a:pPr>
            <a:endParaRPr sz="2800" u="none" strike="noStrike" cap="none" dirty="0">
              <a:solidFill>
                <a:srgbClr val="00FF00"/>
              </a:solidFill>
              <a:latin typeface="Courier" charset="0"/>
              <a:ea typeface="Courier" charset="0"/>
              <a:cs typeface="Courier" charset="0"/>
              <a:sym typeface="Cabin"/>
            </a:endParaRPr>
          </a:p>
          <a:p>
            <a:pPr lvl="0">
              <a:buClr>
                <a:srgbClr val="FFFF00"/>
              </a:buClr>
              <a:buSzPct val="25000"/>
            </a:pPr>
            <a:r>
              <a:rPr lang="en-US" sz="2800" u="none" strike="noStrike" cap="none" dirty="0">
                <a:solidFill>
                  <a:srgbClr val="FFFF00"/>
                </a:solidFill>
                <a:latin typeface="Courier" charset="0"/>
                <a:ea typeface="Courier" charset="0"/>
                <a:cs typeface="Courier" charset="0"/>
                <a:sym typeface="Cabin"/>
              </a:rPr>
              <a:t>print(</a:t>
            </a:r>
            <a:r>
              <a:rPr lang="en-US" sz="2800" u="none" strike="noStrike" cap="none" dirty="0">
                <a:solidFill>
                  <a:srgbClr val="00FF00"/>
                </a:solidFill>
                <a:latin typeface="Courier" charset="0"/>
                <a:ea typeface="Courier" charset="0"/>
                <a:cs typeface="Courier" charset="0"/>
                <a:sym typeface="Cabin"/>
              </a:rPr>
              <a:t>'Finis'</a:t>
            </a:r>
            <a:r>
              <a:rPr lang="en-US" sz="2800" dirty="0">
                <a:solidFill>
                  <a:srgbClr val="FFFF00"/>
                </a:solidFill>
                <a:latin typeface="Courier" charset="0"/>
                <a:ea typeface="Courier" charset="0"/>
                <a:cs typeface="Courier" charset="0"/>
                <a:sym typeface="Cabin"/>
              </a:rPr>
              <a:t>)</a:t>
            </a:r>
            <a:endParaRPr lang="en-US" sz="2800" u="none" strike="noStrike" cap="none" dirty="0">
              <a:solidFill>
                <a:srgbClr val="00FF00"/>
              </a:solidFill>
              <a:latin typeface="Courier" charset="0"/>
              <a:ea typeface="Courier" charset="0"/>
              <a:cs typeface="Courier" charset="0"/>
              <a:sym typeface="Cabin"/>
            </a:endParaRPr>
          </a:p>
        </p:txBody>
      </p:sp>
      <p:sp>
        <p:nvSpPr>
          <p:cNvPr id="570" name="Shape 570"/>
          <p:cNvSpPr txBox="1"/>
          <p:nvPr/>
        </p:nvSpPr>
        <p:spPr>
          <a:xfrm>
            <a:off x="1244600" y="977900"/>
            <a:ext cx="2743199" cy="5970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none" strike="noStrike" cap="none">
                <a:solidFill>
                  <a:schemeClr val="lt1"/>
                </a:solidFill>
                <a:latin typeface="Arial" charset="0"/>
                <a:ea typeface="Arial" charset="0"/>
                <a:cs typeface="Arial" charset="0"/>
                <a:sym typeface="Cabin"/>
              </a:rPr>
              <a:t>x = 5</a:t>
            </a:r>
          </a:p>
        </p:txBody>
      </p:sp>
      <p:cxnSp>
        <p:nvCxnSpPr>
          <p:cNvPr id="571" name="Shape 571"/>
          <p:cNvCxnSpPr/>
          <p:nvPr/>
        </p:nvCxnSpPr>
        <p:spPr>
          <a:xfrm rot="10800000">
            <a:off x="2597149" y="1576387"/>
            <a:ext cx="14287" cy="566736"/>
          </a:xfrm>
          <a:prstGeom prst="straightConnector1">
            <a:avLst/>
          </a:prstGeom>
          <a:noFill/>
          <a:ln w="76200" cap="rnd" cmpd="sng">
            <a:solidFill>
              <a:srgbClr val="00FFFF"/>
            </a:solidFill>
            <a:prstDash val="solid"/>
            <a:miter/>
            <a:headEnd type="stealth" w="med" len="med"/>
            <a:tailEnd type="none" w="med" len="med"/>
          </a:ln>
        </p:spPr>
      </p:cxnSp>
      <p:cxnSp>
        <p:nvCxnSpPr>
          <p:cNvPr id="572" name="Shape 572"/>
          <p:cNvCxnSpPr>
            <a:endCxn id="569" idx="3"/>
          </p:cNvCxnSpPr>
          <p:nvPr/>
        </p:nvCxnSpPr>
        <p:spPr>
          <a:xfrm flipH="1">
            <a:off x="12334672" y="4948237"/>
            <a:ext cx="1206230" cy="417513"/>
          </a:xfrm>
          <a:prstGeom prst="straightConnector1">
            <a:avLst/>
          </a:prstGeom>
          <a:noFill/>
          <a:ln w="50800" cap="rnd" cmpd="sng">
            <a:solidFill>
              <a:srgbClr val="FFFFFF"/>
            </a:solidFill>
            <a:prstDash val="solid"/>
            <a:miter/>
            <a:headEnd type="stealth" w="med" len="med"/>
            <a:tailEnd type="none" w="med" len="med"/>
          </a:ln>
        </p:spPr>
      </p:cxnSp>
      <p:sp>
        <p:nvSpPr>
          <p:cNvPr id="573" name="Shape 573"/>
          <p:cNvSpPr/>
          <p:nvPr/>
        </p:nvSpPr>
        <p:spPr>
          <a:xfrm>
            <a:off x="1181100" y="2120900"/>
            <a:ext cx="2870200" cy="1270000"/>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a:solidFill>
                  <a:schemeClr val="lt1"/>
                </a:solidFill>
                <a:latin typeface="Arial" charset="0"/>
                <a:ea typeface="Arial" charset="0"/>
                <a:cs typeface="Arial" charset="0"/>
                <a:sym typeface="Cabin"/>
              </a:rPr>
              <a:t>x</a:t>
            </a:r>
            <a:r>
              <a:rPr lang="en-US" sz="3000" u="none" strike="noStrike" cap="none">
                <a:solidFill>
                  <a:schemeClr val="lt1"/>
                </a:solidFill>
                <a:latin typeface="Arial" charset="0"/>
                <a:ea typeface="Arial" charset="0"/>
                <a:cs typeface="Arial" charset="0"/>
                <a:sym typeface="Cabin"/>
              </a:rPr>
              <a:t> &lt; 10 ?</a:t>
            </a:r>
          </a:p>
        </p:txBody>
      </p:sp>
      <p:cxnSp>
        <p:nvCxnSpPr>
          <p:cNvPr id="574" name="Shape 574"/>
          <p:cNvCxnSpPr/>
          <p:nvPr/>
        </p:nvCxnSpPr>
        <p:spPr>
          <a:xfrm rot="10800000">
            <a:off x="2597150" y="3338512"/>
            <a:ext cx="19049" cy="1609725"/>
          </a:xfrm>
          <a:prstGeom prst="straightConnector1">
            <a:avLst/>
          </a:prstGeom>
          <a:noFill/>
          <a:ln w="76200" cap="rnd" cmpd="sng">
            <a:solidFill>
              <a:srgbClr val="00FFFF"/>
            </a:solidFill>
            <a:prstDash val="solid"/>
            <a:miter/>
            <a:headEnd type="stealth" w="med" len="med"/>
            <a:tailEnd type="none" w="med" len="med"/>
          </a:ln>
        </p:spPr>
      </p:cxnSp>
      <p:sp>
        <p:nvSpPr>
          <p:cNvPr id="575" name="Shape 575"/>
          <p:cNvSpPr txBox="1"/>
          <p:nvPr/>
        </p:nvSpPr>
        <p:spPr>
          <a:xfrm>
            <a:off x="3327400" y="3352800"/>
            <a:ext cx="2921000"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000" u="none" strike="noStrike" cap="none" dirty="0">
                <a:solidFill>
                  <a:schemeClr val="lt1"/>
                </a:solidFill>
                <a:latin typeface="Arial" charset="0"/>
                <a:ea typeface="Arial" charset="0"/>
                <a:cs typeface="Arial" charset="0"/>
                <a:sym typeface="Cabin"/>
              </a:rPr>
              <a:t>print('</a:t>
            </a:r>
            <a:r>
              <a:rPr lang="en-US" sz="3000" dirty="0">
                <a:solidFill>
                  <a:schemeClr val="lt1"/>
                </a:solidFill>
                <a:latin typeface="Arial" charset="0"/>
                <a:ea typeface="Arial" charset="0"/>
                <a:cs typeface="Arial" charset="0"/>
                <a:sym typeface="Cabin"/>
              </a:rPr>
              <a:t>Smaller')</a:t>
            </a:r>
            <a:endParaRPr lang="en-US" sz="3000" u="none" strike="noStrike" cap="none" dirty="0">
              <a:solidFill>
                <a:schemeClr val="lt1"/>
              </a:solidFill>
              <a:latin typeface="Arial" charset="0"/>
              <a:ea typeface="Arial" charset="0"/>
              <a:cs typeface="Arial" charset="0"/>
              <a:sym typeface="Cabin"/>
            </a:endParaRPr>
          </a:p>
        </p:txBody>
      </p:sp>
      <p:cxnSp>
        <p:nvCxnSpPr>
          <p:cNvPr id="576" name="Shape 576"/>
          <p:cNvCxnSpPr/>
          <p:nvPr/>
        </p:nvCxnSpPr>
        <p:spPr>
          <a:xfrm rot="10800000">
            <a:off x="4038599" y="2749549"/>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577" name="Shape 577"/>
          <p:cNvCxnSpPr/>
          <p:nvPr/>
        </p:nvCxnSpPr>
        <p:spPr>
          <a:xfrm rot="10800000" flipH="1">
            <a:off x="4783137" y="2749550"/>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578" name="Shape 578"/>
          <p:cNvCxnSpPr/>
          <p:nvPr/>
        </p:nvCxnSpPr>
        <p:spPr>
          <a:xfrm flipH="1">
            <a:off x="4783137" y="4087812"/>
            <a:ext cx="15875" cy="314324"/>
          </a:xfrm>
          <a:prstGeom prst="straightConnector1">
            <a:avLst/>
          </a:prstGeom>
          <a:noFill/>
          <a:ln w="76200" cap="rnd" cmpd="sng">
            <a:solidFill>
              <a:srgbClr val="00FFFF"/>
            </a:solidFill>
            <a:prstDash val="solid"/>
            <a:miter/>
            <a:headEnd type="none" w="med" len="med"/>
            <a:tailEnd type="none" w="med" len="med"/>
          </a:ln>
        </p:spPr>
      </p:cxnSp>
      <p:cxnSp>
        <p:nvCxnSpPr>
          <p:cNvPr id="579" name="Shape 579"/>
          <p:cNvCxnSpPr/>
          <p:nvPr/>
        </p:nvCxnSpPr>
        <p:spPr>
          <a:xfrm>
            <a:off x="2649536" y="4419600"/>
            <a:ext cx="2149474" cy="0"/>
          </a:xfrm>
          <a:prstGeom prst="straightConnector1">
            <a:avLst/>
          </a:prstGeom>
          <a:noFill/>
          <a:ln w="76200" cap="rnd" cmpd="sng">
            <a:solidFill>
              <a:srgbClr val="00FFFF"/>
            </a:solidFill>
            <a:prstDash val="solid"/>
            <a:miter/>
            <a:headEnd type="stealth" w="med" len="med"/>
            <a:tailEnd type="none" w="med" len="med"/>
          </a:ln>
        </p:spPr>
      </p:cxnSp>
      <p:sp>
        <p:nvSpPr>
          <p:cNvPr id="580" name="Shape 580"/>
          <p:cNvSpPr/>
          <p:nvPr/>
        </p:nvSpPr>
        <p:spPr>
          <a:xfrm>
            <a:off x="1181100" y="4864100"/>
            <a:ext cx="2870200" cy="1270000"/>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a:solidFill>
                  <a:schemeClr val="lt1"/>
                </a:solidFill>
                <a:latin typeface="Arial" charset="0"/>
                <a:ea typeface="Arial" charset="0"/>
                <a:cs typeface="Arial" charset="0"/>
                <a:sym typeface="Cabin"/>
              </a:rPr>
              <a:t>x</a:t>
            </a:r>
            <a:r>
              <a:rPr lang="en-US" sz="3000" u="none" strike="noStrike" cap="none">
                <a:solidFill>
                  <a:schemeClr val="lt1"/>
                </a:solidFill>
                <a:latin typeface="Arial" charset="0"/>
                <a:ea typeface="Arial" charset="0"/>
                <a:cs typeface="Arial" charset="0"/>
                <a:sym typeface="Cabin"/>
              </a:rPr>
              <a:t> &gt; 20 ?</a:t>
            </a:r>
          </a:p>
        </p:txBody>
      </p:sp>
      <p:cxnSp>
        <p:nvCxnSpPr>
          <p:cNvPr id="581" name="Shape 581"/>
          <p:cNvCxnSpPr/>
          <p:nvPr/>
        </p:nvCxnSpPr>
        <p:spPr>
          <a:xfrm rot="10800000">
            <a:off x="2597150" y="6097586"/>
            <a:ext cx="19049" cy="1609725"/>
          </a:xfrm>
          <a:prstGeom prst="straightConnector1">
            <a:avLst/>
          </a:prstGeom>
          <a:noFill/>
          <a:ln w="76200" cap="rnd" cmpd="sng">
            <a:solidFill>
              <a:srgbClr val="00FFFF"/>
            </a:solidFill>
            <a:prstDash val="solid"/>
            <a:miter/>
            <a:headEnd type="stealth" w="med" len="med"/>
            <a:tailEnd type="none" w="med" len="med"/>
          </a:ln>
        </p:spPr>
      </p:cxnSp>
      <p:sp>
        <p:nvSpPr>
          <p:cNvPr id="582" name="Shape 582"/>
          <p:cNvSpPr txBox="1"/>
          <p:nvPr/>
        </p:nvSpPr>
        <p:spPr>
          <a:xfrm>
            <a:off x="3327400" y="6096000"/>
            <a:ext cx="2921000"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000" u="none" strike="noStrike" cap="none" dirty="0">
                <a:solidFill>
                  <a:schemeClr val="lt1"/>
                </a:solidFill>
                <a:latin typeface="Arial" charset="0"/>
                <a:ea typeface="Arial" charset="0"/>
                <a:cs typeface="Arial" charset="0"/>
                <a:sym typeface="Cabin"/>
              </a:rPr>
              <a:t>print('</a:t>
            </a:r>
            <a:r>
              <a:rPr lang="en-US" sz="3000" dirty="0">
                <a:solidFill>
                  <a:schemeClr val="lt1"/>
                </a:solidFill>
                <a:latin typeface="Arial" charset="0"/>
                <a:ea typeface="Arial" charset="0"/>
                <a:cs typeface="Arial" charset="0"/>
                <a:sym typeface="Cabin"/>
              </a:rPr>
              <a:t>Bigger')</a:t>
            </a:r>
            <a:endParaRPr lang="en-US" sz="3000" u="none" strike="noStrike" cap="none" dirty="0">
              <a:solidFill>
                <a:schemeClr val="lt1"/>
              </a:solidFill>
              <a:latin typeface="Arial" charset="0"/>
              <a:ea typeface="Arial" charset="0"/>
              <a:cs typeface="Arial" charset="0"/>
              <a:sym typeface="Cabin"/>
            </a:endParaRPr>
          </a:p>
        </p:txBody>
      </p:sp>
      <p:cxnSp>
        <p:nvCxnSpPr>
          <p:cNvPr id="583" name="Shape 583"/>
          <p:cNvCxnSpPr/>
          <p:nvPr/>
        </p:nvCxnSpPr>
        <p:spPr>
          <a:xfrm rot="10800000">
            <a:off x="4038599" y="5492749"/>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584" name="Shape 584"/>
          <p:cNvCxnSpPr/>
          <p:nvPr/>
        </p:nvCxnSpPr>
        <p:spPr>
          <a:xfrm rot="10800000" flipH="1">
            <a:off x="4783137" y="5492750"/>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585" name="Shape 585"/>
          <p:cNvCxnSpPr/>
          <p:nvPr/>
        </p:nvCxnSpPr>
        <p:spPr>
          <a:xfrm flipH="1">
            <a:off x="4783137" y="6831011"/>
            <a:ext cx="15875" cy="314324"/>
          </a:xfrm>
          <a:prstGeom prst="straightConnector1">
            <a:avLst/>
          </a:prstGeom>
          <a:noFill/>
          <a:ln w="76200" cap="rnd" cmpd="sng">
            <a:solidFill>
              <a:srgbClr val="00FFFF"/>
            </a:solidFill>
            <a:prstDash val="solid"/>
            <a:miter/>
            <a:headEnd type="none" w="med" len="med"/>
            <a:tailEnd type="none" w="med" len="med"/>
          </a:ln>
        </p:spPr>
      </p:cxnSp>
      <p:cxnSp>
        <p:nvCxnSpPr>
          <p:cNvPr id="586" name="Shape 586"/>
          <p:cNvCxnSpPr/>
          <p:nvPr/>
        </p:nvCxnSpPr>
        <p:spPr>
          <a:xfrm>
            <a:off x="2649536" y="7162800"/>
            <a:ext cx="2149474" cy="0"/>
          </a:xfrm>
          <a:prstGeom prst="straightConnector1">
            <a:avLst/>
          </a:prstGeom>
          <a:noFill/>
          <a:ln w="76200" cap="rnd" cmpd="sng">
            <a:solidFill>
              <a:srgbClr val="00FFFF"/>
            </a:solidFill>
            <a:prstDash val="solid"/>
            <a:miter/>
            <a:headEnd type="stealth" w="med" len="med"/>
            <a:tailEnd type="none" w="med" len="med"/>
          </a:ln>
        </p:spPr>
      </p:cxnSp>
      <p:cxnSp>
        <p:nvCxnSpPr>
          <p:cNvPr id="587" name="Shape 587"/>
          <p:cNvCxnSpPr/>
          <p:nvPr/>
        </p:nvCxnSpPr>
        <p:spPr>
          <a:xfrm flipH="1">
            <a:off x="11431588" y="5508625"/>
            <a:ext cx="2109314" cy="1654175"/>
          </a:xfrm>
          <a:prstGeom prst="straightConnector1">
            <a:avLst/>
          </a:prstGeom>
          <a:noFill/>
          <a:ln w="50800" cap="rnd" cmpd="sng">
            <a:solidFill>
              <a:srgbClr val="FFFFFF"/>
            </a:solidFill>
            <a:prstDash val="solid"/>
            <a:miter/>
            <a:headEnd type="stealth" w="med" len="med"/>
            <a:tailEnd type="none" w="med" len="med"/>
          </a:ln>
        </p:spPr>
      </p:cxnSp>
      <p:sp>
        <p:nvSpPr>
          <p:cNvPr id="588" name="Shape 588"/>
          <p:cNvSpPr txBox="1"/>
          <p:nvPr/>
        </p:nvSpPr>
        <p:spPr>
          <a:xfrm>
            <a:off x="1244600" y="7658100"/>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000" u="none" strike="noStrike" cap="none" dirty="0">
                <a:solidFill>
                  <a:schemeClr val="lt1"/>
                </a:solidFill>
                <a:latin typeface="Arial" charset="0"/>
                <a:ea typeface="Arial" charset="0"/>
                <a:cs typeface="Arial" charset="0"/>
                <a:sym typeface="Cabin"/>
              </a:rPr>
              <a:t>print('</a:t>
            </a:r>
            <a:r>
              <a:rPr lang="en-US" sz="3000" dirty="0">
                <a:solidFill>
                  <a:schemeClr val="lt1"/>
                </a:solidFill>
                <a:latin typeface="Arial" charset="0"/>
                <a:ea typeface="Arial" charset="0"/>
                <a:cs typeface="Arial" charset="0"/>
                <a:sym typeface="Cabin"/>
              </a:rPr>
              <a:t>Finis')</a:t>
            </a:r>
            <a:endParaRPr lang="en-US" sz="3000" u="none" strike="noStrike" cap="none" dirty="0">
              <a:solidFill>
                <a:schemeClr val="lt1"/>
              </a:solidFill>
              <a:latin typeface="Arial" charset="0"/>
              <a:ea typeface="Arial" charset="0"/>
              <a:cs typeface="Arial" charset="0"/>
              <a:sym typeface="Cabin"/>
            </a:endParaRPr>
          </a:p>
        </p:txBody>
      </p:sp>
      <p:sp>
        <p:nvSpPr>
          <p:cNvPr id="589" name="Shape 589"/>
          <p:cNvSpPr txBox="1"/>
          <p:nvPr/>
        </p:nvSpPr>
        <p:spPr>
          <a:xfrm>
            <a:off x="4414837" y="2108200"/>
            <a:ext cx="725486"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none" strike="noStrike" cap="none" dirty="0">
                <a:solidFill>
                  <a:srgbClr val="FFFFFF"/>
                </a:solidFill>
                <a:latin typeface="Arial" charset="0"/>
                <a:ea typeface="Arial" charset="0"/>
                <a:cs typeface="Arial" charset="0"/>
                <a:sym typeface="Cabin"/>
              </a:rPr>
              <a:t>Yes</a:t>
            </a:r>
          </a:p>
        </p:txBody>
      </p:sp>
      <p:sp>
        <p:nvSpPr>
          <p:cNvPr id="590" name="Shape 590"/>
          <p:cNvSpPr txBox="1"/>
          <p:nvPr/>
        </p:nvSpPr>
        <p:spPr>
          <a:xfrm>
            <a:off x="5747875" y="2785050"/>
            <a:ext cx="3657600" cy="457200"/>
          </a:xfrm>
          <a:prstGeom prst="rect">
            <a:avLst/>
          </a:prstGeom>
          <a:noFill/>
          <a:ln>
            <a:noFill/>
          </a:ln>
        </p:spPr>
        <p:txBody>
          <a:bodyPr lIns="91425" tIns="91425" rIns="91425" bIns="91425" anchor="t" anchorCtr="0">
            <a:noAutofit/>
          </a:bodyPr>
          <a:lstStyle/>
          <a:p>
            <a:pPr lvl="0">
              <a:spcBef>
                <a:spcPts val="0"/>
              </a:spcBef>
              <a:buNone/>
            </a:pPr>
            <a:endParaRPr/>
          </a:p>
        </p:txBody>
      </p:sp>
      <p:sp>
        <p:nvSpPr>
          <p:cNvPr id="591" name="Shape 591"/>
          <p:cNvSpPr txBox="1"/>
          <p:nvPr/>
        </p:nvSpPr>
        <p:spPr>
          <a:xfrm>
            <a:off x="1652280" y="3609265"/>
            <a:ext cx="725399" cy="6221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a:solidFill>
                  <a:srgbClr val="FFFFFF"/>
                </a:solidFill>
                <a:latin typeface="Arial" charset="0"/>
                <a:ea typeface="Arial" charset="0"/>
                <a:cs typeface="Arial" charset="0"/>
                <a:sym typeface="Cabin"/>
              </a:rPr>
              <a:t>No</a:t>
            </a:r>
          </a:p>
        </p:txBody>
      </p:sp>
      <p:sp>
        <p:nvSpPr>
          <p:cNvPr id="28" name="Shape 591"/>
          <p:cNvSpPr txBox="1"/>
          <p:nvPr/>
        </p:nvSpPr>
        <p:spPr>
          <a:xfrm>
            <a:off x="1663560" y="6285823"/>
            <a:ext cx="725399" cy="6221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a:solidFill>
                  <a:srgbClr val="FFFFFF"/>
                </a:solidFill>
                <a:latin typeface="Arial" charset="0"/>
                <a:ea typeface="Arial" charset="0"/>
                <a:cs typeface="Arial" charset="0"/>
                <a:sym typeface="Cabin"/>
              </a:rPr>
              <a:t>No</a:t>
            </a:r>
          </a:p>
        </p:txBody>
      </p:sp>
      <p:sp>
        <p:nvSpPr>
          <p:cNvPr id="29" name="Shape 589"/>
          <p:cNvSpPr txBox="1"/>
          <p:nvPr/>
        </p:nvSpPr>
        <p:spPr>
          <a:xfrm>
            <a:off x="4414837" y="4802660"/>
            <a:ext cx="725486"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none" strike="noStrike" cap="none" dirty="0">
                <a:solidFill>
                  <a:srgbClr val="FFFFFF"/>
                </a:solidFill>
                <a:latin typeface="Arial" charset="0"/>
                <a:ea typeface="Arial" charset="0"/>
                <a:cs typeface="Arial" charset="0"/>
                <a:sym typeface="Cabin"/>
              </a:rPr>
              <a:t>Yes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Shape 596"/>
          <p:cNvSpPr txBox="1">
            <a:spLocks noGrp="1"/>
          </p:cNvSpPr>
          <p:nvPr>
            <p:ph type="title"/>
          </p:nvPr>
        </p:nvSpPr>
        <p:spPr>
          <a:xfrm>
            <a:off x="5889608" y="768096"/>
            <a:ext cx="9553591" cy="1365504"/>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Repeated Steps</a:t>
            </a:r>
          </a:p>
        </p:txBody>
      </p:sp>
      <p:sp>
        <p:nvSpPr>
          <p:cNvPr id="597" name="Shape 597"/>
          <p:cNvSpPr txBox="1"/>
          <p:nvPr/>
        </p:nvSpPr>
        <p:spPr>
          <a:xfrm>
            <a:off x="13337271" y="2406332"/>
            <a:ext cx="1993800" cy="4267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Output:</a:t>
            </a:r>
          </a:p>
          <a:p>
            <a:pPr marL="0" marR="0" lvl="0" indent="0" algn="ctr" rtl="0">
              <a:lnSpc>
                <a:spcPct val="100000"/>
              </a:lnSpc>
              <a:spcBef>
                <a:spcPts val="0"/>
              </a:spcBef>
              <a:spcAft>
                <a:spcPts val="0"/>
              </a:spcAft>
              <a:buNone/>
            </a:pPr>
            <a:endParaRPr sz="3600" u="none" strike="noStrike" cap="none">
              <a:solidFill>
                <a:srgbClr val="FF00FF"/>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5</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4</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3</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2</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1</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Blastoff!</a:t>
            </a:r>
          </a:p>
        </p:txBody>
      </p:sp>
      <p:sp>
        <p:nvSpPr>
          <p:cNvPr id="598" name="Shape 598"/>
          <p:cNvSpPr txBox="1"/>
          <p:nvPr/>
        </p:nvSpPr>
        <p:spPr>
          <a:xfrm>
            <a:off x="7491961" y="2611795"/>
            <a:ext cx="3895178" cy="3876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Program:</a:t>
            </a:r>
          </a:p>
          <a:p>
            <a:pPr marL="0" marR="0" lvl="0" indent="0" algn="ctr" rtl="0">
              <a:lnSpc>
                <a:spcPct val="100000"/>
              </a:lnSpc>
              <a:spcBef>
                <a:spcPts val="0"/>
              </a:spcBef>
              <a:spcAft>
                <a:spcPts val="0"/>
              </a:spcAft>
              <a:buNone/>
            </a:pPr>
            <a:endParaRPr sz="3600" u="none" strike="noStrike" cap="none" dirty="0">
              <a:solidFill>
                <a:srgbClr val="FF7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00FF00"/>
              </a:buClr>
              <a:buSzPct val="25000"/>
              <a:buFont typeface="Cabin"/>
              <a:buNone/>
            </a:pPr>
            <a:r>
              <a:rPr lang="en-US" sz="2800" u="none" strike="noStrike" cap="none" dirty="0">
                <a:solidFill>
                  <a:srgbClr val="00FF00"/>
                </a:solidFill>
                <a:latin typeface="Courier" charset="0"/>
                <a:ea typeface="Courier" charset="0"/>
                <a:cs typeface="Courier" charset="0"/>
                <a:sym typeface="Cabin"/>
              </a:rPr>
              <a:t>n = 5</a:t>
            </a:r>
          </a:p>
          <a:p>
            <a:pPr marL="0" marR="0" lvl="0" indent="0" algn="l" rtl="0">
              <a:lnSpc>
                <a:spcPct val="100000"/>
              </a:lnSpc>
              <a:spcBef>
                <a:spcPts val="0"/>
              </a:spcBef>
              <a:spcAft>
                <a:spcPts val="0"/>
              </a:spcAft>
              <a:buClr>
                <a:srgbClr val="FFFF00"/>
              </a:buClr>
              <a:buSzPct val="25000"/>
              <a:buFont typeface="Cabin"/>
              <a:buNone/>
            </a:pPr>
            <a:r>
              <a:rPr lang="en-US" sz="2800" u="none" strike="noStrike" cap="none" dirty="0">
                <a:solidFill>
                  <a:srgbClr val="FFFF00"/>
                </a:solidFill>
                <a:latin typeface="Courier" charset="0"/>
                <a:ea typeface="Courier" charset="0"/>
                <a:cs typeface="Courier" charset="0"/>
                <a:sym typeface="Cabin"/>
              </a:rPr>
              <a:t>while</a:t>
            </a:r>
            <a:r>
              <a:rPr lang="en-US" sz="2800" u="none" strike="noStrike" cap="none" dirty="0">
                <a:solidFill>
                  <a:srgbClr val="00FF00"/>
                </a:solidFill>
                <a:latin typeface="Courier" charset="0"/>
                <a:ea typeface="Courier" charset="0"/>
                <a:cs typeface="Courier" charset="0"/>
                <a:sym typeface="Cabin"/>
              </a:rPr>
              <a:t> n &gt; 0</a:t>
            </a:r>
            <a:r>
              <a:rPr lang="en-US" sz="2800" u="none" strike="noStrike" cap="none" dirty="0">
                <a:solidFill>
                  <a:srgbClr val="FFFF00"/>
                </a:solidFill>
                <a:latin typeface="Courier" charset="0"/>
                <a:ea typeface="Courier" charset="0"/>
                <a:cs typeface="Courier" charset="0"/>
                <a:sym typeface="Cabin"/>
              </a:rPr>
              <a:t> :</a:t>
            </a:r>
          </a:p>
          <a:p>
            <a:pPr marL="0" marR="0" lvl="0" indent="0" algn="l" rtl="0">
              <a:lnSpc>
                <a:spcPct val="100000"/>
              </a:lnSpc>
              <a:spcBef>
                <a:spcPts val="0"/>
              </a:spcBef>
              <a:spcAft>
                <a:spcPts val="0"/>
              </a:spcAft>
              <a:buClr>
                <a:srgbClr val="FFFF00"/>
              </a:buClr>
              <a:buSzPct val="25000"/>
              <a:buFont typeface="Cabin"/>
              <a:buNone/>
            </a:pPr>
            <a:r>
              <a:rPr lang="en-US" sz="2800" u="none" strike="noStrike" cap="none" dirty="0">
                <a:solidFill>
                  <a:srgbClr val="FFFF00"/>
                </a:solidFill>
                <a:latin typeface="Courier" charset="0"/>
                <a:ea typeface="Courier" charset="0"/>
                <a:cs typeface="Courier" charset="0"/>
                <a:sym typeface="Cabin"/>
              </a:rPr>
              <a:t>    print(</a:t>
            </a:r>
            <a:r>
              <a:rPr lang="en-US" sz="2800" u="none" strike="noStrike" cap="none" dirty="0">
                <a:solidFill>
                  <a:srgbClr val="00FF00"/>
                </a:solidFill>
                <a:latin typeface="Courier" charset="0"/>
                <a:ea typeface="Courier" charset="0"/>
                <a:cs typeface="Courier" charset="0"/>
                <a:sym typeface="Cabin"/>
              </a:rPr>
              <a:t>n</a:t>
            </a:r>
            <a:r>
              <a:rPr lang="en-US" sz="2800" u="none" strike="noStrike" cap="none" dirty="0">
                <a:solidFill>
                  <a:srgbClr val="FFFF00"/>
                </a:solidFill>
                <a:latin typeface="Courier" charset="0"/>
                <a:ea typeface="Courier" charset="0"/>
                <a:cs typeface="Courier" charset="0"/>
                <a:sym typeface="Cabin"/>
              </a:rPr>
              <a:t>)</a:t>
            </a:r>
          </a:p>
          <a:p>
            <a:pPr marL="0" marR="0" lvl="0" indent="0" algn="l" rtl="0">
              <a:lnSpc>
                <a:spcPct val="100000"/>
              </a:lnSpc>
              <a:spcBef>
                <a:spcPts val="0"/>
              </a:spcBef>
              <a:spcAft>
                <a:spcPts val="0"/>
              </a:spcAft>
              <a:buClr>
                <a:srgbClr val="FFFF00"/>
              </a:buClr>
              <a:buSzPct val="25000"/>
              <a:buFont typeface="Cabin"/>
              <a:buNone/>
            </a:pPr>
            <a:r>
              <a:rPr lang="en-US" sz="2800" u="none" strike="noStrike" cap="none" dirty="0">
                <a:solidFill>
                  <a:srgbClr val="FFFF00"/>
                </a:solidFill>
                <a:latin typeface="Courier" charset="0"/>
                <a:ea typeface="Courier" charset="0"/>
                <a:cs typeface="Courier" charset="0"/>
                <a:sym typeface="Cabin"/>
              </a:rPr>
              <a:t>    </a:t>
            </a:r>
            <a:r>
              <a:rPr lang="en-US" sz="2800" u="none" strike="noStrike" cap="none" dirty="0">
                <a:solidFill>
                  <a:srgbClr val="00FF00"/>
                </a:solidFill>
                <a:latin typeface="Courier" charset="0"/>
                <a:ea typeface="Courier" charset="0"/>
                <a:cs typeface="Courier" charset="0"/>
                <a:sym typeface="Cabin"/>
              </a:rPr>
              <a:t>n = n – 1</a:t>
            </a:r>
          </a:p>
          <a:p>
            <a:pPr lvl="0">
              <a:buClr>
                <a:srgbClr val="FFFF00"/>
              </a:buClr>
              <a:buSzPct val="25000"/>
            </a:pPr>
            <a:r>
              <a:rPr lang="en-US" sz="2800" dirty="0">
                <a:solidFill>
                  <a:srgbClr val="FFFF00"/>
                </a:solidFill>
                <a:latin typeface="Courier" charset="0"/>
                <a:ea typeface="Courier" charset="0"/>
                <a:cs typeface="Courier" charset="0"/>
                <a:sym typeface="Cabin"/>
              </a:rPr>
              <a:t>p</a:t>
            </a:r>
            <a:r>
              <a:rPr lang="en-US" sz="2800" u="none" strike="noStrike" cap="none" dirty="0">
                <a:solidFill>
                  <a:srgbClr val="FFFF00"/>
                </a:solidFill>
                <a:latin typeface="Courier" charset="0"/>
                <a:ea typeface="Courier" charset="0"/>
                <a:cs typeface="Courier" charset="0"/>
                <a:sym typeface="Cabin"/>
              </a:rPr>
              <a:t>rint(</a:t>
            </a:r>
            <a:r>
              <a:rPr lang="en-US" sz="2800" u="none" strike="noStrike" cap="none" dirty="0">
                <a:solidFill>
                  <a:srgbClr val="00FF00"/>
                </a:solidFill>
                <a:latin typeface="Courier" charset="0"/>
                <a:ea typeface="Courier" charset="0"/>
                <a:cs typeface="Courier" charset="0"/>
                <a:sym typeface="Cabin"/>
              </a:rPr>
              <a:t>'Blastoff</a:t>
            </a:r>
            <a:r>
              <a:rPr lang="en-US" sz="2800" dirty="0">
                <a:solidFill>
                  <a:srgbClr val="00FF00"/>
                </a:solidFill>
                <a:latin typeface="Courier" charset="0"/>
                <a:ea typeface="Courier" charset="0"/>
                <a:cs typeface="Courier" charset="0"/>
                <a:sym typeface="Cabin"/>
              </a:rPr>
              <a:t>!'</a:t>
            </a:r>
            <a:r>
              <a:rPr lang="en-US" sz="2800" b="1" u="none" strike="noStrike" cap="none" dirty="0">
                <a:solidFill>
                  <a:srgbClr val="FFFF00"/>
                </a:solidFill>
                <a:latin typeface="Courier" charset="0"/>
                <a:ea typeface="Courier" charset="0"/>
                <a:cs typeface="Courier" charset="0"/>
                <a:sym typeface="Cabin"/>
              </a:rPr>
              <a:t>)</a:t>
            </a:r>
          </a:p>
        </p:txBody>
      </p:sp>
      <p:cxnSp>
        <p:nvCxnSpPr>
          <p:cNvPr id="599" name="Shape 599"/>
          <p:cNvCxnSpPr/>
          <p:nvPr/>
        </p:nvCxnSpPr>
        <p:spPr>
          <a:xfrm rot="10800000">
            <a:off x="2838336" y="1981647"/>
            <a:ext cx="14400" cy="566699"/>
          </a:xfrm>
          <a:prstGeom prst="straightConnector1">
            <a:avLst/>
          </a:prstGeom>
          <a:noFill/>
          <a:ln w="76200" cap="rnd" cmpd="sng">
            <a:solidFill>
              <a:srgbClr val="00FFFF"/>
            </a:solidFill>
            <a:prstDash val="solid"/>
            <a:miter/>
            <a:headEnd type="stealth" w="med" len="med"/>
            <a:tailEnd type="none" w="med" len="med"/>
          </a:ln>
        </p:spPr>
      </p:cxnSp>
      <p:cxnSp>
        <p:nvCxnSpPr>
          <p:cNvPr id="600" name="Shape 600"/>
          <p:cNvCxnSpPr/>
          <p:nvPr/>
        </p:nvCxnSpPr>
        <p:spPr>
          <a:xfrm flipH="1">
            <a:off x="10129838" y="3846244"/>
            <a:ext cx="2720973" cy="1231901"/>
          </a:xfrm>
          <a:prstGeom prst="straightConnector1">
            <a:avLst/>
          </a:prstGeom>
          <a:noFill/>
          <a:ln w="50800" cap="rnd" cmpd="sng">
            <a:solidFill>
              <a:srgbClr val="FFFFFF"/>
            </a:solidFill>
            <a:prstDash val="solid"/>
            <a:miter/>
            <a:headEnd type="stealth" w="med" len="med"/>
            <a:tailEnd type="none" w="med" len="med"/>
          </a:ln>
        </p:spPr>
      </p:cxnSp>
      <p:sp>
        <p:nvSpPr>
          <p:cNvPr id="601" name="Shape 601"/>
          <p:cNvSpPr/>
          <p:nvPr/>
        </p:nvSpPr>
        <p:spPr>
          <a:xfrm>
            <a:off x="1422400" y="2527567"/>
            <a:ext cx="2870100" cy="1269899"/>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600" u="none" strike="noStrike" cap="none">
                <a:solidFill>
                  <a:srgbClr val="FFFFFF"/>
                </a:solidFill>
                <a:latin typeface="Arial" charset="0"/>
                <a:ea typeface="Arial" charset="0"/>
                <a:cs typeface="Arial" charset="0"/>
                <a:sym typeface="Cabin"/>
              </a:rPr>
              <a:t>n &gt; 0 ?</a:t>
            </a:r>
          </a:p>
        </p:txBody>
      </p:sp>
      <p:cxnSp>
        <p:nvCxnSpPr>
          <p:cNvPr id="602" name="Shape 602"/>
          <p:cNvCxnSpPr/>
          <p:nvPr/>
        </p:nvCxnSpPr>
        <p:spPr>
          <a:xfrm rot="10800000" flipH="1">
            <a:off x="2836861" y="3797517"/>
            <a:ext cx="20699" cy="2317799"/>
          </a:xfrm>
          <a:prstGeom prst="straightConnector1">
            <a:avLst/>
          </a:prstGeom>
          <a:noFill/>
          <a:ln w="76200" cap="rnd" cmpd="sng">
            <a:solidFill>
              <a:srgbClr val="00FFFF"/>
            </a:solidFill>
            <a:prstDash val="solid"/>
            <a:miter/>
            <a:headEnd type="none" w="med" len="med"/>
            <a:tailEnd type="stealth" w="med" len="med"/>
          </a:ln>
        </p:spPr>
      </p:cxnSp>
      <p:cxnSp>
        <p:nvCxnSpPr>
          <p:cNvPr id="603" name="Shape 603"/>
          <p:cNvCxnSpPr/>
          <p:nvPr/>
        </p:nvCxnSpPr>
        <p:spPr>
          <a:xfrm rot="10800000">
            <a:off x="4279899" y="3156216"/>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604" name="Shape 604"/>
          <p:cNvCxnSpPr/>
          <p:nvPr/>
        </p:nvCxnSpPr>
        <p:spPr>
          <a:xfrm rot="10800000" flipH="1">
            <a:off x="5024437" y="3156217"/>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605" name="Shape 605"/>
          <p:cNvCxnSpPr>
            <a:stCxn id="606" idx="2"/>
          </p:cNvCxnSpPr>
          <p:nvPr/>
        </p:nvCxnSpPr>
        <p:spPr>
          <a:xfrm flipH="1">
            <a:off x="5024449" y="5778866"/>
            <a:ext cx="4800" cy="300000"/>
          </a:xfrm>
          <a:prstGeom prst="straightConnector1">
            <a:avLst/>
          </a:prstGeom>
          <a:noFill/>
          <a:ln w="76200" cap="rnd" cmpd="sng">
            <a:solidFill>
              <a:srgbClr val="00FFFF"/>
            </a:solidFill>
            <a:prstDash val="solid"/>
            <a:miter/>
            <a:headEnd type="none" w="med" len="med"/>
            <a:tailEnd type="none" w="med" len="med"/>
          </a:ln>
        </p:spPr>
      </p:cxnSp>
      <p:cxnSp>
        <p:nvCxnSpPr>
          <p:cNvPr id="607" name="Shape 607"/>
          <p:cNvCxnSpPr/>
          <p:nvPr/>
        </p:nvCxnSpPr>
        <p:spPr>
          <a:xfrm>
            <a:off x="2852736" y="6081979"/>
            <a:ext cx="2187600" cy="14400"/>
          </a:xfrm>
          <a:prstGeom prst="straightConnector1">
            <a:avLst/>
          </a:prstGeom>
          <a:noFill/>
          <a:ln w="76200" cap="rnd" cmpd="sng">
            <a:solidFill>
              <a:srgbClr val="00FFFF"/>
            </a:solidFill>
            <a:prstDash val="solid"/>
            <a:miter/>
            <a:headEnd type="none" w="med" len="med"/>
            <a:tailEnd type="none" w="med" len="med"/>
          </a:ln>
        </p:spPr>
      </p:cxnSp>
      <p:cxnSp>
        <p:nvCxnSpPr>
          <p:cNvPr id="608" name="Shape 608"/>
          <p:cNvCxnSpPr/>
          <p:nvPr/>
        </p:nvCxnSpPr>
        <p:spPr>
          <a:xfrm flipH="1">
            <a:off x="1066800" y="3172092"/>
            <a:ext cx="396874" cy="3174"/>
          </a:xfrm>
          <a:prstGeom prst="straightConnector1">
            <a:avLst/>
          </a:prstGeom>
          <a:noFill/>
          <a:ln w="76200" cap="rnd" cmpd="sng">
            <a:solidFill>
              <a:srgbClr val="00FFFF"/>
            </a:solidFill>
            <a:prstDash val="solid"/>
            <a:miter/>
            <a:headEnd type="none" w="med" len="med"/>
            <a:tailEnd type="stealth" w="med" len="med"/>
          </a:ln>
        </p:spPr>
      </p:cxnSp>
      <p:cxnSp>
        <p:nvCxnSpPr>
          <p:cNvPr id="609" name="Shape 609"/>
          <p:cNvCxnSpPr/>
          <p:nvPr/>
        </p:nvCxnSpPr>
        <p:spPr>
          <a:xfrm rot="10800000" flipH="1">
            <a:off x="2840036" y="6559941"/>
            <a:ext cx="15899" cy="644400"/>
          </a:xfrm>
          <a:prstGeom prst="straightConnector1">
            <a:avLst/>
          </a:prstGeom>
          <a:noFill/>
          <a:ln w="76200" cap="rnd" cmpd="sng">
            <a:solidFill>
              <a:srgbClr val="00FFFF"/>
            </a:solidFill>
            <a:prstDash val="solid"/>
            <a:miter/>
            <a:headEnd type="stealth" w="med" len="med"/>
            <a:tailEnd type="none" w="med" len="med"/>
          </a:ln>
        </p:spPr>
      </p:cxnSp>
      <p:cxnSp>
        <p:nvCxnSpPr>
          <p:cNvPr id="610" name="Shape 610"/>
          <p:cNvCxnSpPr/>
          <p:nvPr/>
        </p:nvCxnSpPr>
        <p:spPr>
          <a:xfrm flipV="1">
            <a:off x="1100137" y="3156217"/>
            <a:ext cx="1" cy="3478786"/>
          </a:xfrm>
          <a:prstGeom prst="straightConnector1">
            <a:avLst/>
          </a:prstGeom>
          <a:noFill/>
          <a:ln w="76200" cap="rnd" cmpd="sng">
            <a:solidFill>
              <a:srgbClr val="00FFFF"/>
            </a:solidFill>
            <a:prstDash val="solid"/>
            <a:miter/>
            <a:headEnd type="stealth" w="med" len="med"/>
            <a:tailEnd type="none" w="med" len="med"/>
          </a:ln>
        </p:spPr>
      </p:cxnSp>
      <p:cxnSp>
        <p:nvCxnSpPr>
          <p:cNvPr id="611" name="Shape 611"/>
          <p:cNvCxnSpPr/>
          <p:nvPr/>
        </p:nvCxnSpPr>
        <p:spPr>
          <a:xfrm>
            <a:off x="1084262" y="6577279"/>
            <a:ext cx="1752600" cy="0"/>
          </a:xfrm>
          <a:prstGeom prst="straightConnector1">
            <a:avLst/>
          </a:prstGeom>
          <a:noFill/>
          <a:ln w="76200" cap="rnd" cmpd="sng">
            <a:solidFill>
              <a:srgbClr val="00FFFF"/>
            </a:solidFill>
            <a:prstDash val="solid"/>
            <a:miter/>
            <a:headEnd type="none" w="med" len="med"/>
            <a:tailEnd type="none" w="med" len="med"/>
          </a:ln>
        </p:spPr>
      </p:cxnSp>
      <p:cxnSp>
        <p:nvCxnSpPr>
          <p:cNvPr id="612" name="Shape 612"/>
          <p:cNvCxnSpPr/>
          <p:nvPr/>
        </p:nvCxnSpPr>
        <p:spPr>
          <a:xfrm flipH="1" flipV="1">
            <a:off x="11387138" y="6115316"/>
            <a:ext cx="1692273" cy="336016"/>
          </a:xfrm>
          <a:prstGeom prst="straightConnector1">
            <a:avLst/>
          </a:prstGeom>
          <a:noFill/>
          <a:ln w="50800" cap="rnd" cmpd="sng">
            <a:solidFill>
              <a:srgbClr val="FFFFFF"/>
            </a:solidFill>
            <a:prstDash val="solid"/>
            <a:miter/>
            <a:headEnd type="stealth" w="med" len="med"/>
            <a:tailEnd type="none" w="med" len="med"/>
          </a:ln>
        </p:spPr>
      </p:cxnSp>
      <p:sp>
        <p:nvSpPr>
          <p:cNvPr id="613" name="Shape 613"/>
          <p:cNvSpPr txBox="1"/>
          <p:nvPr/>
        </p:nvSpPr>
        <p:spPr>
          <a:xfrm>
            <a:off x="5158135" y="6997697"/>
            <a:ext cx="10585500" cy="1193177"/>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Loops (repeated steps) have </a:t>
            </a:r>
            <a:r>
              <a:rPr lang="en-US" sz="3200" u="none" strike="noStrike" cap="none" dirty="0">
                <a:solidFill>
                  <a:srgbClr val="00FF00"/>
                </a:solidFill>
                <a:latin typeface="Arial" charset="0"/>
                <a:ea typeface="Arial" charset="0"/>
                <a:cs typeface="Arial" charset="0"/>
                <a:sym typeface="Cabin"/>
              </a:rPr>
              <a:t>iteration variables</a:t>
            </a:r>
            <a:r>
              <a:rPr lang="en-US" sz="3200" u="none" strike="noStrike" cap="none" dirty="0">
                <a:solidFill>
                  <a:srgbClr val="FF0000"/>
                </a:solidFill>
                <a:latin typeface="Arial" charset="0"/>
                <a:ea typeface="Arial" charset="0"/>
                <a:cs typeface="Arial" charset="0"/>
                <a:sym typeface="Cabin"/>
              </a:rPr>
              <a:t> </a:t>
            </a:r>
            <a:r>
              <a:rPr lang="en-US" sz="3200" u="none" strike="noStrike" cap="none" dirty="0">
                <a:solidFill>
                  <a:schemeClr val="lt1"/>
                </a:solidFill>
                <a:latin typeface="Arial" charset="0"/>
                <a:ea typeface="Arial" charset="0"/>
                <a:cs typeface="Arial" charset="0"/>
                <a:sym typeface="Cabin"/>
              </a:rPr>
              <a:t>that change each time through </a:t>
            </a:r>
            <a:r>
              <a:rPr lang="en-US" sz="3200" u="none" strike="noStrike" cap="none">
                <a:solidFill>
                  <a:schemeClr val="lt1"/>
                </a:solidFill>
                <a:latin typeface="Arial" charset="0"/>
                <a:ea typeface="Arial" charset="0"/>
                <a:cs typeface="Arial" charset="0"/>
                <a:sym typeface="Cabin"/>
              </a:rPr>
              <a:t>a loop.</a:t>
            </a:r>
            <a:endParaRPr lang="en-US" sz="3200" u="none" strike="noStrike" cap="none" dirty="0">
              <a:solidFill>
                <a:schemeClr val="lt1"/>
              </a:solidFill>
              <a:latin typeface="Arial" charset="0"/>
              <a:ea typeface="Arial" charset="0"/>
              <a:cs typeface="Arial" charset="0"/>
              <a:sym typeface="Cabin"/>
            </a:endParaRPr>
          </a:p>
        </p:txBody>
      </p:sp>
      <p:sp>
        <p:nvSpPr>
          <p:cNvPr id="614" name="Shape 614"/>
          <p:cNvSpPr txBox="1"/>
          <p:nvPr/>
        </p:nvSpPr>
        <p:spPr>
          <a:xfrm>
            <a:off x="542925" y="2413267"/>
            <a:ext cx="723900"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rgbClr val="FFFFFF"/>
                </a:solidFill>
                <a:latin typeface="Arial" charset="0"/>
                <a:ea typeface="Arial" charset="0"/>
                <a:cs typeface="Arial" charset="0"/>
                <a:sym typeface="Cabin"/>
              </a:rPr>
              <a:t>No</a:t>
            </a:r>
          </a:p>
        </p:txBody>
      </p:sp>
      <p:sp>
        <p:nvSpPr>
          <p:cNvPr id="615" name="Shape 615"/>
          <p:cNvSpPr txBox="1"/>
          <p:nvPr/>
        </p:nvSpPr>
        <p:spPr>
          <a:xfrm>
            <a:off x="1338266" y="7175767"/>
            <a:ext cx="3051274"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500" u="none" strike="noStrike" cap="none" dirty="0">
                <a:solidFill>
                  <a:schemeClr val="lt1"/>
                </a:solidFill>
                <a:latin typeface="Arial" charset="0"/>
                <a:ea typeface="Arial" charset="0"/>
                <a:cs typeface="Arial" charset="0"/>
                <a:sym typeface="Cabin"/>
              </a:rPr>
              <a:t>print('</a:t>
            </a:r>
            <a:r>
              <a:rPr lang="en-US" sz="3500" dirty="0">
                <a:solidFill>
                  <a:schemeClr val="lt1"/>
                </a:solidFill>
                <a:latin typeface="Arial" charset="0"/>
                <a:ea typeface="Arial" charset="0"/>
                <a:cs typeface="Arial" charset="0"/>
                <a:sym typeface="Cabin"/>
              </a:rPr>
              <a:t>Blastoff')</a:t>
            </a:r>
            <a:endParaRPr lang="en-US" sz="3500" u="none" strike="noStrike" cap="none" dirty="0">
              <a:solidFill>
                <a:schemeClr val="lt1"/>
              </a:solidFill>
              <a:latin typeface="Arial" charset="0"/>
              <a:ea typeface="Arial" charset="0"/>
              <a:cs typeface="Arial" charset="0"/>
              <a:sym typeface="Cabin"/>
            </a:endParaRPr>
          </a:p>
        </p:txBody>
      </p:sp>
      <p:sp>
        <p:nvSpPr>
          <p:cNvPr id="616" name="Shape 616"/>
          <p:cNvSpPr txBox="1"/>
          <p:nvPr/>
        </p:nvSpPr>
        <p:spPr>
          <a:xfrm>
            <a:off x="4659311" y="2413267"/>
            <a:ext cx="997649"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rgbClr val="FFFFFF"/>
                </a:solidFill>
                <a:latin typeface="Arial" charset="0"/>
                <a:ea typeface="Arial" charset="0"/>
                <a:cs typeface="Arial" charset="0"/>
                <a:sym typeface="Cabin"/>
              </a:rPr>
              <a:t>Yes</a:t>
            </a:r>
          </a:p>
        </p:txBody>
      </p:sp>
      <p:sp>
        <p:nvSpPr>
          <p:cNvPr id="617" name="Shape 617"/>
          <p:cNvSpPr txBox="1"/>
          <p:nvPr/>
        </p:nvSpPr>
        <p:spPr>
          <a:xfrm>
            <a:off x="1397000" y="1232167"/>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n = 5</a:t>
            </a:r>
          </a:p>
        </p:txBody>
      </p:sp>
      <p:sp>
        <p:nvSpPr>
          <p:cNvPr id="618" name="Shape 618"/>
          <p:cNvSpPr txBox="1"/>
          <p:nvPr/>
        </p:nvSpPr>
        <p:spPr>
          <a:xfrm>
            <a:off x="3581400" y="3810267"/>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print(</a:t>
            </a:r>
            <a:r>
              <a:rPr lang="en-US" sz="3500" u="none" strike="noStrike" cap="none" dirty="0">
                <a:solidFill>
                  <a:srgbClr val="FFFFFF"/>
                </a:solidFill>
                <a:latin typeface="Arial" charset="0"/>
                <a:ea typeface="Arial" charset="0"/>
                <a:cs typeface="Arial" charset="0"/>
                <a:sym typeface="Cabin"/>
              </a:rPr>
              <a:t>n)</a:t>
            </a:r>
          </a:p>
        </p:txBody>
      </p:sp>
      <p:cxnSp>
        <p:nvCxnSpPr>
          <p:cNvPr id="619" name="Shape 619"/>
          <p:cNvCxnSpPr/>
          <p:nvPr/>
        </p:nvCxnSpPr>
        <p:spPr>
          <a:xfrm flipH="1" flipV="1">
            <a:off x="10129838" y="5206732"/>
            <a:ext cx="2798761" cy="636587"/>
          </a:xfrm>
          <a:prstGeom prst="straightConnector1">
            <a:avLst/>
          </a:prstGeom>
          <a:noFill/>
          <a:ln w="50800" cap="rnd" cmpd="sng">
            <a:solidFill>
              <a:srgbClr val="FFFFFF"/>
            </a:solidFill>
            <a:prstDash val="solid"/>
            <a:miter/>
            <a:headEnd type="stealth" w="med" len="med"/>
            <a:tailEnd type="none" w="med" len="med"/>
          </a:ln>
        </p:spPr>
      </p:cxnSp>
      <p:sp>
        <p:nvSpPr>
          <p:cNvPr id="606" name="Shape 606"/>
          <p:cNvSpPr txBox="1"/>
          <p:nvPr/>
        </p:nvSpPr>
        <p:spPr>
          <a:xfrm>
            <a:off x="3568700" y="5029467"/>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a:solidFill>
                  <a:schemeClr val="lt1"/>
                </a:solidFill>
                <a:latin typeface="Arial" charset="0"/>
                <a:ea typeface="Arial" charset="0"/>
                <a:cs typeface="Arial" charset="0"/>
                <a:sym typeface="Cabin"/>
              </a:rPr>
              <a:t> </a:t>
            </a:r>
            <a:r>
              <a:rPr lang="en-US" sz="3500" u="none" strike="noStrike" cap="none">
                <a:solidFill>
                  <a:schemeClr val="lt1"/>
                </a:solidFill>
                <a:latin typeface="Arial" charset="0"/>
                <a:ea typeface="Arial" charset="0"/>
                <a:cs typeface="Arial" charset="0"/>
                <a:sym typeface="Cabin"/>
              </a:rPr>
              <a:t>n = n -1</a:t>
            </a:r>
          </a:p>
        </p:txBody>
      </p:sp>
      <p:cxnSp>
        <p:nvCxnSpPr>
          <p:cNvPr id="620" name="Shape 620"/>
          <p:cNvCxnSpPr>
            <a:stCxn id="606" idx="0"/>
            <a:endCxn id="618" idx="2"/>
          </p:cNvCxnSpPr>
          <p:nvPr/>
        </p:nvCxnSpPr>
        <p:spPr>
          <a:xfrm flipV="1">
            <a:off x="5029250" y="4559666"/>
            <a:ext cx="12700" cy="469801"/>
          </a:xfrm>
          <a:prstGeom prst="straightConnector1">
            <a:avLst/>
          </a:prstGeom>
          <a:noFill/>
          <a:ln w="76200" cap="rnd" cmpd="sng">
            <a:solidFill>
              <a:srgbClr val="00FFFF"/>
            </a:solidFill>
            <a:prstDash val="solid"/>
            <a:miter/>
            <a:headEnd type="stealth" w="med" len="med"/>
            <a:tailEnd type="none" w="med" len="med"/>
          </a:ln>
        </p:spPr>
      </p:cxn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Shape 625"/>
          <p:cNvSpPr txBox="1"/>
          <p:nvPr/>
        </p:nvSpPr>
        <p:spPr>
          <a:xfrm>
            <a:off x="998325" y="778213"/>
            <a:ext cx="10035299" cy="7548664"/>
          </a:xfrm>
          <a:prstGeom prst="rect">
            <a:avLst/>
          </a:prstGeom>
          <a:noFill/>
          <a:ln>
            <a:noFill/>
          </a:ln>
        </p:spPr>
        <p:txBody>
          <a:bodyPr lIns="0" tIns="0" rIns="0" bIns="0" anchor="ctr" anchorCtr="0">
            <a:noAutofit/>
          </a:bodyPr>
          <a:lstStyle/>
          <a:p>
            <a:pPr lvl="0">
              <a:buClr>
                <a:srgbClr val="00FF00"/>
              </a:buClr>
              <a:buSzPct val="25000"/>
            </a:pPr>
            <a:r>
              <a:rPr lang="en-US" sz="2800" dirty="0">
                <a:solidFill>
                  <a:srgbClr val="FFFF00"/>
                </a:solidFill>
                <a:latin typeface="Courier"/>
                <a:ea typeface="Courier"/>
                <a:cs typeface="Courier"/>
                <a:sym typeface="Courier New"/>
              </a:rPr>
              <a:t>name = </a:t>
            </a:r>
            <a:r>
              <a:rPr lang="en-US" sz="2800" dirty="0">
                <a:solidFill>
                  <a:schemeClr val="bg1"/>
                </a:solidFill>
                <a:latin typeface="Courier"/>
                <a:ea typeface="Courier"/>
                <a:cs typeface="Courier"/>
                <a:sym typeface="Courier New"/>
              </a:rPr>
              <a:t>input</a:t>
            </a:r>
            <a:r>
              <a:rPr lang="en-US" sz="2800" dirty="0">
                <a:solidFill>
                  <a:srgbClr val="FFFF00"/>
                </a:solidFill>
                <a:latin typeface="Courier"/>
                <a:ea typeface="Courier"/>
                <a:cs typeface="Courier"/>
                <a:sym typeface="Courier New"/>
              </a:rPr>
              <a:t>('Enter file:')</a:t>
            </a:r>
          </a:p>
          <a:p>
            <a:pPr lvl="0">
              <a:buClr>
                <a:srgbClr val="00FF00"/>
              </a:buClr>
              <a:buSzPct val="25000"/>
            </a:pPr>
            <a:r>
              <a:rPr lang="en-US" sz="2800" dirty="0">
                <a:solidFill>
                  <a:srgbClr val="FFFF00"/>
                </a:solidFill>
                <a:latin typeface="Courier"/>
                <a:ea typeface="Courier"/>
                <a:cs typeface="Courier"/>
                <a:sym typeface="Courier New"/>
              </a:rPr>
              <a:t>handle = open(name, 'r')</a:t>
            </a:r>
          </a:p>
          <a:p>
            <a:pPr lvl="0" algn="ctr"/>
            <a:endParaRPr lang="en-US" sz="2800" dirty="0">
              <a:solidFill>
                <a:srgbClr val="00FF00"/>
              </a:solidFill>
              <a:latin typeface="Courier"/>
              <a:ea typeface="Courier"/>
              <a:cs typeface="Courier"/>
              <a:sym typeface="Courier New"/>
            </a:endParaRPr>
          </a:p>
          <a:p>
            <a:pPr lvl="0">
              <a:buClr>
                <a:srgbClr val="00FF00"/>
              </a:buClr>
              <a:buSzPct val="25000"/>
            </a:pPr>
            <a:r>
              <a:rPr lang="en-US" sz="2800" dirty="0">
                <a:solidFill>
                  <a:srgbClr val="FFFF00"/>
                </a:solidFill>
                <a:latin typeface="Courier"/>
                <a:ea typeface="Courier"/>
                <a:cs typeface="Courier"/>
                <a:sym typeface="Courier New"/>
              </a:rPr>
              <a:t>counts = </a:t>
            </a:r>
            <a:r>
              <a:rPr lang="en-US" sz="2800" dirty="0" err="1">
                <a:solidFill>
                  <a:srgbClr val="FFFF00"/>
                </a:solidFill>
                <a:latin typeface="Courier"/>
                <a:ea typeface="Courier"/>
                <a:cs typeface="Courier"/>
                <a:sym typeface="Courier New"/>
              </a:rPr>
              <a:t>dict</a:t>
            </a:r>
            <a:r>
              <a:rPr lang="en-US" sz="2800" dirty="0">
                <a:solidFill>
                  <a:srgbClr val="FFFF00"/>
                </a:solidFill>
                <a:latin typeface="Courier"/>
                <a:ea typeface="Courier"/>
                <a:cs typeface="Courier"/>
                <a:sym typeface="Courier New"/>
              </a:rPr>
              <a:t>()</a:t>
            </a:r>
          </a:p>
          <a:p>
            <a:pPr lvl="0">
              <a:buClr>
                <a:srgbClr val="00FF00"/>
              </a:buClr>
              <a:buSzPct val="25000"/>
            </a:pPr>
            <a:r>
              <a:rPr lang="en-US" sz="2800" dirty="0">
                <a:solidFill>
                  <a:srgbClr val="00FA00"/>
                </a:solidFill>
                <a:latin typeface="Courier"/>
                <a:ea typeface="Courier"/>
                <a:cs typeface="Courier"/>
                <a:sym typeface="Courier New"/>
              </a:rPr>
              <a:t>for line in handle:</a:t>
            </a:r>
          </a:p>
          <a:p>
            <a:pPr lvl="0">
              <a:buClr>
                <a:srgbClr val="00FF00"/>
              </a:buClr>
              <a:buSzPct val="25000"/>
            </a:pPr>
            <a:r>
              <a:rPr lang="en-US" sz="2800" dirty="0">
                <a:solidFill>
                  <a:srgbClr val="00FA00"/>
                </a:solidFill>
                <a:latin typeface="Courier"/>
                <a:ea typeface="Courier"/>
                <a:cs typeface="Courier"/>
                <a:sym typeface="Courier New"/>
              </a:rPr>
              <a:t>    words = </a:t>
            </a:r>
            <a:r>
              <a:rPr lang="en-US" sz="2800" dirty="0" err="1">
                <a:solidFill>
                  <a:srgbClr val="00FA00"/>
                </a:solidFill>
                <a:latin typeface="Courier"/>
                <a:ea typeface="Courier"/>
                <a:cs typeface="Courier"/>
                <a:sym typeface="Courier New"/>
              </a:rPr>
              <a:t>line.split</a:t>
            </a:r>
            <a:r>
              <a:rPr lang="en-US" sz="2800" dirty="0">
                <a:solidFill>
                  <a:srgbClr val="00FA00"/>
                </a:solidFill>
                <a:latin typeface="Courier"/>
                <a:ea typeface="Courier"/>
                <a:cs typeface="Courier"/>
                <a:sym typeface="Courier New"/>
              </a:rPr>
              <a:t>()</a:t>
            </a:r>
          </a:p>
          <a:p>
            <a:pPr lvl="0">
              <a:buClr>
                <a:srgbClr val="00FF00"/>
              </a:buClr>
              <a:buSzPct val="25000"/>
            </a:pPr>
            <a:r>
              <a:rPr lang="en-US" sz="2800" dirty="0">
                <a:solidFill>
                  <a:srgbClr val="00FA00"/>
                </a:solidFill>
                <a:latin typeface="Courier"/>
                <a:ea typeface="Courier"/>
                <a:cs typeface="Courier"/>
                <a:sym typeface="Courier New"/>
              </a:rPr>
              <a:t>    for word in words:</a:t>
            </a:r>
          </a:p>
          <a:p>
            <a:pPr lvl="0">
              <a:buClr>
                <a:srgbClr val="00FF00"/>
              </a:buClr>
              <a:buSzPct val="25000"/>
            </a:pPr>
            <a:r>
              <a:rPr lang="en-US" sz="2800" dirty="0">
                <a:solidFill>
                  <a:srgbClr val="00FA00"/>
                </a:solidFill>
                <a:latin typeface="Courier"/>
                <a:ea typeface="Courier"/>
                <a:cs typeface="Courier"/>
                <a:sym typeface="Courier New"/>
              </a:rPr>
              <a:t>        counts[word] = </a:t>
            </a:r>
            <a:r>
              <a:rPr lang="en-US" sz="2800" dirty="0" err="1">
                <a:solidFill>
                  <a:srgbClr val="00FA00"/>
                </a:solidFill>
                <a:latin typeface="Courier"/>
                <a:ea typeface="Courier"/>
                <a:cs typeface="Courier"/>
                <a:sym typeface="Courier New"/>
              </a:rPr>
              <a:t>counts.get</a:t>
            </a:r>
            <a:r>
              <a:rPr lang="en-US" sz="2800" dirty="0">
                <a:solidFill>
                  <a:srgbClr val="00FA00"/>
                </a:solidFill>
                <a:latin typeface="Courier"/>
                <a:ea typeface="Courier"/>
                <a:cs typeface="Courier"/>
                <a:sym typeface="Courier New"/>
              </a:rPr>
              <a:t>(word,0) + 1</a:t>
            </a:r>
          </a:p>
          <a:p>
            <a:pPr lvl="0">
              <a:buClr>
                <a:srgbClr val="00FF00"/>
              </a:buClr>
            </a:pPr>
            <a:endParaRPr lang="en-US" sz="2800" dirty="0">
              <a:solidFill>
                <a:srgbClr val="00FF00"/>
              </a:solidFill>
              <a:latin typeface="Courier"/>
              <a:ea typeface="Courier"/>
              <a:cs typeface="Courier"/>
              <a:sym typeface="Courier New"/>
            </a:endParaRPr>
          </a:p>
          <a:p>
            <a:pPr lvl="0">
              <a:buClr>
                <a:srgbClr val="00FF00"/>
              </a:buClr>
              <a:buSzPct val="25000"/>
            </a:pPr>
            <a:r>
              <a:rPr lang="en-US" sz="2800" dirty="0" err="1">
                <a:solidFill>
                  <a:srgbClr val="FFFF00"/>
                </a:solidFill>
                <a:latin typeface="Courier"/>
                <a:ea typeface="Courier"/>
                <a:cs typeface="Courier"/>
                <a:sym typeface="Courier New"/>
              </a:rPr>
              <a:t>bigcount</a:t>
            </a:r>
            <a:r>
              <a:rPr lang="en-US" sz="2800" dirty="0">
                <a:solidFill>
                  <a:srgbClr val="FFFF00"/>
                </a:solidFill>
                <a:latin typeface="Courier"/>
                <a:ea typeface="Courier"/>
                <a:cs typeface="Courier"/>
                <a:sym typeface="Courier New"/>
              </a:rPr>
              <a:t> = None</a:t>
            </a:r>
          </a:p>
          <a:p>
            <a:pPr lvl="0">
              <a:buClr>
                <a:srgbClr val="00FF00"/>
              </a:buClr>
              <a:buSzPct val="25000"/>
            </a:pPr>
            <a:r>
              <a:rPr lang="en-US" sz="2800" dirty="0" err="1">
                <a:solidFill>
                  <a:srgbClr val="FFFF00"/>
                </a:solidFill>
                <a:latin typeface="Courier"/>
                <a:ea typeface="Courier"/>
                <a:cs typeface="Courier"/>
                <a:sym typeface="Courier New"/>
              </a:rPr>
              <a:t>bigword</a:t>
            </a:r>
            <a:r>
              <a:rPr lang="en-US" sz="2800" dirty="0">
                <a:solidFill>
                  <a:srgbClr val="FFFF00"/>
                </a:solidFill>
                <a:latin typeface="Courier"/>
                <a:ea typeface="Courier"/>
                <a:cs typeface="Courier"/>
                <a:sym typeface="Courier New"/>
              </a:rPr>
              <a:t> = None</a:t>
            </a:r>
          </a:p>
          <a:p>
            <a:pPr lvl="0">
              <a:buClr>
                <a:srgbClr val="00FF00"/>
              </a:buClr>
              <a:buSzPct val="25000"/>
            </a:pPr>
            <a:r>
              <a:rPr lang="en-US" sz="2800" dirty="0">
                <a:solidFill>
                  <a:srgbClr val="00FA00"/>
                </a:solidFill>
                <a:latin typeface="Courier"/>
                <a:ea typeface="Courier"/>
                <a:cs typeface="Courier"/>
                <a:sym typeface="Courier New"/>
              </a:rPr>
              <a:t>for </a:t>
            </a:r>
            <a:r>
              <a:rPr lang="en-US" sz="2800" dirty="0" err="1">
                <a:solidFill>
                  <a:srgbClr val="00FA00"/>
                </a:solidFill>
                <a:latin typeface="Courier"/>
                <a:ea typeface="Courier"/>
                <a:cs typeface="Courier"/>
                <a:sym typeface="Courier New"/>
              </a:rPr>
              <a:t>word,count</a:t>
            </a:r>
            <a:r>
              <a:rPr lang="en-US" sz="2800" dirty="0">
                <a:solidFill>
                  <a:srgbClr val="00FA00"/>
                </a:solidFill>
                <a:latin typeface="Courier"/>
                <a:ea typeface="Courier"/>
                <a:cs typeface="Courier"/>
                <a:sym typeface="Courier New"/>
              </a:rPr>
              <a:t> in </a:t>
            </a:r>
            <a:r>
              <a:rPr lang="en-US" sz="2800" dirty="0" err="1">
                <a:solidFill>
                  <a:srgbClr val="00FA00"/>
                </a:solidFill>
                <a:latin typeface="Courier"/>
                <a:ea typeface="Courier"/>
                <a:cs typeface="Courier"/>
                <a:sym typeface="Courier New"/>
              </a:rPr>
              <a:t>counts.items</a:t>
            </a:r>
            <a:r>
              <a:rPr lang="en-US" sz="2800" dirty="0">
                <a:solidFill>
                  <a:srgbClr val="00FA00"/>
                </a:solidFill>
                <a:latin typeface="Courier"/>
                <a:ea typeface="Courier"/>
                <a:cs typeface="Courier"/>
                <a:sym typeface="Courier New"/>
              </a:rPr>
              <a:t>():</a:t>
            </a:r>
          </a:p>
          <a:p>
            <a:pPr lvl="0">
              <a:buClr>
                <a:srgbClr val="00FF00"/>
              </a:buClr>
              <a:buSzPct val="25000"/>
            </a:pPr>
            <a:r>
              <a:rPr lang="en-US" sz="2800" dirty="0">
                <a:solidFill>
                  <a:srgbClr val="FF9300"/>
                </a:solidFill>
                <a:latin typeface="Courier"/>
                <a:ea typeface="Courier"/>
                <a:cs typeface="Courier"/>
                <a:sym typeface="Courier New"/>
              </a:rPr>
              <a:t>    if </a:t>
            </a:r>
            <a:r>
              <a:rPr lang="en-US" sz="2800" dirty="0" err="1">
                <a:solidFill>
                  <a:srgbClr val="FF9300"/>
                </a:solidFill>
                <a:latin typeface="Courier"/>
                <a:ea typeface="Courier"/>
                <a:cs typeface="Courier"/>
                <a:sym typeface="Courier New"/>
              </a:rPr>
              <a:t>bigcount</a:t>
            </a:r>
            <a:r>
              <a:rPr lang="en-US" sz="2800" dirty="0">
                <a:solidFill>
                  <a:srgbClr val="FF9300"/>
                </a:solidFill>
                <a:latin typeface="Courier"/>
                <a:ea typeface="Courier"/>
                <a:cs typeface="Courier"/>
                <a:sym typeface="Courier New"/>
              </a:rPr>
              <a:t> is None or count &gt; </a:t>
            </a:r>
            <a:r>
              <a:rPr lang="en-US" sz="2800" dirty="0" err="1">
                <a:solidFill>
                  <a:srgbClr val="FF9300"/>
                </a:solidFill>
                <a:latin typeface="Courier"/>
                <a:ea typeface="Courier"/>
                <a:cs typeface="Courier"/>
                <a:sym typeface="Courier New"/>
              </a:rPr>
              <a:t>bigcount</a:t>
            </a:r>
            <a:r>
              <a:rPr lang="en-US" sz="2800" dirty="0">
                <a:solidFill>
                  <a:srgbClr val="FF9300"/>
                </a:solidFill>
                <a:latin typeface="Courier"/>
                <a:ea typeface="Courier"/>
                <a:cs typeface="Courier"/>
                <a:sym typeface="Courier New"/>
              </a:rPr>
              <a:t>:</a:t>
            </a:r>
          </a:p>
          <a:p>
            <a:pPr lvl="0">
              <a:buClr>
                <a:srgbClr val="00FF00"/>
              </a:buClr>
              <a:buSzPct val="25000"/>
            </a:pPr>
            <a:r>
              <a:rPr lang="en-US" sz="2800" dirty="0">
                <a:solidFill>
                  <a:srgbClr val="FF9300"/>
                </a:solidFill>
                <a:latin typeface="Courier"/>
                <a:ea typeface="Courier"/>
                <a:cs typeface="Courier"/>
                <a:sym typeface="Courier New"/>
              </a:rPr>
              <a:t>        </a:t>
            </a:r>
            <a:r>
              <a:rPr lang="en-US" sz="2800" dirty="0" err="1">
                <a:solidFill>
                  <a:srgbClr val="FF9300"/>
                </a:solidFill>
                <a:latin typeface="Courier"/>
                <a:ea typeface="Courier"/>
                <a:cs typeface="Courier"/>
                <a:sym typeface="Courier New"/>
              </a:rPr>
              <a:t>bigword</a:t>
            </a:r>
            <a:r>
              <a:rPr lang="en-US" sz="2800" dirty="0">
                <a:solidFill>
                  <a:srgbClr val="FF9300"/>
                </a:solidFill>
                <a:latin typeface="Courier"/>
                <a:ea typeface="Courier"/>
                <a:cs typeface="Courier"/>
                <a:sym typeface="Courier New"/>
              </a:rPr>
              <a:t> = word</a:t>
            </a:r>
          </a:p>
          <a:p>
            <a:pPr lvl="0">
              <a:buClr>
                <a:srgbClr val="00FF00"/>
              </a:buClr>
              <a:buSzPct val="25000"/>
            </a:pPr>
            <a:r>
              <a:rPr lang="en-US" sz="2800" dirty="0">
                <a:solidFill>
                  <a:srgbClr val="FF9300"/>
                </a:solidFill>
                <a:latin typeface="Courier"/>
                <a:ea typeface="Courier"/>
                <a:cs typeface="Courier"/>
                <a:sym typeface="Courier New"/>
              </a:rPr>
              <a:t>        </a:t>
            </a:r>
            <a:r>
              <a:rPr lang="en-US" sz="2800" dirty="0" err="1">
                <a:solidFill>
                  <a:srgbClr val="FF9300"/>
                </a:solidFill>
                <a:latin typeface="Courier"/>
                <a:ea typeface="Courier"/>
                <a:cs typeface="Courier"/>
                <a:sym typeface="Courier New"/>
              </a:rPr>
              <a:t>bigcount</a:t>
            </a:r>
            <a:r>
              <a:rPr lang="en-US" sz="2800" dirty="0">
                <a:solidFill>
                  <a:srgbClr val="FF9300"/>
                </a:solidFill>
                <a:latin typeface="Courier"/>
                <a:ea typeface="Courier"/>
                <a:cs typeface="Courier"/>
                <a:sym typeface="Courier New"/>
              </a:rPr>
              <a:t> = count</a:t>
            </a:r>
          </a:p>
          <a:p>
            <a:pPr lvl="0">
              <a:buClr>
                <a:srgbClr val="00FF00"/>
              </a:buClr>
            </a:pPr>
            <a:endParaRPr lang="en-US" sz="2800" dirty="0">
              <a:solidFill>
                <a:srgbClr val="00FF00"/>
              </a:solidFill>
              <a:latin typeface="Courier"/>
              <a:ea typeface="Courier"/>
              <a:cs typeface="Courier"/>
              <a:sym typeface="Courier New"/>
            </a:endParaRPr>
          </a:p>
          <a:p>
            <a:pPr lvl="0">
              <a:buClr>
                <a:srgbClr val="00FF00"/>
              </a:buClr>
              <a:buSzPct val="25000"/>
            </a:pPr>
            <a:r>
              <a:rPr lang="en-US" sz="2800" dirty="0">
                <a:solidFill>
                  <a:srgbClr val="FFFF00"/>
                </a:solidFill>
                <a:latin typeface="Courier"/>
                <a:ea typeface="Courier"/>
                <a:cs typeface="Courier"/>
                <a:sym typeface="Courier New"/>
              </a:rPr>
              <a:t>print(</a:t>
            </a:r>
            <a:r>
              <a:rPr lang="en-US" sz="2800" dirty="0" err="1">
                <a:solidFill>
                  <a:srgbClr val="FFFF00"/>
                </a:solidFill>
                <a:latin typeface="Courier"/>
                <a:ea typeface="Courier"/>
                <a:cs typeface="Courier"/>
                <a:sym typeface="Courier New"/>
              </a:rPr>
              <a:t>bigword</a:t>
            </a:r>
            <a:r>
              <a:rPr lang="en-US" sz="2800" dirty="0">
                <a:solidFill>
                  <a:srgbClr val="FFFF00"/>
                </a:solidFill>
                <a:latin typeface="Courier"/>
                <a:ea typeface="Courier"/>
                <a:cs typeface="Courier"/>
                <a:sym typeface="Courier New"/>
              </a:rPr>
              <a:t>, </a:t>
            </a:r>
            <a:r>
              <a:rPr lang="en-US" sz="2800" dirty="0" err="1">
                <a:solidFill>
                  <a:srgbClr val="FFFF00"/>
                </a:solidFill>
                <a:latin typeface="Courier"/>
                <a:ea typeface="Courier"/>
                <a:cs typeface="Courier"/>
                <a:sym typeface="Courier New"/>
              </a:rPr>
              <a:t>bigcount</a:t>
            </a:r>
            <a:r>
              <a:rPr lang="en-US" sz="2800" dirty="0">
                <a:solidFill>
                  <a:srgbClr val="FFFF00"/>
                </a:solidFill>
                <a:latin typeface="Courier"/>
                <a:ea typeface="Courier"/>
                <a:cs typeface="Courier"/>
                <a:sym typeface="Courier New"/>
              </a:rPr>
              <a:t>)</a:t>
            </a:r>
          </a:p>
        </p:txBody>
      </p:sp>
      <p:sp>
        <p:nvSpPr>
          <p:cNvPr id="626" name="Shape 626"/>
          <p:cNvSpPr txBox="1"/>
          <p:nvPr/>
        </p:nvSpPr>
        <p:spPr>
          <a:xfrm>
            <a:off x="12082000" y="615550"/>
            <a:ext cx="2550299" cy="2736599"/>
          </a:xfrm>
          <a:prstGeom prst="rect">
            <a:avLst/>
          </a:prstGeom>
          <a:noFill/>
          <a:ln>
            <a:noFill/>
          </a:ln>
        </p:spPr>
        <p:txBody>
          <a:bodyPr lIns="0" tIns="0" rIns="0" bIns="0" anchor="ctr" anchorCtr="0">
            <a:noAutofit/>
          </a:bodyPr>
          <a:lstStyle/>
          <a:p>
            <a:pPr marL="0" marR="0" lvl="0" indent="0" algn="ctr" rtl="0">
              <a:lnSpc>
                <a:spcPct val="150000"/>
              </a:lnSpc>
              <a:spcBef>
                <a:spcPts val="0"/>
              </a:spcBef>
              <a:spcAft>
                <a:spcPts val="0"/>
              </a:spcAft>
              <a:buClr>
                <a:schemeClr val="lt1"/>
              </a:buClr>
              <a:buSzPct val="25000"/>
              <a:buFont typeface="Cabin"/>
              <a:buNone/>
            </a:pPr>
            <a:r>
              <a:rPr lang="en-US" sz="3000">
                <a:solidFill>
                  <a:srgbClr val="FFFF00"/>
                </a:solidFill>
                <a:latin typeface="Arial" charset="0"/>
                <a:ea typeface="Arial" charset="0"/>
                <a:cs typeface="Arial" charset="0"/>
                <a:sym typeface="Cabin"/>
              </a:rPr>
              <a:t>Sequential</a:t>
            </a:r>
          </a:p>
          <a:p>
            <a:pPr marL="0" marR="0" lvl="0" indent="0" algn="ctr" rtl="0">
              <a:lnSpc>
                <a:spcPct val="150000"/>
              </a:lnSpc>
              <a:spcBef>
                <a:spcPts val="0"/>
              </a:spcBef>
              <a:spcAft>
                <a:spcPts val="0"/>
              </a:spcAft>
              <a:buClr>
                <a:srgbClr val="FF00FF"/>
              </a:buClr>
              <a:buSzPct val="25000"/>
              <a:buFont typeface="Cabin"/>
              <a:buNone/>
            </a:pPr>
            <a:r>
              <a:rPr lang="en-US" sz="3000">
                <a:solidFill>
                  <a:srgbClr val="00FF00"/>
                </a:solidFill>
                <a:latin typeface="Arial" charset="0"/>
                <a:ea typeface="Arial" charset="0"/>
                <a:cs typeface="Arial" charset="0"/>
                <a:sym typeface="Cabin"/>
              </a:rPr>
              <a:t>Repeated</a:t>
            </a:r>
          </a:p>
          <a:p>
            <a:pPr marL="0" marR="0" lvl="0" indent="0" algn="ctr" rtl="0">
              <a:lnSpc>
                <a:spcPct val="150000"/>
              </a:lnSpc>
              <a:spcBef>
                <a:spcPts val="0"/>
              </a:spcBef>
              <a:spcAft>
                <a:spcPts val="0"/>
              </a:spcAft>
              <a:buClr>
                <a:srgbClr val="FF00FF"/>
              </a:buClr>
              <a:buSzPct val="25000"/>
              <a:buFont typeface="Cabin"/>
              <a:buNone/>
            </a:pPr>
            <a:r>
              <a:rPr lang="en-US" sz="3000">
                <a:solidFill>
                  <a:srgbClr val="FF9900"/>
                </a:solidFill>
                <a:latin typeface="Arial" charset="0"/>
                <a:ea typeface="Arial" charset="0"/>
                <a:cs typeface="Arial" charset="0"/>
                <a:sym typeface="Cabin"/>
              </a:rPr>
              <a:t>Conditional</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9" name="Shape 625"/>
          <p:cNvSpPr txBox="1"/>
          <p:nvPr/>
        </p:nvSpPr>
        <p:spPr>
          <a:xfrm>
            <a:off x="998325" y="778213"/>
            <a:ext cx="10035299" cy="7548664"/>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FFFF00"/>
                </a:solidFill>
                <a:latin typeface="Courier"/>
                <a:ea typeface="Courier"/>
                <a:cs typeface="Courier"/>
                <a:sym typeface="Courier New"/>
              </a:rPr>
              <a:t>name = </a:t>
            </a:r>
            <a:r>
              <a:rPr lang="en-US" sz="2800" i="0" u="none" strike="noStrike" cap="none" dirty="0">
                <a:solidFill>
                  <a:schemeClr val="bg1"/>
                </a:solidFill>
                <a:latin typeface="Courier"/>
                <a:ea typeface="Courier"/>
                <a:cs typeface="Courier"/>
                <a:sym typeface="Courier New"/>
              </a:rPr>
              <a:t>input</a:t>
            </a:r>
            <a:r>
              <a:rPr lang="en-US" sz="2800" i="0" u="none" strike="noStrike" cap="none" dirty="0">
                <a:solidFill>
                  <a:srgbClr val="FFFF00"/>
                </a:solidFill>
                <a:latin typeface="Courier"/>
                <a:ea typeface="Courier"/>
                <a:cs typeface="Courier"/>
                <a:sym typeface="Courier New"/>
              </a:rPr>
              <a:t>('Enter file:')</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FFFF00"/>
                </a:solidFill>
                <a:latin typeface="Courier"/>
                <a:ea typeface="Courier"/>
                <a:cs typeface="Courier"/>
                <a:sym typeface="Courier New"/>
              </a:rPr>
              <a:t>handle = open(name, 'r')</a:t>
            </a:r>
          </a:p>
          <a:p>
            <a:pPr marL="0" marR="0" lvl="0" indent="0" algn="ctr" rtl="0">
              <a:lnSpc>
                <a:spcPct val="100000"/>
              </a:lnSpc>
              <a:spcBef>
                <a:spcPts val="0"/>
              </a:spcBef>
              <a:spcAft>
                <a:spcPts val="0"/>
              </a:spcAft>
              <a:buNone/>
            </a:pPr>
            <a:endParaRPr sz="28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FFFF00"/>
                </a:solidFill>
                <a:latin typeface="Courier"/>
                <a:ea typeface="Courier"/>
                <a:cs typeface="Courier"/>
                <a:sym typeface="Courier New"/>
              </a:rPr>
              <a:t>counts = </a:t>
            </a:r>
            <a:r>
              <a:rPr lang="en-US" sz="2800" i="0" u="none" strike="noStrike" cap="none" dirty="0" err="1">
                <a:solidFill>
                  <a:srgbClr val="FFFF00"/>
                </a:solidFill>
                <a:latin typeface="Courier"/>
                <a:ea typeface="Courier"/>
                <a:cs typeface="Courier"/>
                <a:sym typeface="Courier New"/>
              </a:rPr>
              <a:t>dict</a:t>
            </a:r>
            <a:r>
              <a:rPr lang="en-US" sz="2800" i="0" u="none" strike="noStrike" cap="none" dirty="0">
                <a:solidFill>
                  <a:srgbClr val="FFFF00"/>
                </a:solidFill>
                <a:latin typeface="Courier"/>
                <a:ea typeface="Courier"/>
                <a:cs typeface="Courier"/>
                <a:sym typeface="Courier New"/>
              </a:rPr>
              <a:t>()</a:t>
            </a:r>
          </a:p>
          <a:p>
            <a:pPr lvl="0">
              <a:buClr>
                <a:srgbClr val="00FF00"/>
              </a:buClr>
              <a:buSzPct val="25000"/>
            </a:pPr>
            <a:r>
              <a:rPr lang="en-US" sz="2800" dirty="0">
                <a:solidFill>
                  <a:srgbClr val="00FF00"/>
                </a:solidFill>
                <a:latin typeface="Courier"/>
                <a:ea typeface="Courier"/>
                <a:cs typeface="Courier"/>
                <a:sym typeface="Courier New"/>
              </a:rPr>
              <a:t>for line in handle:</a:t>
            </a:r>
          </a:p>
          <a:p>
            <a:pPr lvl="0">
              <a:buClr>
                <a:srgbClr val="00FF00"/>
              </a:buClr>
              <a:buSzPct val="25000"/>
            </a:pPr>
            <a:r>
              <a:rPr lang="en-US" sz="2800" dirty="0">
                <a:solidFill>
                  <a:srgbClr val="00FF00"/>
                </a:solidFill>
                <a:latin typeface="Courier"/>
                <a:ea typeface="Courier"/>
                <a:cs typeface="Courier"/>
                <a:sym typeface="Courier New"/>
              </a:rPr>
              <a:t>    words = </a:t>
            </a:r>
            <a:r>
              <a:rPr lang="en-US" sz="2800" dirty="0" err="1">
                <a:solidFill>
                  <a:srgbClr val="00FF00"/>
                </a:solidFill>
                <a:latin typeface="Courier"/>
                <a:ea typeface="Courier"/>
                <a:cs typeface="Courier"/>
                <a:sym typeface="Courier New"/>
              </a:rPr>
              <a:t>line.split</a:t>
            </a:r>
            <a:r>
              <a:rPr lang="en-US" sz="2800" dirty="0">
                <a:solidFill>
                  <a:srgbClr val="00FF00"/>
                </a:solidFill>
                <a:latin typeface="Courier"/>
                <a:ea typeface="Courier"/>
                <a:cs typeface="Courier"/>
                <a:sym typeface="Courier New"/>
              </a:rPr>
              <a:t>()</a:t>
            </a:r>
          </a:p>
          <a:p>
            <a:pPr lvl="0">
              <a:buClr>
                <a:srgbClr val="00FF00"/>
              </a:buClr>
              <a:buSzPct val="25000"/>
            </a:pPr>
            <a:r>
              <a:rPr lang="en-US" sz="2800" dirty="0">
                <a:solidFill>
                  <a:srgbClr val="00FF00"/>
                </a:solidFill>
                <a:latin typeface="Courier"/>
                <a:ea typeface="Courier"/>
                <a:cs typeface="Courier"/>
                <a:sym typeface="Courier New"/>
              </a:rPr>
              <a:t>    for word in words:</a:t>
            </a:r>
          </a:p>
          <a:p>
            <a:pPr lvl="0">
              <a:buClr>
                <a:srgbClr val="00FF00"/>
              </a:buClr>
              <a:buSzPct val="25000"/>
            </a:pPr>
            <a:r>
              <a:rPr lang="en-US" sz="2800" dirty="0">
                <a:solidFill>
                  <a:srgbClr val="00FF00"/>
                </a:solidFill>
                <a:latin typeface="Courier"/>
                <a:ea typeface="Courier"/>
                <a:cs typeface="Courier"/>
                <a:sym typeface="Courier New"/>
              </a:rPr>
              <a:t>        counts[word] = </a:t>
            </a:r>
            <a:r>
              <a:rPr lang="en-US" sz="2800" dirty="0" err="1">
                <a:solidFill>
                  <a:srgbClr val="00FF00"/>
                </a:solidFill>
                <a:latin typeface="Courier"/>
                <a:ea typeface="Courier"/>
                <a:cs typeface="Courier"/>
                <a:sym typeface="Courier New"/>
              </a:rPr>
              <a:t>counts.get</a:t>
            </a:r>
            <a:r>
              <a:rPr lang="en-US" sz="2800" dirty="0">
                <a:solidFill>
                  <a:srgbClr val="00FF00"/>
                </a:solidFill>
                <a:latin typeface="Courier"/>
                <a:ea typeface="Courier"/>
                <a:cs typeface="Courier"/>
                <a:sym typeface="Courier New"/>
              </a:rPr>
              <a:t>(word,0) + 1</a:t>
            </a:r>
          </a:p>
          <a:p>
            <a:pPr marL="0" marR="0" lvl="0" indent="0" algn="l" rtl="0">
              <a:lnSpc>
                <a:spcPct val="100000"/>
              </a:lnSpc>
              <a:spcBef>
                <a:spcPts val="0"/>
              </a:spcBef>
              <a:spcAft>
                <a:spcPts val="0"/>
              </a:spcAft>
              <a:buClr>
                <a:srgbClr val="00FF00"/>
              </a:buClr>
              <a:buSzPct val="25000"/>
              <a:buFont typeface="Cabin"/>
              <a:buNone/>
            </a:pPr>
            <a:endParaRPr lang="en-US" sz="28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err="1">
                <a:solidFill>
                  <a:srgbClr val="FFFF00"/>
                </a:solidFill>
                <a:latin typeface="Courier"/>
                <a:ea typeface="Courier"/>
                <a:cs typeface="Courier"/>
                <a:sym typeface="Courier New"/>
              </a:rPr>
              <a:t>bigcount</a:t>
            </a:r>
            <a:r>
              <a:rPr lang="en-US" sz="2800" i="0" u="none" strike="noStrike" cap="none" dirty="0">
                <a:solidFill>
                  <a:srgbClr val="FFFF00"/>
                </a:solidFill>
                <a:latin typeface="Courier"/>
                <a:ea typeface="Courier"/>
                <a:cs typeface="Courier"/>
                <a:sym typeface="Courier New"/>
              </a:rPr>
              <a:t> = None</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err="1">
                <a:solidFill>
                  <a:srgbClr val="FFFF00"/>
                </a:solidFill>
                <a:latin typeface="Courier"/>
                <a:ea typeface="Courier"/>
                <a:cs typeface="Courier"/>
                <a:sym typeface="Courier New"/>
              </a:rPr>
              <a:t>bigword</a:t>
            </a:r>
            <a:r>
              <a:rPr lang="en-US" sz="2800" i="0" u="none" strike="noStrike" cap="none" dirty="0">
                <a:solidFill>
                  <a:srgbClr val="FFFF00"/>
                </a:solidFill>
                <a:latin typeface="Courier"/>
                <a:ea typeface="Courier"/>
                <a:cs typeface="Courier"/>
                <a:sym typeface="Courier New"/>
              </a:rPr>
              <a:t> = None</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00FF00"/>
                </a:solidFill>
                <a:latin typeface="Courier"/>
                <a:ea typeface="Courier"/>
                <a:cs typeface="Courier"/>
                <a:sym typeface="Courier New"/>
              </a:rPr>
              <a:t>for </a:t>
            </a:r>
            <a:r>
              <a:rPr lang="en-US" sz="2800" i="0" u="none" strike="noStrike" cap="none" dirty="0" err="1">
                <a:solidFill>
                  <a:srgbClr val="00FF00"/>
                </a:solidFill>
                <a:latin typeface="Courier"/>
                <a:ea typeface="Courier"/>
                <a:cs typeface="Courier"/>
                <a:sym typeface="Courier New"/>
              </a:rPr>
              <a:t>word,count</a:t>
            </a:r>
            <a:r>
              <a:rPr lang="en-US" sz="2800" i="0" u="none" strike="noStrike" cap="none" dirty="0">
                <a:solidFill>
                  <a:srgbClr val="00FF00"/>
                </a:solidFill>
                <a:latin typeface="Courier"/>
                <a:ea typeface="Courier"/>
                <a:cs typeface="Courier"/>
                <a:sym typeface="Courier New"/>
              </a:rPr>
              <a:t> in </a:t>
            </a:r>
            <a:r>
              <a:rPr lang="en-US" sz="2800" i="0" u="none" strike="noStrike" cap="none" dirty="0" err="1">
                <a:solidFill>
                  <a:srgbClr val="00FF00"/>
                </a:solidFill>
                <a:latin typeface="Courier"/>
                <a:ea typeface="Courier"/>
                <a:cs typeface="Courier"/>
                <a:sym typeface="Courier New"/>
              </a:rPr>
              <a:t>counts.items</a:t>
            </a:r>
            <a:r>
              <a:rPr lang="en-US" sz="2800" i="0" u="none" strike="noStrike" cap="none" dirty="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FF00FF"/>
                </a:solidFill>
                <a:latin typeface="Courier"/>
                <a:ea typeface="Courier"/>
                <a:cs typeface="Courier"/>
                <a:sym typeface="Courier New"/>
              </a:rPr>
              <a:t>  </a:t>
            </a:r>
            <a:r>
              <a:rPr lang="en-US" sz="2800" i="0" u="none" strike="noStrike" cap="none" dirty="0">
                <a:solidFill>
                  <a:srgbClr val="FF7F00"/>
                </a:solidFill>
                <a:latin typeface="Courier"/>
                <a:ea typeface="Courier"/>
                <a:cs typeface="Courier"/>
                <a:sym typeface="Courier New"/>
              </a:rPr>
              <a:t>  </a:t>
            </a:r>
            <a:r>
              <a:rPr lang="en-US" sz="2800" i="0" u="none" strike="noStrike" cap="none" dirty="0">
                <a:solidFill>
                  <a:srgbClr val="FF9900"/>
                </a:solidFill>
                <a:latin typeface="Courier"/>
                <a:ea typeface="Courier"/>
                <a:cs typeface="Courier"/>
                <a:sym typeface="Courier New"/>
              </a:rPr>
              <a:t>if </a:t>
            </a:r>
            <a:r>
              <a:rPr lang="en-US" sz="2800" i="0" u="none" strike="noStrike" cap="none" dirty="0" err="1">
                <a:solidFill>
                  <a:srgbClr val="FF9900"/>
                </a:solidFill>
                <a:latin typeface="Courier"/>
                <a:ea typeface="Courier"/>
                <a:cs typeface="Courier"/>
                <a:sym typeface="Courier New"/>
              </a:rPr>
              <a:t>bigcount</a:t>
            </a:r>
            <a:r>
              <a:rPr lang="en-US" sz="2800" i="0" u="none" strike="noStrike" cap="none" dirty="0">
                <a:solidFill>
                  <a:srgbClr val="FF9900"/>
                </a:solidFill>
                <a:latin typeface="Courier"/>
                <a:ea typeface="Courier"/>
                <a:cs typeface="Courier"/>
                <a:sym typeface="Courier New"/>
              </a:rPr>
              <a:t> is None or count &gt; </a:t>
            </a:r>
            <a:r>
              <a:rPr lang="en-US" sz="2800" i="0" u="none" strike="noStrike" cap="none" dirty="0" err="1">
                <a:solidFill>
                  <a:srgbClr val="FF9900"/>
                </a:solidFill>
                <a:latin typeface="Courier"/>
                <a:ea typeface="Courier"/>
                <a:cs typeface="Courier"/>
                <a:sym typeface="Courier New"/>
              </a:rPr>
              <a:t>bigcount</a:t>
            </a:r>
            <a:r>
              <a:rPr lang="en-US" sz="2800" i="0" u="none" strike="noStrike" cap="none" dirty="0">
                <a:solidFill>
                  <a:srgbClr val="FF99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FF9900"/>
                </a:solidFill>
                <a:latin typeface="Courier"/>
                <a:ea typeface="Courier"/>
                <a:cs typeface="Courier"/>
                <a:sym typeface="Courier New"/>
              </a:rPr>
              <a:t>        </a:t>
            </a:r>
            <a:r>
              <a:rPr lang="en-US" sz="2800" i="0" u="none" strike="noStrike" cap="none" dirty="0" err="1">
                <a:solidFill>
                  <a:srgbClr val="FF9900"/>
                </a:solidFill>
                <a:latin typeface="Courier"/>
                <a:ea typeface="Courier"/>
                <a:cs typeface="Courier"/>
                <a:sym typeface="Courier New"/>
              </a:rPr>
              <a:t>bigword</a:t>
            </a:r>
            <a:r>
              <a:rPr lang="en-US" sz="2800" i="0" u="none" strike="noStrike" cap="none" dirty="0">
                <a:solidFill>
                  <a:srgbClr val="FF9900"/>
                </a:solidFill>
                <a:latin typeface="Courier"/>
                <a:ea typeface="Courier"/>
                <a:cs typeface="Courier"/>
                <a:sym typeface="Courier New"/>
              </a:rPr>
              <a:t> = word</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FF9900"/>
                </a:solidFill>
                <a:latin typeface="Courier"/>
                <a:ea typeface="Courier"/>
                <a:cs typeface="Courier"/>
                <a:sym typeface="Courier New"/>
              </a:rPr>
              <a:t>        </a:t>
            </a:r>
            <a:r>
              <a:rPr lang="en-US" sz="2800" i="0" u="none" strike="noStrike" cap="none" dirty="0" err="1">
                <a:solidFill>
                  <a:srgbClr val="FF9900"/>
                </a:solidFill>
                <a:latin typeface="Courier"/>
                <a:ea typeface="Courier"/>
                <a:cs typeface="Courier"/>
                <a:sym typeface="Courier New"/>
              </a:rPr>
              <a:t>bigcount</a:t>
            </a:r>
            <a:r>
              <a:rPr lang="en-US" sz="2800" i="0" u="none" strike="noStrike" cap="none" dirty="0">
                <a:solidFill>
                  <a:srgbClr val="FF9900"/>
                </a:solidFill>
                <a:latin typeface="Courier"/>
                <a:ea typeface="Courier"/>
                <a:cs typeface="Courier"/>
                <a:sym typeface="Courier New"/>
              </a:rPr>
              <a:t> = count</a:t>
            </a:r>
          </a:p>
          <a:p>
            <a:pPr marL="0" marR="0" lvl="0" indent="0" algn="l" rtl="0">
              <a:lnSpc>
                <a:spcPct val="100000"/>
              </a:lnSpc>
              <a:spcBef>
                <a:spcPts val="0"/>
              </a:spcBef>
              <a:spcAft>
                <a:spcPts val="0"/>
              </a:spcAft>
              <a:buClr>
                <a:srgbClr val="00FF00"/>
              </a:buClr>
              <a:buFont typeface="Cabin"/>
              <a:buNone/>
            </a:pPr>
            <a:endParaRPr sz="2800"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FFFF00"/>
                </a:solidFill>
                <a:latin typeface="Courier"/>
                <a:ea typeface="Courier"/>
                <a:cs typeface="Courier"/>
                <a:sym typeface="Courier New"/>
              </a:rPr>
              <a:t>print(</a:t>
            </a:r>
            <a:r>
              <a:rPr lang="en-US" sz="2800" i="0" u="none" strike="noStrike" cap="none" dirty="0" err="1">
                <a:solidFill>
                  <a:srgbClr val="FFFF00"/>
                </a:solidFill>
                <a:latin typeface="Courier"/>
                <a:ea typeface="Courier"/>
                <a:cs typeface="Courier"/>
                <a:sym typeface="Courier New"/>
              </a:rPr>
              <a:t>bigword</a:t>
            </a:r>
            <a:r>
              <a:rPr lang="en-US" sz="2800" i="0" u="none" strike="noStrike" cap="none" dirty="0">
                <a:solidFill>
                  <a:srgbClr val="FFFF00"/>
                </a:solidFill>
                <a:latin typeface="Courier"/>
                <a:ea typeface="Courier"/>
                <a:cs typeface="Courier"/>
                <a:sym typeface="Courier New"/>
              </a:rPr>
              <a:t>, </a:t>
            </a:r>
            <a:r>
              <a:rPr lang="en-US" sz="2800" i="0" u="none" strike="noStrike" cap="none" dirty="0" err="1">
                <a:solidFill>
                  <a:srgbClr val="FFFF00"/>
                </a:solidFill>
                <a:latin typeface="Courier"/>
                <a:ea typeface="Courier"/>
                <a:cs typeface="Courier"/>
                <a:sym typeface="Courier New"/>
              </a:rPr>
              <a:t>bigcount</a:t>
            </a:r>
            <a:r>
              <a:rPr lang="en-US" sz="2800" i="0" u="none" strike="noStrike" cap="none" dirty="0">
                <a:solidFill>
                  <a:srgbClr val="FFFF00"/>
                </a:solidFill>
                <a:latin typeface="Courier"/>
                <a:ea typeface="Courier"/>
                <a:cs typeface="Courier"/>
                <a:sym typeface="Courier New"/>
              </a:rPr>
              <a:t>)</a:t>
            </a:r>
          </a:p>
        </p:txBody>
      </p:sp>
      <p:sp>
        <p:nvSpPr>
          <p:cNvPr id="632" name="Shape 632"/>
          <p:cNvSpPr txBox="1"/>
          <p:nvPr/>
        </p:nvSpPr>
        <p:spPr>
          <a:xfrm>
            <a:off x="12003133" y="712245"/>
            <a:ext cx="3996000" cy="7680599"/>
          </a:xfrm>
          <a:prstGeom prst="rect">
            <a:avLst/>
          </a:prstGeom>
          <a:noFill/>
          <a:ln w="9525" cap="flat" cmpd="sng">
            <a:solidFill>
              <a:srgbClr val="FFFFFF"/>
            </a:solidFill>
            <a:prstDash val="solid"/>
            <a:round/>
            <a:headEnd type="none" w="med" len="med"/>
            <a:tailEnd type="none" w="med" len="med"/>
          </a:ln>
        </p:spPr>
        <p:txBody>
          <a:bodyPr lIns="0" tIns="0" rIns="0" bIns="0" anchor="ctr" anchorCtr="0">
            <a:noAutofit/>
          </a:bodyPr>
          <a:lstStyle/>
          <a:p>
            <a:pPr marL="0" marR="0" lvl="0" indent="0" algn="ctr" rtl="0">
              <a:lnSpc>
                <a:spcPct val="115000"/>
              </a:lnSpc>
              <a:spcBef>
                <a:spcPts val="0"/>
              </a:spcBef>
              <a:spcAft>
                <a:spcPts val="0"/>
              </a:spcAft>
              <a:buClr>
                <a:srgbClr val="FF00FF"/>
              </a:buClr>
              <a:buSzPct val="25000"/>
              <a:buFont typeface="Cabin"/>
              <a:buNone/>
            </a:pPr>
            <a:r>
              <a:rPr lang="en-US" sz="3000" dirty="0">
                <a:solidFill>
                  <a:srgbClr val="FFFF00"/>
                </a:solidFill>
                <a:latin typeface="Arial" charset="0"/>
                <a:ea typeface="Arial" charset="0"/>
                <a:cs typeface="Arial" charset="0"/>
                <a:sym typeface="Cabin"/>
              </a:rPr>
              <a:t>A short Python “Story” about how to count words in a file</a:t>
            </a:r>
          </a:p>
          <a:p>
            <a:pPr marL="0" marR="0" lvl="0" indent="0" algn="ctr" rtl="0">
              <a:lnSpc>
                <a:spcPct val="115000"/>
              </a:lnSpc>
              <a:spcBef>
                <a:spcPts val="0"/>
              </a:spcBef>
              <a:spcAft>
                <a:spcPts val="0"/>
              </a:spcAft>
              <a:buClr>
                <a:srgbClr val="FF00FF"/>
              </a:buClr>
              <a:buFont typeface="Cabin"/>
              <a:buNone/>
            </a:pPr>
            <a:endParaRPr sz="3000" dirty="0">
              <a:solidFill>
                <a:srgbClr val="00FF00"/>
              </a:solidFill>
              <a:latin typeface="Arial" charset="0"/>
              <a:ea typeface="Arial" charset="0"/>
              <a:cs typeface="Arial" charset="0"/>
              <a:sym typeface="Cabin"/>
            </a:endParaRPr>
          </a:p>
          <a:p>
            <a:pPr marL="0" marR="0" lvl="0" indent="0" algn="ctr" rtl="0">
              <a:lnSpc>
                <a:spcPct val="115000"/>
              </a:lnSpc>
              <a:spcBef>
                <a:spcPts val="0"/>
              </a:spcBef>
              <a:spcAft>
                <a:spcPts val="0"/>
              </a:spcAft>
              <a:buClr>
                <a:srgbClr val="FF00FF"/>
              </a:buClr>
              <a:buSzPct val="25000"/>
              <a:buFont typeface="Cabin"/>
              <a:buNone/>
            </a:pPr>
            <a:r>
              <a:rPr lang="en-US" sz="3000" dirty="0">
                <a:solidFill>
                  <a:srgbClr val="FFFFFF"/>
                </a:solidFill>
                <a:latin typeface="Arial" charset="0"/>
                <a:ea typeface="Arial" charset="0"/>
                <a:cs typeface="Arial" charset="0"/>
                <a:sym typeface="Cabin"/>
              </a:rPr>
              <a:t>A word used to read data from a user </a:t>
            </a:r>
          </a:p>
          <a:p>
            <a:pPr marL="0" marR="0" lvl="0" indent="0" algn="ctr" rtl="0">
              <a:lnSpc>
                <a:spcPct val="115000"/>
              </a:lnSpc>
              <a:spcBef>
                <a:spcPts val="0"/>
              </a:spcBef>
              <a:spcAft>
                <a:spcPts val="0"/>
              </a:spcAft>
              <a:buClr>
                <a:srgbClr val="FF00FF"/>
              </a:buClr>
              <a:buFont typeface="Cabin"/>
              <a:buNone/>
            </a:pPr>
            <a:endParaRPr sz="3000" dirty="0">
              <a:solidFill>
                <a:srgbClr val="00FFFF"/>
              </a:solidFill>
              <a:latin typeface="Arial" charset="0"/>
              <a:ea typeface="Arial" charset="0"/>
              <a:cs typeface="Arial" charset="0"/>
              <a:sym typeface="Cabin"/>
            </a:endParaRPr>
          </a:p>
          <a:p>
            <a:pPr marL="0" marR="0" lvl="0" indent="0" algn="ctr" rtl="0">
              <a:lnSpc>
                <a:spcPct val="115000"/>
              </a:lnSpc>
              <a:spcBef>
                <a:spcPts val="0"/>
              </a:spcBef>
              <a:spcAft>
                <a:spcPts val="0"/>
              </a:spcAft>
              <a:buClr>
                <a:srgbClr val="FF00FF"/>
              </a:buClr>
              <a:buSzPct val="25000"/>
              <a:buFont typeface="Cabin"/>
              <a:buNone/>
            </a:pPr>
            <a:r>
              <a:rPr lang="en-US" sz="3000" dirty="0">
                <a:solidFill>
                  <a:srgbClr val="00FA00"/>
                </a:solidFill>
                <a:latin typeface="Arial" charset="0"/>
                <a:ea typeface="Arial" charset="0"/>
                <a:cs typeface="Arial" charset="0"/>
                <a:sym typeface="Cabin"/>
              </a:rPr>
              <a:t>A sentence about updating one of the many counts</a:t>
            </a:r>
          </a:p>
          <a:p>
            <a:pPr marL="0" marR="0" lvl="0" indent="0" algn="ctr" rtl="0">
              <a:lnSpc>
                <a:spcPct val="115000"/>
              </a:lnSpc>
              <a:spcBef>
                <a:spcPts val="0"/>
              </a:spcBef>
              <a:spcAft>
                <a:spcPts val="0"/>
              </a:spcAft>
              <a:buClr>
                <a:srgbClr val="FF00FF"/>
              </a:buClr>
              <a:buFont typeface="Cabin"/>
              <a:buNone/>
            </a:pPr>
            <a:endParaRPr sz="3000" dirty="0">
              <a:solidFill>
                <a:srgbClr val="FF00FF"/>
              </a:solidFill>
              <a:latin typeface="Arial" charset="0"/>
              <a:ea typeface="Arial" charset="0"/>
              <a:cs typeface="Arial" charset="0"/>
              <a:sym typeface="Cabin"/>
            </a:endParaRPr>
          </a:p>
          <a:p>
            <a:pPr marL="0" marR="0" lvl="0" indent="0" algn="ctr" rtl="0">
              <a:lnSpc>
                <a:spcPct val="115000"/>
              </a:lnSpc>
              <a:spcBef>
                <a:spcPts val="0"/>
              </a:spcBef>
              <a:spcAft>
                <a:spcPts val="0"/>
              </a:spcAft>
              <a:buClr>
                <a:srgbClr val="FF00FF"/>
              </a:buClr>
              <a:buSzPct val="25000"/>
              <a:buFont typeface="Cabin"/>
              <a:buNone/>
            </a:pPr>
            <a:r>
              <a:rPr lang="en-US" sz="3000" dirty="0">
                <a:solidFill>
                  <a:srgbClr val="FF9900"/>
                </a:solidFill>
                <a:latin typeface="Arial" charset="0"/>
                <a:ea typeface="Arial" charset="0"/>
                <a:cs typeface="Arial" charset="0"/>
                <a:sym typeface="Cabin"/>
              </a:rPr>
              <a:t>A paragraph about how  to find the largest item in a list</a:t>
            </a:r>
          </a:p>
        </p:txBody>
      </p:sp>
      <p:cxnSp>
        <p:nvCxnSpPr>
          <p:cNvPr id="633" name="Shape 633"/>
          <p:cNvCxnSpPr/>
          <p:nvPr/>
        </p:nvCxnSpPr>
        <p:spPr>
          <a:xfrm>
            <a:off x="6986588" y="1211263"/>
            <a:ext cx="5172986" cy="2323998"/>
          </a:xfrm>
          <a:prstGeom prst="straightConnector1">
            <a:avLst/>
          </a:prstGeom>
          <a:noFill/>
          <a:ln w="38100" cap="flat" cmpd="sng">
            <a:solidFill>
              <a:srgbClr val="FFFFFF"/>
            </a:solidFill>
            <a:prstDash val="solid"/>
            <a:round/>
            <a:headEnd type="none" w="lg" len="lg"/>
            <a:tailEnd type="none" w="lg" len="lg"/>
          </a:ln>
        </p:spPr>
      </p:cxnSp>
      <p:cxnSp>
        <p:nvCxnSpPr>
          <p:cNvPr id="634" name="Shape 634"/>
          <p:cNvCxnSpPr/>
          <p:nvPr/>
        </p:nvCxnSpPr>
        <p:spPr>
          <a:xfrm>
            <a:off x="9890125" y="4349750"/>
            <a:ext cx="2269449" cy="857115"/>
          </a:xfrm>
          <a:prstGeom prst="straightConnector1">
            <a:avLst/>
          </a:prstGeom>
          <a:noFill/>
          <a:ln w="38100" cap="flat" cmpd="sng">
            <a:solidFill>
              <a:srgbClr val="FFFF00"/>
            </a:solidFill>
            <a:prstDash val="solid"/>
            <a:round/>
            <a:headEnd type="none" w="lg" len="lg"/>
            <a:tailEnd type="none" w="lg" len="lg"/>
          </a:ln>
        </p:spPr>
      </p:cxnSp>
      <p:cxnSp>
        <p:nvCxnSpPr>
          <p:cNvPr id="635" name="Shape 635"/>
          <p:cNvCxnSpPr/>
          <p:nvPr/>
        </p:nvCxnSpPr>
        <p:spPr>
          <a:xfrm>
            <a:off x="10214043" y="6887183"/>
            <a:ext cx="1789090" cy="680936"/>
          </a:xfrm>
          <a:prstGeom prst="straightConnector1">
            <a:avLst/>
          </a:prstGeom>
          <a:noFill/>
          <a:ln w="38100" cap="flat" cmpd="sng">
            <a:solidFill>
              <a:srgbClr val="FF9900"/>
            </a:solidFill>
            <a:prstDash val="solid"/>
            <a:round/>
            <a:headEnd type="none" w="lg" len="lg"/>
            <a:tailEnd type="none" w="lg" len="lg"/>
          </a:ln>
        </p:spPr>
      </p:cxn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Shape 64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Summary</a:t>
            </a:r>
          </a:p>
        </p:txBody>
      </p:sp>
      <p:sp>
        <p:nvSpPr>
          <p:cNvPr id="641" name="Shape 641"/>
          <p:cNvSpPr txBox="1">
            <a:spLocks noGrp="1"/>
          </p:cNvSpPr>
          <p:nvPr>
            <p:ph type="body" idx="1"/>
          </p:nvPr>
        </p:nvSpPr>
        <p:spPr>
          <a:xfrm>
            <a:off x="812800" y="2138869"/>
            <a:ext cx="14630400" cy="5109732"/>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This is a quick overview of </a:t>
            </a:r>
            <a:r>
              <a:rPr lang="en-US" sz="3600" u="none" strike="noStrike" cap="none">
                <a:solidFill>
                  <a:srgbClr val="FFFF00"/>
                </a:solidFill>
                <a:latin typeface="Arial" charset="0"/>
                <a:ea typeface="Arial" charset="0"/>
                <a:cs typeface="Arial" charset="0"/>
                <a:sym typeface="Cabin"/>
              </a:rPr>
              <a:t>Chapter 1</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We will revisit these concepts throughout the course</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Focus on the big picture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Shape 646"/>
          <p:cNvSpPr txBox="1">
            <a:spLocks noGrp="1"/>
          </p:cNvSpPr>
          <p:nvPr>
            <p:ph type="title"/>
          </p:nvPr>
        </p:nvSpPr>
        <p:spPr>
          <a:prstGeom prst="rect">
            <a:avLst/>
          </a:prstGeom>
        </p:spPr>
        <p:txBody>
          <a:bodyPr lIns="91425" tIns="91425" rIns="91425" bIns="91425" anchor="ctr" anchorCtr="0">
            <a:noAutofit/>
          </a:bodyPr>
          <a:lstStyle/>
          <a:p>
            <a:pPr lvl="0">
              <a:spcBef>
                <a:spcPts val="0"/>
              </a:spcBef>
              <a:buNone/>
            </a:pPr>
            <a:r>
              <a:rPr lang="en-US" sz="3600" dirty="0">
                <a:solidFill>
                  <a:srgbClr val="FFFF00"/>
                </a:solidFill>
              </a:rPr>
              <a:t>Acknowledgements / Contributions</a:t>
            </a:r>
          </a:p>
        </p:txBody>
      </p:sp>
      <p:sp>
        <p:nvSpPr>
          <p:cNvPr id="647" name="Shape 647"/>
          <p:cNvSpPr txBox="1"/>
          <p:nvPr/>
        </p:nvSpPr>
        <p:spPr>
          <a:xfrm>
            <a:off x="1206100" y="2198849"/>
            <a:ext cx="6797699" cy="5914020"/>
          </a:xfrm>
          <a:prstGeom prst="rect">
            <a:avLst/>
          </a:prstGeom>
          <a:noFill/>
          <a:ln>
            <a:noFill/>
          </a:ln>
        </p:spPr>
        <p:txBody>
          <a:bodyPr lIns="91425" tIns="91425" rIns="91425" bIns="91425" anchor="t" anchorCtr="0">
            <a:noAutofit/>
          </a:bodyPr>
          <a:lstStyle/>
          <a:p>
            <a:pPr lvl="0" rtl="0">
              <a:spcBef>
                <a:spcPts val="0"/>
              </a:spcBef>
              <a:buNone/>
            </a:pPr>
            <a:r>
              <a:rPr lang="en-US" sz="1800" dirty="0">
                <a:solidFill>
                  <a:srgbClr val="FFFFFF"/>
                </a:solidFill>
              </a:rPr>
              <a:t>These slides are Copyright 2010-  Charles R. Severance (</a:t>
            </a:r>
            <a:r>
              <a:rPr lang="en-US" sz="1800" u="sng" dirty="0">
                <a:solidFill>
                  <a:srgbClr val="FFFF00"/>
                </a:solidFill>
                <a:hlinkClick r:id="rId3"/>
              </a:rPr>
              <a:t>www.dr-chuck.com</a:t>
            </a:r>
            <a:r>
              <a:rPr lang="en-US" sz="1800" dirty="0">
                <a:solidFill>
                  <a:srgbClr val="FFFFFF"/>
                </a:solidFill>
              </a:rPr>
              <a:t>) of the University of Michigan School of Information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lvl="0" rtl="0">
              <a:spcBef>
                <a:spcPts val="0"/>
              </a:spcBef>
              <a:buNone/>
            </a:pPr>
            <a:endParaRPr sz="1800" dirty="0">
              <a:solidFill>
                <a:srgbClr val="FFFFFF"/>
              </a:solidFill>
            </a:endParaRPr>
          </a:p>
          <a:p>
            <a:pPr lvl="0" rtl="0">
              <a:spcBef>
                <a:spcPts val="0"/>
              </a:spcBef>
              <a:buNone/>
            </a:pPr>
            <a:r>
              <a:rPr lang="en-US" sz="1800" dirty="0">
                <a:solidFill>
                  <a:srgbClr val="FFFFFF"/>
                </a:solidFill>
              </a:rPr>
              <a:t>Initial Development: Charles Severance, University of Michigan School of Information</a:t>
            </a:r>
          </a:p>
          <a:p>
            <a:pPr lvl="0" rtl="0">
              <a:spcBef>
                <a:spcPts val="0"/>
              </a:spcBef>
              <a:buNone/>
            </a:pPr>
            <a:endParaRPr sz="1800" dirty="0">
              <a:solidFill>
                <a:srgbClr val="FFFFFF"/>
              </a:solidFill>
            </a:endParaRPr>
          </a:p>
          <a:p>
            <a:pPr lvl="0" rtl="0">
              <a:spcBef>
                <a:spcPts val="0"/>
              </a:spcBef>
              <a:buClr>
                <a:schemeClr val="dk2"/>
              </a:buClr>
              <a:buSzPct val="61111"/>
              <a:buFont typeface="Arial"/>
              <a:buNone/>
            </a:pPr>
            <a:r>
              <a:rPr lang="en-US" sz="1800" dirty="0">
                <a:solidFill>
                  <a:schemeClr val="lt1"/>
                </a:solidFill>
              </a:rPr>
              <a:t>… Insert new Contributors and Translators here</a:t>
            </a:r>
          </a:p>
          <a:p>
            <a:pPr lvl="0">
              <a:spcBef>
                <a:spcPts val="0"/>
              </a:spcBef>
              <a:buNone/>
            </a:pPr>
            <a:endParaRPr sz="1800" dirty="0">
              <a:solidFill>
                <a:srgbClr val="FFFFFF"/>
              </a:solidFill>
            </a:endParaRPr>
          </a:p>
        </p:txBody>
      </p:sp>
      <p:pic>
        <p:nvPicPr>
          <p:cNvPr id="649" name="Shape 649"/>
          <p:cNvPicPr preferRelativeResize="0"/>
          <p:nvPr/>
        </p:nvPicPr>
        <p:blipFill rotWithShape="1">
          <a:blip r:embed="rId4">
            <a:alphaModFix/>
          </a:blip>
          <a:srcRect/>
          <a:stretch/>
        </p:blipFill>
        <p:spPr>
          <a:xfrm>
            <a:off x="13897687" y="1129973"/>
            <a:ext cx="1968599" cy="668400"/>
          </a:xfrm>
          <a:prstGeom prst="rect">
            <a:avLst/>
          </a:prstGeom>
          <a:noFill/>
          <a:ln>
            <a:noFill/>
          </a:ln>
        </p:spPr>
      </p:pic>
      <p:sp>
        <p:nvSpPr>
          <p:cNvPr id="650" name="Shape 650"/>
          <p:cNvSpPr txBox="1"/>
          <p:nvPr/>
        </p:nvSpPr>
        <p:spPr>
          <a:xfrm>
            <a:off x="8704400" y="2329324"/>
            <a:ext cx="6797699" cy="5783546"/>
          </a:xfrm>
          <a:prstGeom prst="rect">
            <a:avLst/>
          </a:prstGeom>
          <a:noFill/>
          <a:ln>
            <a:noFill/>
          </a:ln>
        </p:spPr>
        <p:txBody>
          <a:bodyPr lIns="91425" tIns="91425" rIns="91425" bIns="91425" anchor="t" anchorCtr="0">
            <a:noAutofit/>
          </a:bodyPr>
          <a:lstStyle/>
          <a:p>
            <a:pPr lvl="0" rtl="0">
              <a:spcBef>
                <a:spcPts val="0"/>
              </a:spcBef>
              <a:buNone/>
            </a:pPr>
            <a:r>
              <a:rPr lang="en-US" sz="1800" dirty="0">
                <a:solidFill>
                  <a:srgbClr val="FFFFFF"/>
                </a:solidFill>
              </a:rPr>
              <a:t>Continue</a:t>
            </a:r>
            <a:r>
              <a:rPr lang="is-IS" sz="1800" dirty="0">
                <a:solidFill>
                  <a:srgbClr val="FFFFFF"/>
                </a:solidFill>
              </a:rPr>
              <a:t>…</a:t>
            </a:r>
            <a:endParaRPr lang="en-US" sz="1800" dirty="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Shape 28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dirty="0">
                <a:solidFill>
                  <a:srgbClr val="FFD966"/>
                </a:solidFill>
                <a:latin typeface="Arial" charset="0"/>
                <a:ea typeface="Arial" charset="0"/>
                <a:cs typeface="Arial" charset="0"/>
                <a:sym typeface="Cabin"/>
              </a:rPr>
              <a:t>Why be a Programmer?</a:t>
            </a:r>
          </a:p>
        </p:txBody>
      </p:sp>
      <p:sp>
        <p:nvSpPr>
          <p:cNvPr id="282" name="Shape 282"/>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rgbClr val="FFFF00"/>
              </a:buClr>
              <a:buSzPct val="100000"/>
              <a:buFont typeface="Cabin"/>
              <a:buChar char="•"/>
            </a:pPr>
            <a:r>
              <a:rPr lang="en-US" sz="3600" u="none" strike="noStrike" cap="none" dirty="0">
                <a:solidFill>
                  <a:srgbClr val="FFFF00"/>
                </a:solidFill>
                <a:latin typeface="Arial" charset="0"/>
                <a:ea typeface="Arial" charset="0"/>
                <a:cs typeface="Arial" charset="0"/>
                <a:sym typeface="Cabin"/>
              </a:rPr>
              <a:t>To get some task done - we are the user and programmer</a:t>
            </a:r>
          </a:p>
          <a:p>
            <a:pPr marL="670306" marR="0" lvl="1" indent="0" algn="l" rtl="0">
              <a:lnSpc>
                <a:spcPct val="100000"/>
              </a:lnSpc>
              <a:spcBef>
                <a:spcPts val="3500"/>
              </a:spcBef>
              <a:spcAft>
                <a:spcPts val="0"/>
              </a:spcAft>
              <a:buClr>
                <a:schemeClr val="lt1"/>
              </a:buClr>
              <a:buSzPct val="100000"/>
              <a:buNone/>
            </a:pPr>
            <a:r>
              <a:rPr lang="en-US" sz="3600" dirty="0">
                <a:solidFill>
                  <a:schemeClr val="lt1"/>
                </a:solidFill>
                <a:latin typeface="Arial" charset="0"/>
                <a:ea typeface="Arial" charset="0"/>
                <a:cs typeface="Arial" charset="0"/>
                <a:sym typeface="Cabin"/>
              </a:rPr>
              <a:t> -  </a:t>
            </a:r>
            <a:r>
              <a:rPr lang="en-US" sz="3600" u="none" strike="noStrike" cap="none" dirty="0">
                <a:solidFill>
                  <a:schemeClr val="lt1"/>
                </a:solidFill>
                <a:latin typeface="Arial" charset="0"/>
                <a:ea typeface="Arial" charset="0"/>
                <a:cs typeface="Arial" charset="0"/>
                <a:sym typeface="Cabin"/>
              </a:rPr>
              <a:t>Clean up survey data</a:t>
            </a:r>
          </a:p>
          <a:p>
            <a:pPr marL="749300" marR="0" lvl="0" indent="-371094" algn="l" rtl="0">
              <a:lnSpc>
                <a:spcPct val="100000"/>
              </a:lnSpc>
              <a:spcBef>
                <a:spcPts val="3500"/>
              </a:spcBef>
              <a:spcAft>
                <a:spcPts val="0"/>
              </a:spcAft>
              <a:buClr>
                <a:srgbClr val="FFFF00"/>
              </a:buClr>
              <a:buSzPct val="100000"/>
              <a:buFont typeface="Cabin"/>
              <a:buChar char="•"/>
            </a:pPr>
            <a:r>
              <a:rPr lang="en-US" sz="3600" u="none" strike="noStrike" cap="none" dirty="0">
                <a:solidFill>
                  <a:srgbClr val="FFFF00"/>
                </a:solidFill>
                <a:latin typeface="Arial" charset="0"/>
                <a:ea typeface="Arial" charset="0"/>
                <a:cs typeface="Arial" charset="0"/>
                <a:sym typeface="Cabin"/>
              </a:rPr>
              <a:t>To produce something for others to use - a programming job</a:t>
            </a:r>
          </a:p>
          <a:p>
            <a:pPr marL="670306" marR="0" lvl="1" indent="0" algn="l" rtl="0">
              <a:lnSpc>
                <a:spcPct val="100000"/>
              </a:lnSpc>
              <a:spcBef>
                <a:spcPts val="3500"/>
              </a:spcBef>
              <a:spcAft>
                <a:spcPts val="0"/>
              </a:spcAft>
              <a:buClr>
                <a:schemeClr val="lt1"/>
              </a:buClr>
              <a:buSzPct val="100000"/>
              <a:buNone/>
            </a:pPr>
            <a:r>
              <a:rPr lang="en-US" sz="3600" dirty="0">
                <a:solidFill>
                  <a:schemeClr val="lt1"/>
                </a:solidFill>
                <a:latin typeface="Arial" charset="0"/>
                <a:ea typeface="Arial" charset="0"/>
                <a:cs typeface="Arial" charset="0"/>
                <a:sym typeface="Cabin"/>
              </a:rPr>
              <a:t> -  </a:t>
            </a:r>
            <a:r>
              <a:rPr lang="en-US" sz="3600" u="none" strike="noStrike" cap="none" dirty="0">
                <a:solidFill>
                  <a:schemeClr val="lt1"/>
                </a:solidFill>
                <a:latin typeface="Arial" charset="0"/>
                <a:ea typeface="Arial" charset="0"/>
                <a:cs typeface="Arial" charset="0"/>
                <a:sym typeface="Cabin"/>
              </a:rPr>
              <a:t>Fix a performance problem in the Sakai software</a:t>
            </a:r>
          </a:p>
          <a:p>
            <a:pPr marL="670306" marR="0" lvl="1" indent="0" algn="l" rtl="0">
              <a:lnSpc>
                <a:spcPct val="100000"/>
              </a:lnSpc>
              <a:spcBef>
                <a:spcPts val="3500"/>
              </a:spcBef>
              <a:spcAft>
                <a:spcPts val="0"/>
              </a:spcAft>
              <a:buClr>
                <a:schemeClr val="lt1"/>
              </a:buClr>
              <a:buSzPct val="100000"/>
              <a:buNone/>
            </a:pPr>
            <a:r>
              <a:rPr lang="en-US" sz="3600" dirty="0">
                <a:solidFill>
                  <a:schemeClr val="lt1"/>
                </a:solidFill>
                <a:latin typeface="Arial" charset="0"/>
                <a:ea typeface="Arial" charset="0"/>
                <a:cs typeface="Arial" charset="0"/>
                <a:sym typeface="Cabin"/>
              </a:rPr>
              <a:t> -  </a:t>
            </a:r>
            <a:r>
              <a:rPr lang="en-US" sz="3600" u="none" strike="noStrike" cap="none" dirty="0">
                <a:solidFill>
                  <a:schemeClr val="lt1"/>
                </a:solidFill>
                <a:latin typeface="Arial" charset="0"/>
                <a:ea typeface="Arial" charset="0"/>
                <a:cs typeface="Arial" charset="0"/>
                <a:sym typeface="Cabin"/>
              </a:rPr>
              <a:t>Add a guestbook to a web site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cxnSp>
        <p:nvCxnSpPr>
          <p:cNvPr id="260" name="Shape 260"/>
          <p:cNvCxnSpPr/>
          <p:nvPr/>
        </p:nvCxnSpPr>
        <p:spPr>
          <a:xfrm rot="10800000" flipH="1">
            <a:off x="5083700" y="4085193"/>
            <a:ext cx="1042306" cy="1261323"/>
          </a:xfrm>
          <a:prstGeom prst="straightConnector1">
            <a:avLst/>
          </a:prstGeom>
          <a:noFill/>
          <a:ln w="215900" cap="rnd" cmpd="sng">
            <a:solidFill>
              <a:srgbClr val="2E2F30"/>
            </a:solidFill>
            <a:prstDash val="solid"/>
            <a:miter/>
            <a:headEnd type="none" w="med" len="med"/>
            <a:tailEnd type="none" w="med" len="med"/>
          </a:ln>
        </p:spPr>
      </p:cxnSp>
      <p:cxnSp>
        <p:nvCxnSpPr>
          <p:cNvPr id="261" name="Shape 261"/>
          <p:cNvCxnSpPr/>
          <p:nvPr/>
        </p:nvCxnSpPr>
        <p:spPr>
          <a:xfrm rot="10800000" flipH="1">
            <a:off x="7743561" y="4196022"/>
            <a:ext cx="67287" cy="1009322"/>
          </a:xfrm>
          <a:prstGeom prst="straightConnector1">
            <a:avLst/>
          </a:prstGeom>
          <a:noFill/>
          <a:ln w="215900" cap="rnd" cmpd="sng">
            <a:solidFill>
              <a:srgbClr val="2E2F30"/>
            </a:solidFill>
            <a:prstDash val="solid"/>
            <a:miter/>
            <a:headEnd type="none" w="med" len="med"/>
            <a:tailEnd type="none" w="med" len="med"/>
          </a:ln>
        </p:spPr>
      </p:cxnSp>
      <p:cxnSp>
        <p:nvCxnSpPr>
          <p:cNvPr id="262" name="Shape 262"/>
          <p:cNvCxnSpPr/>
          <p:nvPr/>
        </p:nvCxnSpPr>
        <p:spPr>
          <a:xfrm rot="10800000">
            <a:off x="8919123" y="4176231"/>
            <a:ext cx="2303628" cy="773154"/>
          </a:xfrm>
          <a:prstGeom prst="straightConnector1">
            <a:avLst/>
          </a:prstGeom>
          <a:noFill/>
          <a:ln w="215900" cap="rnd" cmpd="sng">
            <a:solidFill>
              <a:srgbClr val="2E2F30"/>
            </a:solidFill>
            <a:prstDash val="solid"/>
            <a:miter/>
            <a:headEnd type="none" w="med" len="med"/>
            <a:tailEnd type="none" w="med" len="med"/>
          </a:ln>
        </p:spPr>
      </p:cxnSp>
      <p:pic>
        <p:nvPicPr>
          <p:cNvPr id="263" name="Shape 263"/>
          <p:cNvPicPr preferRelativeResize="0"/>
          <p:nvPr/>
        </p:nvPicPr>
        <p:blipFill rotWithShape="1">
          <a:blip r:embed="rId3">
            <a:alphaModFix/>
          </a:blip>
          <a:srcRect/>
          <a:stretch/>
        </p:blipFill>
        <p:spPr>
          <a:xfrm>
            <a:off x="9155292" y="1148265"/>
            <a:ext cx="986892" cy="1403815"/>
          </a:xfrm>
          <a:prstGeom prst="rect">
            <a:avLst/>
          </a:prstGeom>
          <a:noFill/>
          <a:ln>
            <a:noFill/>
          </a:ln>
        </p:spPr>
      </p:pic>
      <p:sp>
        <p:nvSpPr>
          <p:cNvPr id="264" name="Shape 264"/>
          <p:cNvSpPr txBox="1"/>
          <p:nvPr/>
        </p:nvSpPr>
        <p:spPr>
          <a:xfrm>
            <a:off x="4004451" y="2963725"/>
            <a:ext cx="8254011" cy="1319374"/>
          </a:xfrm>
          <a:prstGeom prst="rect">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4400" b="0" i="0" u="none" strike="noStrike" cap="none" dirty="0">
                <a:solidFill>
                  <a:schemeClr val="lt1"/>
                </a:solidFill>
                <a:latin typeface="Ovo"/>
                <a:ea typeface="Ovo"/>
                <a:cs typeface="Ovo"/>
                <a:sym typeface="Ovo"/>
              </a:rPr>
              <a:t>Computer</a:t>
            </a:r>
          </a:p>
          <a:p>
            <a:pPr marL="0" marR="0" lvl="0" indent="0" algn="ctr" rtl="0">
              <a:lnSpc>
                <a:spcPct val="100000"/>
              </a:lnSpc>
              <a:spcBef>
                <a:spcPts val="0"/>
              </a:spcBef>
              <a:spcAft>
                <a:spcPts val="0"/>
              </a:spcAft>
              <a:buClr>
                <a:schemeClr val="lt1"/>
              </a:buClr>
              <a:buSzPct val="25000"/>
              <a:buFont typeface="Ovo"/>
              <a:buNone/>
            </a:pPr>
            <a:r>
              <a:rPr lang="en-US" sz="4400" b="0" i="0" u="none" strike="noStrike" cap="none" dirty="0">
                <a:solidFill>
                  <a:schemeClr val="lt1"/>
                </a:solidFill>
                <a:latin typeface="Ovo"/>
                <a:ea typeface="Ovo"/>
                <a:cs typeface="Ovo"/>
                <a:sym typeface="Ovo"/>
              </a:rPr>
              <a:t>Hardware + Software</a:t>
            </a:r>
          </a:p>
        </p:txBody>
      </p:sp>
      <p:sp>
        <p:nvSpPr>
          <p:cNvPr id="265" name="Shape 265"/>
          <p:cNvSpPr/>
          <p:nvPr/>
        </p:nvSpPr>
        <p:spPr>
          <a:xfrm>
            <a:off x="10052467" y="4853071"/>
            <a:ext cx="2417095" cy="1139939"/>
          </a:xfrm>
          <a:prstGeom prst="roundRect">
            <a:avLst>
              <a:gd name="adj" fmla="val 3000"/>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3800" b="0" i="0" u="none" strike="noStrike" cap="none">
                <a:solidFill>
                  <a:schemeClr val="lt1"/>
                </a:solidFill>
                <a:latin typeface="Ovo"/>
                <a:ea typeface="Ovo"/>
                <a:cs typeface="Ovo"/>
                <a:sym typeface="Ovo"/>
              </a:rPr>
              <a:t>Networks</a:t>
            </a:r>
          </a:p>
        </p:txBody>
      </p:sp>
      <p:sp>
        <p:nvSpPr>
          <p:cNvPr id="266" name="Shape 266"/>
          <p:cNvSpPr txBox="1"/>
          <p:nvPr/>
        </p:nvSpPr>
        <p:spPr>
          <a:xfrm>
            <a:off x="9155292" y="5237008"/>
            <a:ext cx="774898" cy="52775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3800" b="0" i="0" u="none" strike="noStrike" cap="none" dirty="0">
                <a:solidFill>
                  <a:schemeClr val="lt1"/>
                </a:solidFill>
                <a:latin typeface="Ovo"/>
                <a:ea typeface="Ovo"/>
                <a:cs typeface="Ovo"/>
                <a:sym typeface="Ovo"/>
              </a:rPr>
              <a:t>....</a:t>
            </a:r>
          </a:p>
        </p:txBody>
      </p:sp>
      <p:pic>
        <p:nvPicPr>
          <p:cNvPr id="267" name="Shape 267"/>
          <p:cNvPicPr preferRelativeResize="0"/>
          <p:nvPr/>
        </p:nvPicPr>
        <p:blipFill rotWithShape="1">
          <a:blip r:embed="rId5">
            <a:alphaModFix/>
          </a:blip>
          <a:srcRect/>
          <a:stretch/>
        </p:blipFill>
        <p:spPr>
          <a:xfrm>
            <a:off x="4437206" y="1053270"/>
            <a:ext cx="3018730" cy="1585888"/>
          </a:xfrm>
          <a:prstGeom prst="rect">
            <a:avLst/>
          </a:prstGeom>
          <a:noFill/>
          <a:ln>
            <a:noFill/>
          </a:ln>
        </p:spPr>
      </p:pic>
      <p:pic>
        <p:nvPicPr>
          <p:cNvPr id="268" name="Shape 268"/>
          <p:cNvPicPr preferRelativeResize="0"/>
          <p:nvPr/>
        </p:nvPicPr>
        <p:blipFill rotWithShape="1">
          <a:blip r:embed="rId6">
            <a:alphaModFix/>
          </a:blip>
          <a:srcRect/>
          <a:stretch/>
        </p:blipFill>
        <p:spPr>
          <a:xfrm>
            <a:off x="10559107" y="894945"/>
            <a:ext cx="1026473" cy="1905177"/>
          </a:xfrm>
          <a:prstGeom prst="rect">
            <a:avLst/>
          </a:prstGeom>
          <a:noFill/>
          <a:ln>
            <a:noFill/>
          </a:ln>
        </p:spPr>
      </p:pic>
      <p:sp>
        <p:nvSpPr>
          <p:cNvPr id="269" name="Shape 269"/>
          <p:cNvSpPr txBox="1"/>
          <p:nvPr/>
        </p:nvSpPr>
        <p:spPr>
          <a:xfrm>
            <a:off x="2830286" y="6469592"/>
            <a:ext cx="11248571" cy="205755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2800" u="none" strike="noStrike" cap="none" dirty="0">
                <a:solidFill>
                  <a:schemeClr val="lt1"/>
                </a:solidFill>
                <a:latin typeface="Arial" charset="0"/>
                <a:ea typeface="Arial" charset="0"/>
                <a:cs typeface="Arial" charset="0"/>
                <a:sym typeface="Cabin"/>
              </a:rPr>
              <a:t>From a software creator’s point of view, we build the software. The end users (stakeholders/actors) are our masters - who we want to please - often they pay us money when they are pleased.  But the data, information, and networks are our problem to solve on their behalf.  The hardware and software are our friends and allies in this quest.</a:t>
            </a:r>
          </a:p>
        </p:txBody>
      </p:sp>
      <p:sp>
        <p:nvSpPr>
          <p:cNvPr id="270" name="Shape 270"/>
          <p:cNvSpPr/>
          <p:nvPr/>
        </p:nvSpPr>
        <p:spPr>
          <a:xfrm>
            <a:off x="6251891" y="4843856"/>
            <a:ext cx="2667232" cy="1139939"/>
          </a:xfrm>
          <a:prstGeom prst="roundRect">
            <a:avLst>
              <a:gd name="adj" fmla="val 3000"/>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3800" b="0" i="0" u="none" strike="noStrike" cap="none" dirty="0">
                <a:solidFill>
                  <a:schemeClr val="lt1"/>
                </a:solidFill>
                <a:latin typeface="Ovo"/>
                <a:ea typeface="Ovo"/>
                <a:cs typeface="Ovo"/>
                <a:sym typeface="Ovo"/>
              </a:rPr>
              <a:t>Information</a:t>
            </a:r>
          </a:p>
        </p:txBody>
      </p:sp>
      <p:sp>
        <p:nvSpPr>
          <p:cNvPr id="271" name="Shape 271"/>
          <p:cNvSpPr/>
          <p:nvPr/>
        </p:nvSpPr>
        <p:spPr>
          <a:xfrm>
            <a:off x="3363235" y="4843856"/>
            <a:ext cx="2417095" cy="1139939"/>
          </a:xfrm>
          <a:prstGeom prst="roundRect">
            <a:avLst>
              <a:gd name="adj" fmla="val 3000"/>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3800" b="0" i="0" u="none" strike="noStrike" cap="none">
                <a:solidFill>
                  <a:schemeClr val="lt1"/>
                </a:solidFill>
                <a:latin typeface="Ovo"/>
                <a:ea typeface="Ovo"/>
                <a:cs typeface="Ovo"/>
                <a:sym typeface="Ovo"/>
              </a:rPr>
              <a:t>Data</a:t>
            </a:r>
          </a:p>
        </p:txBody>
      </p:sp>
      <p:sp>
        <p:nvSpPr>
          <p:cNvPr id="272" name="Shape 272"/>
          <p:cNvSpPr txBox="1"/>
          <p:nvPr/>
        </p:nvSpPr>
        <p:spPr>
          <a:xfrm>
            <a:off x="7866261" y="1639073"/>
            <a:ext cx="1052862" cy="54886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800" u="none" strike="noStrike" cap="none">
                <a:solidFill>
                  <a:schemeClr val="lt1"/>
                </a:solidFill>
                <a:latin typeface="Arial" charset="0"/>
                <a:ea typeface="Arial" charset="0"/>
                <a:cs typeface="Arial" charset="0"/>
                <a:sym typeface="Cabin"/>
              </a:rPr>
              <a:t>User</a:t>
            </a:r>
          </a:p>
        </p:txBody>
      </p:sp>
      <p:pic>
        <p:nvPicPr>
          <p:cNvPr id="274" name="Shape 274"/>
          <p:cNvPicPr preferRelativeResize="0"/>
          <p:nvPr/>
        </p:nvPicPr>
        <p:blipFill rotWithShape="1">
          <a:blip r:embed="rId3">
            <a:alphaModFix/>
          </a:blip>
          <a:srcRect/>
          <a:stretch/>
        </p:blipFill>
        <p:spPr>
          <a:xfrm>
            <a:off x="11168657" y="3352940"/>
            <a:ext cx="379980" cy="540943"/>
          </a:xfrm>
          <a:prstGeom prst="rect">
            <a:avLst/>
          </a:prstGeom>
          <a:noFill/>
          <a:ln>
            <a:noFill/>
          </a:ln>
        </p:spPr>
      </p:pic>
      <p:sp>
        <p:nvSpPr>
          <p:cNvPr id="275" name="Shape 275"/>
          <p:cNvSpPr txBox="1"/>
          <p:nvPr/>
        </p:nvSpPr>
        <p:spPr>
          <a:xfrm>
            <a:off x="12399437" y="3348982"/>
            <a:ext cx="3125907" cy="548777"/>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800" u="none" strike="noStrike" cap="none" dirty="0">
                <a:solidFill>
                  <a:schemeClr val="lt1"/>
                </a:solidFill>
                <a:latin typeface="Arial" charset="0"/>
                <a:ea typeface="Arial" charset="0"/>
                <a:cs typeface="Arial" charset="0"/>
                <a:sym typeface="Cabin"/>
              </a:rPr>
              <a:t>Programmer</a:t>
            </a:r>
          </a:p>
        </p:txBody>
      </p:sp>
      <p:cxnSp>
        <p:nvCxnSpPr>
          <p:cNvPr id="276" name="Shape 276"/>
          <p:cNvCxnSpPr/>
          <p:nvPr/>
        </p:nvCxnSpPr>
        <p:spPr>
          <a:xfrm rot="10800000">
            <a:off x="10024759" y="2479513"/>
            <a:ext cx="915646" cy="883981"/>
          </a:xfrm>
          <a:prstGeom prst="straightConnector1">
            <a:avLst/>
          </a:prstGeom>
          <a:noFill/>
          <a:ln w="101600" cap="rnd" cmpd="sng">
            <a:solidFill>
              <a:srgbClr val="FFFF00"/>
            </a:solidFill>
            <a:prstDash val="solid"/>
            <a:miter/>
            <a:headEnd type="stealth"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Shape 28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6000" u="none" strike="noStrike" cap="none" dirty="0">
                <a:solidFill>
                  <a:srgbClr val="FFD966"/>
                </a:solidFill>
                <a:latin typeface="Arial" charset="0"/>
                <a:ea typeface="Arial" charset="0"/>
                <a:cs typeface="Arial" charset="0"/>
                <a:sym typeface="Cabin"/>
              </a:rPr>
              <a:t>What is Code?  Software? A Program?</a:t>
            </a:r>
          </a:p>
        </p:txBody>
      </p:sp>
      <p:sp>
        <p:nvSpPr>
          <p:cNvPr id="288" name="Shape 288"/>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rgbClr val="FFFF00"/>
              </a:buClr>
              <a:buSzPct val="100000"/>
              <a:buFont typeface="Cabin"/>
              <a:buChar char="•"/>
            </a:pPr>
            <a:r>
              <a:rPr lang="en-US" sz="3200" u="none" strike="noStrike" cap="none" dirty="0">
                <a:solidFill>
                  <a:srgbClr val="FFFF00"/>
                </a:solidFill>
                <a:latin typeface="Arial" charset="0"/>
                <a:ea typeface="Arial" charset="0"/>
                <a:cs typeface="Arial" charset="0"/>
                <a:sym typeface="Cabin"/>
              </a:rPr>
              <a:t>A sequence of stored instructions </a:t>
            </a:r>
          </a:p>
          <a:p>
            <a:pPr marL="695706" marR="0" lvl="1" indent="0" algn="l" rtl="0">
              <a:lnSpc>
                <a:spcPct val="100000"/>
              </a:lnSpc>
              <a:spcBef>
                <a:spcPts val="3500"/>
              </a:spcBef>
              <a:spcAft>
                <a:spcPts val="0"/>
              </a:spcAft>
              <a:buClr>
                <a:schemeClr val="lt1"/>
              </a:buClr>
              <a:buSzPct val="100000"/>
              <a:buNone/>
            </a:pPr>
            <a:r>
              <a:rPr lang="en-US" sz="3200" u="none" strike="noStrike" cap="none" dirty="0">
                <a:solidFill>
                  <a:schemeClr val="lt1"/>
                </a:solidFill>
                <a:latin typeface="Arial" charset="0"/>
                <a:ea typeface="Arial" charset="0"/>
                <a:cs typeface="Arial" charset="0"/>
                <a:sym typeface="Cabin"/>
              </a:rPr>
              <a:t>-  It is a little piece of our intelligence in the computer</a:t>
            </a:r>
          </a:p>
          <a:p>
            <a:pPr marL="695706" marR="0" lvl="1" indent="0" algn="l" rtl="0">
              <a:lnSpc>
                <a:spcPct val="100000"/>
              </a:lnSpc>
              <a:spcBef>
                <a:spcPts val="3500"/>
              </a:spcBef>
              <a:spcAft>
                <a:spcPts val="0"/>
              </a:spcAft>
              <a:buClr>
                <a:schemeClr val="lt1"/>
              </a:buClr>
              <a:buSzPct val="100000"/>
              <a:buNone/>
            </a:pPr>
            <a:r>
              <a:rPr lang="en-US" sz="3200" u="none" strike="noStrike" cap="none" dirty="0">
                <a:solidFill>
                  <a:schemeClr val="lt1"/>
                </a:solidFill>
                <a:latin typeface="Arial" charset="0"/>
                <a:ea typeface="Arial" charset="0"/>
                <a:cs typeface="Arial" charset="0"/>
                <a:sym typeface="Cabin"/>
              </a:rPr>
              <a:t>-  We figure something out and then we encode it and then give it to someone else to save them the time and energy of figuring it out</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rgbClr val="FFFF00"/>
                </a:solidFill>
                <a:latin typeface="Arial" charset="0"/>
                <a:ea typeface="Arial" charset="0"/>
                <a:cs typeface="Arial" charset="0"/>
                <a:sym typeface="Cabin"/>
              </a:rPr>
              <a:t>A piece of creative art</a:t>
            </a:r>
            <a:r>
              <a:rPr lang="en-US" sz="3200" u="none" strike="noStrike" cap="none" dirty="0">
                <a:solidFill>
                  <a:schemeClr val="lt1"/>
                </a:solidFill>
                <a:latin typeface="Arial" charset="0"/>
                <a:ea typeface="Arial" charset="0"/>
                <a:cs typeface="Arial" charset="0"/>
                <a:sym typeface="Cabin"/>
              </a:rPr>
              <a:t> - particularly when we do a good job on user experience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Shape 29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Programs for Humans...</a:t>
            </a:r>
          </a:p>
        </p:txBody>
      </p:sp>
      <p:sp>
        <p:nvSpPr>
          <p:cNvPr id="294" name="Shape 294"/>
          <p:cNvSpPr txBox="1"/>
          <p:nvPr/>
        </p:nvSpPr>
        <p:spPr>
          <a:xfrm>
            <a:off x="6206246" y="7708900"/>
            <a:ext cx="9600403" cy="416694"/>
          </a:xfrm>
          <a:prstGeom prst="rect">
            <a:avLst/>
          </a:prstGeom>
          <a:noFill/>
          <a:ln>
            <a:noFill/>
          </a:ln>
        </p:spPr>
        <p:txBody>
          <a:bodyPr lIns="0" tIns="0" rIns="0" bIns="0" anchor="ctr" anchorCtr="0">
            <a:noAutofit/>
          </a:bodyPr>
          <a:lstStyle/>
          <a:p>
            <a:pPr lvl="0" algn="ctr">
              <a:buClr>
                <a:srgbClr val="FFFF00"/>
              </a:buClr>
              <a:buSzPct val="25000"/>
            </a:pPr>
            <a:r>
              <a:rPr lang="en-US" sz="3200" u="sng" dirty="0">
                <a:solidFill>
                  <a:srgbClr val="FFFF00"/>
                </a:solidFill>
                <a:latin typeface="Arial" charset="0"/>
                <a:ea typeface="Arial" charset="0"/>
                <a:cs typeface="Arial" charset="0"/>
                <a:sym typeface="Cabin"/>
                <a:hlinkClick r:id="rId3"/>
              </a:rPr>
              <a:t>https://www.youtube.com/watch?v=XiBYM6g8Tck</a:t>
            </a:r>
          </a:p>
        </p:txBody>
      </p:sp>
      <p:pic>
        <p:nvPicPr>
          <p:cNvPr id="295" name="Shape 295"/>
          <p:cNvPicPr preferRelativeResize="0"/>
          <p:nvPr/>
        </p:nvPicPr>
        <p:blipFill rotWithShape="1">
          <a:blip r:embed="rId4">
            <a:alphaModFix/>
          </a:blip>
          <a:srcRect/>
          <a:stretch/>
        </p:blipFill>
        <p:spPr>
          <a:xfrm>
            <a:off x="8267700" y="2781300"/>
            <a:ext cx="5905500" cy="4279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Programs for Humans...</a:t>
            </a:r>
          </a:p>
        </p:txBody>
      </p:sp>
      <p:sp>
        <p:nvSpPr>
          <p:cNvPr id="301" name="Shape 301"/>
          <p:cNvSpPr txBox="1"/>
          <p:nvPr/>
        </p:nvSpPr>
        <p:spPr>
          <a:xfrm>
            <a:off x="1125537" y="1809345"/>
            <a:ext cx="5873700" cy="643297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while music is playing:</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out and up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out and up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Flip Left hand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Flip Right hand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right shoulder</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to left shoulder</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back of head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ham to back of head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right hit</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to left hit</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on left bottom</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on right bottom</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Jump</a:t>
            </a:r>
          </a:p>
        </p:txBody>
      </p:sp>
      <p:pic>
        <p:nvPicPr>
          <p:cNvPr id="302" name="Shape 302"/>
          <p:cNvPicPr preferRelativeResize="0"/>
          <p:nvPr/>
        </p:nvPicPr>
        <p:blipFill rotWithShape="1">
          <a:blip r:embed="rId3">
            <a:alphaModFix/>
          </a:blip>
          <a:srcRect/>
          <a:stretch/>
        </p:blipFill>
        <p:spPr>
          <a:xfrm>
            <a:off x="8267700" y="2781300"/>
            <a:ext cx="5905500" cy="4279900"/>
          </a:xfrm>
          <a:prstGeom prst="rect">
            <a:avLst/>
          </a:prstGeom>
          <a:noFill/>
          <a:ln>
            <a:noFill/>
          </a:ln>
        </p:spPr>
      </p:pic>
      <p:sp>
        <p:nvSpPr>
          <p:cNvPr id="9" name="Shape 294"/>
          <p:cNvSpPr txBox="1"/>
          <p:nvPr/>
        </p:nvSpPr>
        <p:spPr>
          <a:xfrm>
            <a:off x="6206246" y="7708900"/>
            <a:ext cx="9600403" cy="416694"/>
          </a:xfrm>
          <a:prstGeom prst="rect">
            <a:avLst/>
          </a:prstGeom>
          <a:noFill/>
          <a:ln>
            <a:noFill/>
          </a:ln>
        </p:spPr>
        <p:txBody>
          <a:bodyPr lIns="0" tIns="0" rIns="0" bIns="0" anchor="ctr" anchorCtr="0">
            <a:noAutofit/>
          </a:bodyPr>
          <a:lstStyle/>
          <a:p>
            <a:pPr lvl="0" algn="ctr">
              <a:buClr>
                <a:srgbClr val="FFFF00"/>
              </a:buClr>
              <a:buSzPct val="25000"/>
            </a:pPr>
            <a:r>
              <a:rPr lang="en-US" sz="3200" u="sng" dirty="0">
                <a:solidFill>
                  <a:srgbClr val="FFFF00"/>
                </a:solidFill>
                <a:latin typeface="Arial" charset="0"/>
                <a:ea typeface="Arial" charset="0"/>
                <a:cs typeface="Arial" charset="0"/>
                <a:sym typeface="Cabin"/>
                <a:hlinkClick r:id="rId4"/>
              </a:rPr>
              <a:t>https://www.youtube.com/watch?v=XiBYM6g8Tck</a:t>
            </a:r>
          </a:p>
        </p:txBody>
      </p:sp>
    </p:spTree>
  </p:cSld>
  <p:clrMapOvr>
    <a:masterClrMapping/>
  </p:clrMapOvr>
</p:sld>
</file>

<file path=ppt/theme/theme1.xml><?xml version="1.0" encoding="utf-8"?>
<a:theme xmlns:a="http://schemas.openxmlformats.org/drawingml/2006/main"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491</TotalTime>
  <Words>2553</Words>
  <Application>Microsoft Office PowerPoint</Application>
  <PresentationFormat>Personalizado</PresentationFormat>
  <Paragraphs>419</Paragraphs>
  <Slides>45</Slides>
  <Notes>45</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45</vt:i4>
      </vt:variant>
    </vt:vector>
  </HeadingPairs>
  <TitlesOfParts>
    <vt:vector size="51" baseType="lpstr">
      <vt:lpstr>Arial</vt:lpstr>
      <vt:lpstr>Cabin</vt:lpstr>
      <vt:lpstr>Courier</vt:lpstr>
      <vt:lpstr>Courier New</vt:lpstr>
      <vt:lpstr>Ovo</vt:lpstr>
      <vt:lpstr>Title &amp; Subtitle</vt:lpstr>
      <vt:lpstr>Why Program?</vt:lpstr>
      <vt:lpstr>Computers Want to be Helpful...</vt:lpstr>
      <vt:lpstr>Programmers Anticipate Needs</vt:lpstr>
      <vt:lpstr>Users vs. Programmers</vt:lpstr>
      <vt:lpstr>Why be a Programmer?</vt:lpstr>
      <vt:lpstr>Presentación de PowerPoint</vt:lpstr>
      <vt:lpstr>What is Code?  Software? A Program?</vt:lpstr>
      <vt:lpstr>Programs for Humans...</vt:lpstr>
      <vt:lpstr>Programs for Humans...</vt:lpstr>
      <vt:lpstr>Programs for Humans...</vt:lpstr>
      <vt:lpstr>Programs for Humans...</vt:lpstr>
      <vt:lpstr>Programs for Python...</vt:lpstr>
      <vt:lpstr>Programs for Python...</vt:lpstr>
      <vt:lpstr>Presentación de PowerPoint</vt:lpstr>
      <vt:lpstr>Hardware Architecture</vt:lpstr>
      <vt:lpstr>Presentación de PowerPoint</vt:lpstr>
      <vt:lpstr>Presentación de PowerPoint</vt:lpstr>
      <vt:lpstr>Definitions</vt:lpstr>
      <vt:lpstr>Presentación de PowerPoint</vt:lpstr>
      <vt:lpstr>Presentación de PowerPoint</vt:lpstr>
      <vt:lpstr>Totally Hot CPU</vt:lpstr>
      <vt:lpstr>Hard Disk in Action</vt:lpstr>
      <vt:lpstr>Python as a Language</vt:lpstr>
      <vt:lpstr>Presentación de PowerPoint</vt:lpstr>
      <vt:lpstr>Presentación de PowerPoint</vt:lpstr>
      <vt:lpstr>Early Learner: Syntax Errors</vt:lpstr>
      <vt:lpstr>Talking to Python</vt:lpstr>
      <vt:lpstr>Presentación de PowerPoint</vt:lpstr>
      <vt:lpstr>Presentación de PowerPoint</vt:lpstr>
      <vt:lpstr>What Do We Say?</vt:lpstr>
      <vt:lpstr>Elements of Python</vt:lpstr>
      <vt:lpstr>Presentación de PowerPoint</vt:lpstr>
      <vt:lpstr>Reserved Words</vt:lpstr>
      <vt:lpstr>Sentences or Lines</vt:lpstr>
      <vt:lpstr>Programming Paragraphs</vt:lpstr>
      <vt:lpstr>Python Scripts</vt:lpstr>
      <vt:lpstr>Interactive versus Script</vt:lpstr>
      <vt:lpstr>Program Steps or Program Flow</vt:lpstr>
      <vt:lpstr>Sequential Steps</vt:lpstr>
      <vt:lpstr>Conditional Steps</vt:lpstr>
      <vt:lpstr>Repeated Steps</vt:lpstr>
      <vt:lpstr>Presentación de PowerPoint</vt:lpstr>
      <vt:lpstr>Presentación de PowerPoint</vt:lpstr>
      <vt:lpstr>Summary</vt:lpstr>
      <vt:lpstr>Acknowledgements / Contributions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Program?</dc:title>
  <dc:creator>cristian ruiz</dc:creator>
  <cp:lastModifiedBy>cristian ruiz</cp:lastModifiedBy>
  <cp:revision>68</cp:revision>
  <dcterms:modified xsi:type="dcterms:W3CDTF">2023-06-12T11:59:32Z</dcterms:modified>
</cp:coreProperties>
</file>