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5"/>
  </p:notesMasterIdLst>
  <p:sldIdLst>
    <p:sldId id="256" r:id="rId2"/>
    <p:sldId id="257" r:id="rId3"/>
    <p:sldId id="258" r:id="rId4"/>
    <p:sldId id="308" r:id="rId5"/>
    <p:sldId id="260" r:id="rId6"/>
    <p:sldId id="261" r:id="rId7"/>
    <p:sldId id="262" r:id="rId8"/>
    <p:sldId id="263" r:id="rId9"/>
    <p:sldId id="264" r:id="rId10"/>
    <p:sldId id="265" r:id="rId11"/>
    <p:sldId id="266" r:id="rId12"/>
    <p:sldId id="318"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9" r:id="rId33"/>
    <p:sldId id="310" r:id="rId34"/>
    <p:sldId id="311" r:id="rId35"/>
    <p:sldId id="312" r:id="rId36"/>
    <p:sldId id="313" r:id="rId37"/>
    <p:sldId id="314" r:id="rId38"/>
    <p:sldId id="315" r:id="rId39"/>
    <p:sldId id="316" r:id="rId40"/>
    <p:sldId id="295" r:id="rId41"/>
    <p:sldId id="319" r:id="rId42"/>
    <p:sldId id="296" r:id="rId43"/>
    <p:sldId id="297" r:id="rId44"/>
    <p:sldId id="298" r:id="rId45"/>
    <p:sldId id="299" r:id="rId46"/>
    <p:sldId id="300" r:id="rId47"/>
    <p:sldId id="301" r:id="rId48"/>
    <p:sldId id="302" r:id="rId49"/>
    <p:sldId id="317" r:id="rId50"/>
    <p:sldId id="304" r:id="rId51"/>
    <p:sldId id="305" r:id="rId52"/>
    <p:sldId id="306" r:id="rId53"/>
    <p:sldId id="307" r:id="rId5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2" autoAdjust="0"/>
    <p:restoredTop sz="94519"/>
  </p:normalViewPr>
  <p:slideViewPr>
    <p:cSldViewPr snapToGrid="0" snapToObjects="1">
      <p:cViewPr varScale="1">
        <p:scale>
          <a:sx n="59" d="100"/>
          <a:sy n="59" d="100"/>
        </p:scale>
        <p:origin x="134" y="58"/>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notesViewPr>
    <p:cSldViewPr snapToGrid="0" snapToObjects="1">
      <p:cViewPr varScale="1">
        <p:scale>
          <a:sx n="70" d="100"/>
          <a:sy n="70" d="100"/>
        </p:scale>
        <p:origin x="336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10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159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2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76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386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93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95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46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1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1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980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424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677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96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25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213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8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12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0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83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73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31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2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023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14878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Bump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3200">
                <a:solidFill>
                  <a:schemeClr val="bg1"/>
                </a:solidFill>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602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Loops and Iteration</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5</a:t>
            </a:r>
          </a:p>
        </p:txBody>
      </p:sp>
      <p:sp>
        <p:nvSpPr>
          <p:cNvPr id="205" name="Shape 205"/>
          <p:cNvSpPr txBox="1"/>
          <p:nvPr/>
        </p:nvSpPr>
        <p:spPr>
          <a:xfrm>
            <a:off x="3934250" y="6959474"/>
            <a:ext cx="8374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0562" y="7307173"/>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Indefinite Loops</a:t>
            </a: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spcBef>
                <a:spcPts val="0"/>
              </a:spcBef>
              <a:buSzPct val="100000"/>
            </a:pPr>
            <a:r>
              <a:rPr lang="es-AR" sz="3600" dirty="0">
                <a:solidFill>
                  <a:schemeClr val="lt1"/>
                </a:solidFill>
                <a:latin typeface="Arial" charset="0"/>
                <a:ea typeface="Arial" charset="0"/>
                <a:cs typeface="Arial" charset="0"/>
                <a:sym typeface="Cabin"/>
              </a:rPr>
              <a:t>Mientras que los bucles se llaman "bucles indefinidos" porque continúan hasta que una condición lógica se convierte en False
Los bucles que hemos visto hasta ahora son bastante fáciles de examinar para ver si terminarán o si serán "bucles infinitos".
A veces es un poco más difícil estar seguro de si un bucle terminará.
</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D966"/>
                </a:solidFill>
              </a:rPr>
              <a:t>Definite Loops</a:t>
            </a:r>
          </a:p>
        </p:txBody>
      </p:sp>
      <p:sp>
        <p:nvSpPr>
          <p:cNvPr id="5" name="Text Placeholder 4"/>
          <p:cNvSpPr>
            <a:spLocks noGrp="1"/>
          </p:cNvSpPr>
          <p:nvPr>
            <p:ph type="body" idx="1"/>
          </p:nvPr>
        </p:nvSpPr>
        <p:spPr/>
        <p:txBody>
          <a:bodyPr/>
          <a:lstStyle/>
          <a:p>
            <a:r>
              <a:rPr lang="en-US" dirty="0">
                <a:solidFill>
                  <a:schemeClr val="bg1"/>
                </a:solidFill>
              </a:rPr>
              <a:t>Iterating over a set of items</a:t>
            </a:r>
            <a:r>
              <a:rPr lang="is-I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21089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a:t>
            </a:r>
          </a:p>
        </p:txBody>
      </p:sp>
      <p:sp>
        <p:nvSpPr>
          <p:cNvPr id="393" name="Shape 393"/>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spcBef>
                <a:spcPts val="0"/>
              </a:spcBef>
              <a:buSzPct val="100000"/>
            </a:pPr>
            <a:r>
              <a:rPr lang="es-AR" sz="3600" dirty="0">
                <a:solidFill>
                  <a:schemeClr val="lt1"/>
                </a:solidFill>
                <a:latin typeface="Arial" charset="0"/>
                <a:ea typeface="Arial" charset="0"/>
                <a:cs typeface="Arial" charset="0"/>
                <a:sym typeface="Cabin"/>
              </a:rPr>
              <a:t>Muy a menudo tenemos una lista de elementos de las líneas en un archivo, efectivamente un conjunto finito de cosas.
Podemos escribir un bucle para ejecutar el bucle una vez para cada uno de los elementos de un conjunto usando Python </a:t>
            </a:r>
            <a:r>
              <a:rPr lang="es-AR" sz="3600" dirty="0" err="1">
                <a:solidFill>
                  <a:schemeClr val="lt1"/>
                </a:solidFill>
                <a:latin typeface="Arial" charset="0"/>
                <a:ea typeface="Arial" charset="0"/>
                <a:cs typeface="Arial" charset="0"/>
                <a:sym typeface="Cabin"/>
              </a:rPr>
              <a:t>for</a:t>
            </a:r>
            <a:r>
              <a:rPr lang="es-AR" sz="3600" dirty="0">
                <a:solidFill>
                  <a:schemeClr val="lt1"/>
                </a:solidFill>
                <a:latin typeface="Arial" charset="0"/>
                <a:ea typeface="Arial" charset="0"/>
                <a:cs typeface="Arial" charset="0"/>
                <a:sym typeface="Cabin"/>
              </a:rPr>
              <a:t> </a:t>
            </a:r>
            <a:r>
              <a:rPr lang="es-AR" sz="3600" dirty="0" err="1">
                <a:solidFill>
                  <a:schemeClr val="lt1"/>
                </a:solidFill>
                <a:latin typeface="Arial" charset="0"/>
                <a:ea typeface="Arial" charset="0"/>
                <a:cs typeface="Arial" charset="0"/>
                <a:sym typeface="Cabin"/>
              </a:rPr>
              <a:t>construct</a:t>
            </a:r>
            <a:r>
              <a:rPr lang="es-AR" sz="3600" dirty="0">
                <a:solidFill>
                  <a:schemeClr val="lt1"/>
                </a:solidFill>
                <a:latin typeface="Arial" charset="0"/>
                <a:ea typeface="Arial" charset="0"/>
                <a:cs typeface="Arial" charset="0"/>
                <a:sym typeface="Cabin"/>
              </a:rPr>
              <a:t>
Estos bucles se denominan "bucles definidos" porque se ejecutan un número exacto de veces.
Decimos que "bucles definidos iteran a través de los miembros de un conjunto"
</a:t>
            </a:r>
            <a:endParaRPr lang="en-US" sz="3600" dirty="0">
              <a:solidFill>
                <a:srgbClr val="00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A Simple Definite Loop</a:t>
            </a: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'Blastoff!'</a:t>
            </a:r>
            <a:r>
              <a:rPr lang="en-US" sz="3600" i="0" u="none" strike="noStrike" cap="none" dirty="0">
                <a:solidFill>
                  <a:schemeClr val="bg1"/>
                </a:solidFill>
                <a:latin typeface="Courier"/>
                <a:ea typeface="Courier"/>
                <a:cs typeface="Courier"/>
                <a:sym typeface="Courier New"/>
              </a:rPr>
              <a:t>)</a:t>
            </a:r>
          </a:p>
        </p:txBody>
      </p:sp>
      <p:sp>
        <p:nvSpPr>
          <p:cNvPr id="400" name="Shape 400"/>
          <p:cNvSpPr txBox="1"/>
          <p:nvPr/>
        </p:nvSpPr>
        <p:spPr>
          <a:xfrm>
            <a:off x="11091861" y="3003550"/>
            <a:ext cx="2384424"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Blastoff!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A Definite Loop with Strings</a:t>
            </a:r>
          </a:p>
        </p:txBody>
      </p:sp>
      <p:sp>
        <p:nvSpPr>
          <p:cNvPr id="406" name="Shape 406"/>
          <p:cNvSpPr txBox="1"/>
          <p:nvPr/>
        </p:nvSpPr>
        <p:spPr>
          <a:xfrm>
            <a:off x="698125" y="4144325"/>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friends</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friends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'Happy New Year:'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'Done!'</a:t>
            </a:r>
            <a:r>
              <a:rPr lang="en-US" sz="3000" i="0" u="none" strike="noStrike" cap="none" dirty="0">
                <a:solidFill>
                  <a:schemeClr val="bg1"/>
                </a:solidFill>
                <a:latin typeface="Courier"/>
                <a:ea typeface="Courier"/>
                <a:cs typeface="Courier"/>
                <a:sym typeface="Courier New"/>
              </a:rPr>
              <a:t>)</a:t>
            </a:r>
          </a:p>
        </p:txBody>
      </p:sp>
      <p:sp>
        <p:nvSpPr>
          <p:cNvPr id="407" name="Shape 407"/>
          <p:cNvSpPr txBox="1"/>
          <p:nvPr/>
        </p:nvSpPr>
        <p:spPr>
          <a:xfrm>
            <a:off x="10607875" y="3551825"/>
            <a:ext cx="5447100"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Happy New Year: Joseph</a:t>
            </a:r>
            <a:br>
              <a:rPr lang="en-US" sz="3600" u="none" strike="noStrike" cap="none">
                <a:solidFill>
                  <a:srgbClr val="FFFFFF"/>
                </a:solidFill>
                <a:latin typeface="Arial" charset="0"/>
                <a:ea typeface="Arial" charset="0"/>
                <a:cs typeface="Arial" charset="0"/>
                <a:sym typeface="Cabin"/>
              </a:rPr>
            </a:br>
            <a:r>
              <a:rPr lang="en-US" sz="3600" u="none" strike="noStrike" cap="none">
                <a:solidFill>
                  <a:srgbClr val="FFFFFF"/>
                </a:solidFill>
                <a:latin typeface="Arial" charset="0"/>
                <a:ea typeface="Arial" charset="0"/>
                <a:cs typeface="Arial" charset="0"/>
                <a:sym typeface="Cabin"/>
              </a:rPr>
              <a:t>Happy New Year: Glenn</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Happy New Year: Sally</a:t>
            </a:r>
          </a:p>
          <a:p>
            <a:pPr marL="0" marR="0" lvl="0" indent="0" algn="l" rtl="0">
              <a:lnSpc>
                <a:spcPct val="100000"/>
              </a:lnSpc>
              <a:spcBef>
                <a:spcPts val="0"/>
              </a:spcBef>
              <a:spcAft>
                <a:spcPts val="0"/>
              </a:spcAft>
              <a:buClr>
                <a:srgbClr val="FF00FF"/>
              </a:buClr>
              <a:buFont typeface="Cabin"/>
              <a:buNone/>
            </a:pPr>
            <a:endParaRPr sz="360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Done!</a:t>
            </a:r>
          </a:p>
        </p:txBody>
      </p:sp>
      <p:cxnSp>
        <p:nvCxnSpPr>
          <p:cNvPr id="408" name="Shape 408"/>
          <p:cNvCxnSpPr/>
          <p:nvPr/>
        </p:nvCxnSpPr>
        <p:spPr>
          <a:xfrm flipH="1">
            <a:off x="9001125" y="4534150"/>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057650" y="5972175"/>
            <a:ext cx="6411949" cy="243725"/>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A Simple Definite Loop</a:t>
            </a: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'Blastoff!'</a:t>
            </a:r>
            <a:r>
              <a:rPr lang="en-US" sz="2400" i="0" u="none" strike="noStrike" cap="none" dirty="0">
                <a:solidFill>
                  <a:schemeClr val="bg1"/>
                </a:solidFill>
                <a:latin typeface="Courier"/>
                <a:ea typeface="Courier"/>
                <a:cs typeface="Courier"/>
                <a:sym typeface="Courier New"/>
              </a:rPr>
              <a:t>)</a:t>
            </a:r>
          </a:p>
        </p:txBody>
      </p:sp>
      <p:sp>
        <p:nvSpPr>
          <p:cNvPr id="418" name="Shape 418"/>
          <p:cNvSpPr txBox="1"/>
          <p:nvPr/>
        </p:nvSpPr>
        <p:spPr>
          <a:xfrm>
            <a:off x="14170825" y="3059375"/>
            <a:ext cx="16599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Blastoff!</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21" name="Shape 421"/>
          <p:cNvCxnSpPr/>
          <p:nvPr/>
        </p:nvCxnSpPr>
        <p:spPr>
          <a:xfrm rot="10800000">
            <a:off x="3060712" y="40183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75792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504709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50261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2345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31" name="Shape 431"/>
          <p:cNvSpPr txBox="1"/>
          <p:nvPr/>
        </p:nvSpPr>
        <p:spPr>
          <a:xfrm>
            <a:off x="1422400" y="681230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print('Blast off!')</a:t>
            </a:r>
          </a:p>
        </p:txBody>
      </p:sp>
      <p:sp>
        <p:nvSpPr>
          <p:cNvPr id="424" name="Shape 424"/>
          <p:cNvSpPr txBox="1"/>
          <p:nvPr/>
        </p:nvSpPr>
        <p:spPr>
          <a:xfrm>
            <a:off x="4991100" y="429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165600"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33" name="Shape 433"/>
          <p:cNvSpPr txBox="1"/>
          <p:nvPr/>
        </p:nvSpPr>
        <p:spPr>
          <a:xfrm>
            <a:off x="4950100" y="301500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34" name="Shape 434"/>
          <p:cNvSpPr txBox="1"/>
          <p:nvPr/>
        </p:nvSpPr>
        <p:spPr>
          <a:xfrm>
            <a:off x="5435294" y="6444862"/>
            <a:ext cx="10134600" cy="1663700"/>
          </a:xfrm>
          <a:prstGeom prst="rect">
            <a:avLst/>
          </a:prstGeom>
          <a:noFill/>
          <a:ln>
            <a:noFill/>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Los bucles definidos (para bucles) tienen variables de iteración explícitas que cambian cada vez a través de un bucle.  Estas variables de iteración se mueven a través de la secuencia o conjunto. 
</a:t>
            </a:r>
            <a:endParaRPr lang="en-U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Looking at </a:t>
            </a:r>
            <a:r>
              <a:rPr lang="en-US" sz="7600" u="none" strike="noStrike" cap="none">
                <a:solidFill>
                  <a:srgbClr val="FFFF00"/>
                </a:solidFill>
                <a:latin typeface="Arial" charset="0"/>
                <a:ea typeface="Arial" charset="0"/>
                <a:cs typeface="Arial" charset="0"/>
                <a:sym typeface="Cabin"/>
              </a:rPr>
              <a:t>in...</a:t>
            </a:r>
          </a:p>
        </p:txBody>
      </p:sp>
      <p:sp>
        <p:nvSpPr>
          <p:cNvPr id="441" name="Shape 441"/>
          <p:cNvSpPr txBox="1">
            <a:spLocks noGrp="1"/>
          </p:cNvSpPr>
          <p:nvPr>
            <p:ph type="body" idx="1"/>
          </p:nvPr>
        </p:nvSpPr>
        <p:spPr>
          <a:xfrm>
            <a:off x="1155700" y="2603500"/>
            <a:ext cx="6386575" cy="5702399"/>
          </a:xfrm>
          <a:prstGeom prst="rect">
            <a:avLst/>
          </a:prstGeom>
          <a:noFill/>
          <a:ln>
            <a:noFill/>
          </a:ln>
        </p:spPr>
        <p:txBody>
          <a:bodyPr lIns="38100" tIns="38100" rIns="38100" bIns="38100" anchor="ctr" anchorCtr="0">
            <a:noAutofit/>
          </a:bodyPr>
          <a:lstStyle/>
          <a:p>
            <a:pPr marL="749300" lvl="0" indent="-358394">
              <a:spcBef>
                <a:spcPts val="0"/>
              </a:spcBef>
              <a:buSzPct val="100000"/>
            </a:pPr>
            <a:r>
              <a:rPr lang="es-AR" sz="3400" dirty="0">
                <a:solidFill>
                  <a:schemeClr val="lt1"/>
                </a:solidFill>
                <a:latin typeface="Arial" charset="0"/>
                <a:ea typeface="Arial" charset="0"/>
                <a:cs typeface="Arial" charset="0"/>
                <a:sym typeface="Cabin"/>
              </a:rPr>
              <a:t>La variable de iteración "itera" a través de la secuencia (conjunto ordenado)
El bloque (cuerpo) de código se ejecuta una vez para cada valor de la secuencia
La variable de iteración se mueve a través de todos los valores de la secuencia
</a:t>
            </a:r>
            <a:endParaRPr lang="en-US" sz="340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print(</a:t>
            </a:r>
            <a:r>
              <a:rPr lang="en-US" sz="3000" i="0" u="none" strike="noStrike" cap="none" dirty="0" err="1">
                <a:solidFill>
                  <a:srgbClr val="FF00FF"/>
                </a:solidFill>
                <a:latin typeface="Courier"/>
                <a:ea typeface="Courier"/>
                <a:cs typeface="Courier"/>
                <a:sym typeface="Courier New"/>
              </a:rPr>
              <a:t>i</a:t>
            </a:r>
            <a:r>
              <a:rPr lang="en-US" sz="3000" i="0" u="none" strike="noStrike" cap="none" dirty="0">
                <a:solidFill>
                  <a:srgbClr val="FF00FF"/>
                </a:solidFill>
                <a:latin typeface="Courier"/>
                <a:ea typeface="Courier"/>
                <a:cs typeface="Courier"/>
                <a:sym typeface="Courier New"/>
              </a:rPr>
              <a:t>)</a:t>
            </a:r>
          </a:p>
        </p:txBody>
      </p:sp>
      <p:sp>
        <p:nvSpPr>
          <p:cNvPr id="443" name="Shape 443"/>
          <p:cNvSpPr txBox="1"/>
          <p:nvPr/>
        </p:nvSpPr>
        <p:spPr>
          <a:xfrm>
            <a:off x="8289135" y="3908525"/>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Iteration variable</a:t>
            </a:r>
          </a:p>
        </p:txBody>
      </p:sp>
      <p:sp>
        <p:nvSpPr>
          <p:cNvPr id="444" name="Shape 444"/>
          <p:cNvSpPr txBox="1"/>
          <p:nvPr/>
        </p:nvSpPr>
        <p:spPr>
          <a:xfrm>
            <a:off x="11985630" y="3114676"/>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Five-element sequence</a:t>
            </a: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53"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57"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55"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65" name="Shape 465"/>
          <p:cNvSpPr txBox="1"/>
          <p:nvPr/>
        </p:nvSpPr>
        <p:spPr>
          <a:xfrm>
            <a:off x="8356600" y="1714500"/>
            <a:ext cx="7162799" cy="5702299"/>
          </a:xfrm>
          <a:prstGeom prst="rect">
            <a:avLst/>
          </a:prstGeom>
          <a:noFill/>
          <a:ln>
            <a:noFill/>
          </a:ln>
        </p:spPr>
        <p:txBody>
          <a:bodyPr lIns="38100" tIns="38100" rIns="38100" bIns="38100" anchor="ctr" anchorCtr="0">
            <a:noAutofit/>
          </a:bodyPr>
          <a:lstStyle/>
          <a:p>
            <a:pPr marL="495300" marR="0" lvl="0" indent="-3329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00FF00"/>
                </a:solidFill>
                <a:latin typeface="Arial" charset="0"/>
                <a:ea typeface="Arial" charset="0"/>
                <a:cs typeface="Arial" charset="0"/>
                <a:sym typeface="Cabin"/>
              </a:rPr>
              <a:t>iteration variable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iterates</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through the </a:t>
            </a:r>
            <a:r>
              <a:rPr lang="en-US" sz="3600" u="none" strike="noStrike" cap="none">
                <a:solidFill>
                  <a:srgbClr val="FF7F00"/>
                </a:solidFill>
                <a:latin typeface="Arial" charset="0"/>
                <a:ea typeface="Arial" charset="0"/>
                <a:cs typeface="Arial" charset="0"/>
                <a:sym typeface="Cabin"/>
              </a:rPr>
              <a:t>sequence </a:t>
            </a:r>
            <a:r>
              <a:rPr lang="en-US" sz="3600" u="none" strike="noStrike" cap="none">
                <a:solidFill>
                  <a:schemeClr val="lt1"/>
                </a:solidFill>
                <a:latin typeface="Arial" charset="0"/>
                <a:ea typeface="Arial" charset="0"/>
                <a:cs typeface="Arial" charset="0"/>
                <a:sym typeface="Cabin"/>
              </a:rPr>
              <a:t>(ordered set)</a:t>
            </a:r>
          </a:p>
          <a:p>
            <a:pPr marL="495300" marR="0" lvl="0" indent="-3329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FF00FF"/>
                </a:solidFill>
                <a:latin typeface="Arial" charset="0"/>
                <a:ea typeface="Arial" charset="0"/>
                <a:cs typeface="Arial" charset="0"/>
                <a:sym typeface="Cabin"/>
              </a:rPr>
              <a:t>block (body)</a:t>
            </a:r>
            <a:r>
              <a:rPr lang="en-US" sz="3600" u="none" strike="noStrike" cap="none">
                <a:solidFill>
                  <a:schemeClr val="lt1"/>
                </a:solidFill>
                <a:latin typeface="Arial" charset="0"/>
                <a:ea typeface="Arial" charset="0"/>
                <a:cs typeface="Arial" charset="0"/>
                <a:sym typeface="Cabin"/>
              </a:rPr>
              <a:t> of code is executed once for each value </a:t>
            </a:r>
            <a:r>
              <a:rPr lang="en-US" sz="3600" u="none" strike="noStrike" cap="none">
                <a:solidFill>
                  <a:srgbClr val="FF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the </a:t>
            </a:r>
            <a:r>
              <a:rPr lang="en-US" sz="3600" u="none" strike="noStrike" cap="none">
                <a:solidFill>
                  <a:srgbClr val="FF7F00"/>
                </a:solidFill>
                <a:latin typeface="Arial" charset="0"/>
                <a:ea typeface="Arial" charset="0"/>
                <a:cs typeface="Arial" charset="0"/>
                <a:sym typeface="Cabin"/>
              </a:rPr>
              <a:t>sequence</a:t>
            </a:r>
          </a:p>
          <a:p>
            <a:pPr marL="495300" marR="0" lvl="0" indent="-3329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00FF00"/>
                </a:solidFill>
                <a:latin typeface="Arial" charset="0"/>
                <a:ea typeface="Arial" charset="0"/>
                <a:cs typeface="Arial" charset="0"/>
                <a:sym typeface="Cabin"/>
              </a:rPr>
              <a:t>iteration variable </a:t>
            </a:r>
            <a:r>
              <a:rPr lang="en-US" sz="3600" u="none" strike="noStrike" cap="none">
                <a:solidFill>
                  <a:schemeClr val="lt1"/>
                </a:solidFill>
                <a:latin typeface="Arial" charset="0"/>
                <a:ea typeface="Arial" charset="0"/>
                <a:cs typeface="Arial" charset="0"/>
                <a:sym typeface="Cabin"/>
              </a:rPr>
              <a:t>moves through all of the values </a:t>
            </a:r>
            <a:r>
              <a:rPr lang="en-US" sz="3600" u="none" strike="noStrike" cap="none">
                <a:solidFill>
                  <a:srgbClr val="FF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the </a:t>
            </a:r>
            <a:r>
              <a:rPr lang="en-US" sz="3600" u="none" strike="noStrike" cap="none">
                <a:solidFill>
                  <a:srgbClr val="FF7F00"/>
                </a:solidFill>
                <a:latin typeface="Arial" charset="0"/>
                <a:ea typeface="Arial" charset="0"/>
                <a:cs typeface="Arial" charset="0"/>
                <a:sym typeface="Cabin"/>
              </a:rPr>
              <a:t>sequence</a:t>
            </a:r>
          </a:p>
        </p:txBody>
      </p:sp>
      <p:sp>
        <p:nvSpPr>
          <p:cNvPr id="466" name="Shape 466"/>
          <p:cNvSpPr txBox="1"/>
          <p:nvPr/>
        </p:nvSpPr>
        <p:spPr>
          <a:xfrm>
            <a:off x="1400175" y="6704000"/>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 </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467"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38"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9"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0"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1"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2" name="Shape 456"/>
          <p:cNvCxnSpPr>
            <a:stCxn id="49"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3"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4"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5"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7"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8"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9"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50"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51"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cxnSp>
        <p:nvCxnSpPr>
          <p:cNvPr id="52"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733894" y="817418"/>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200" u="none" strike="noStrike" cap="none">
                <a:solidFill>
                  <a:srgbClr val="FFD966"/>
                </a:solidFill>
                <a:latin typeface="Arial" charset="0"/>
                <a:ea typeface="Arial" charset="0"/>
                <a:cs typeface="Arial" charset="0"/>
                <a:sym typeface="Cabin"/>
              </a:rPr>
              <a:t>Repeated Steps</a:t>
            </a:r>
          </a:p>
        </p:txBody>
      </p:sp>
      <p:sp>
        <p:nvSpPr>
          <p:cNvPr id="213" name="Shape 213"/>
          <p:cNvSpPr txBox="1"/>
          <p:nvPr/>
        </p:nvSpPr>
        <p:spPr>
          <a:xfrm>
            <a:off x="7686665" y="2170112"/>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a:t>
            </a:r>
            <a:r>
              <a:rPr lang="en-US" sz="3000" i="0" u="none" strike="noStrike" cap="none" dirty="0">
                <a:solidFill>
                  <a:srgbClr val="FFFF00"/>
                </a:solidFill>
                <a:latin typeface="Courier"/>
                <a:ea typeface="Courier"/>
                <a:cs typeface="Courier"/>
                <a:sym typeface="Courier New"/>
              </a:rPr>
              <a:t>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'Blastoff!'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20426" y="3540124"/>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43388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110150" y="6816824"/>
            <a:ext cx="10618799" cy="2327176"/>
          </a:xfrm>
          <a:prstGeom prst="rect">
            <a:avLst/>
          </a:prstGeom>
          <a:noFill/>
          <a:ln>
            <a:noFill/>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Los bucles (pasos repetidos) tienen variables de iteración que cambian cada vez a través de un bucle.  A menudo, estas variables de iteración pasan por una secuencia de números.
</a:t>
            </a:r>
            <a:endParaRPr lang="en-US" sz="3200" u="none" strike="noStrike" cap="none" dirty="0">
              <a:solidFill>
                <a:schemeClr val="lt1"/>
              </a:solidFill>
              <a:latin typeface="Arial" charset="0"/>
              <a:ea typeface="Arial" charset="0"/>
              <a:cs typeface="Arial" charset="0"/>
              <a:sym typeface="Cabin"/>
            </a:endParaRP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print('Blastoff')</a:t>
            </a: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00FF00"/>
                </a:solidFill>
                <a:latin typeface="Arial" charset="0"/>
                <a:ea typeface="Arial" charset="0"/>
                <a:cs typeface="Arial" charset="0"/>
                <a:sym typeface="Cabin"/>
              </a:rPr>
              <a:t>n</a:t>
            </a:r>
            <a:r>
              <a:rPr lang="en-US" sz="3500" u="none" strike="noStrike" cap="none" dirty="0">
                <a:solidFill>
                  <a:schemeClr val="bg1"/>
                </a:solidFill>
                <a:latin typeface="Arial" charset="0"/>
                <a:ea typeface="Arial" charset="0"/>
                <a:cs typeface="Arial" charset="0"/>
                <a:sym typeface="Cabin"/>
              </a:rPr>
              <a:t>)</a:t>
            </a:r>
          </a:p>
        </p:txBody>
      </p:sp>
      <p:sp>
        <p:nvSpPr>
          <p:cNvPr id="233" name="Shape 233"/>
          <p:cNvSpPr txBox="1"/>
          <p:nvPr/>
        </p:nvSpPr>
        <p:spPr>
          <a:xfrm>
            <a:off x="13201651" y="2005012"/>
            <a:ext cx="172709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155700" y="1536700"/>
            <a:ext cx="13931900" cy="5035550"/>
          </a:xfrm>
          <a:prstGeom prst="rect">
            <a:avLst/>
          </a:prstGeom>
          <a:noFill/>
          <a:ln>
            <a:noFill/>
          </a:ln>
        </p:spPr>
        <p:txBody>
          <a:bodyPr lIns="38100" tIns="38100" rIns="38100" bIns="38100" anchor="ctr" anchorCtr="0">
            <a:noAutofit/>
          </a:bodyPr>
          <a:lstStyle/>
          <a:p>
            <a:pPr lvl="0">
              <a:buClr>
                <a:srgbClr val="00FF00"/>
              </a:buClr>
              <a:buSzPct val="25000"/>
            </a:pPr>
            <a:r>
              <a:rPr lang="es-AR" sz="7600" dirty="0">
                <a:solidFill>
                  <a:srgbClr val="FFD966"/>
                </a:solidFill>
                <a:latin typeface="Arial" charset="0"/>
                <a:ea typeface="Arial" charset="0"/>
                <a:cs typeface="Arial" charset="0"/>
                <a:sym typeface="Cabin"/>
              </a:rPr>
              <a:t>Modismos de bucle:</a:t>
            </a:r>
            <a:br>
              <a:rPr lang="es-AR" sz="7600" dirty="0">
                <a:solidFill>
                  <a:srgbClr val="FFD966"/>
                </a:solidFill>
                <a:latin typeface="Arial" charset="0"/>
                <a:ea typeface="Arial" charset="0"/>
                <a:cs typeface="Arial" charset="0"/>
                <a:sym typeface="Cabin"/>
              </a:rPr>
            </a:br>
            <a:r>
              <a:rPr lang="es-AR" sz="7600" dirty="0">
                <a:solidFill>
                  <a:srgbClr val="FFD966"/>
                </a:solidFill>
                <a:latin typeface="Arial" charset="0"/>
                <a:ea typeface="Arial" charset="0"/>
                <a:cs typeface="Arial" charset="0"/>
                <a:sym typeface="Cabin"/>
              </a:rPr>
              <a:t>Qué hacemos en bucles
</a:t>
            </a:r>
            <a:br>
              <a:rPr lang="es-AR" sz="7600" dirty="0">
                <a:solidFill>
                  <a:srgbClr val="FFD966"/>
                </a:solidFill>
                <a:latin typeface="Arial" charset="0"/>
                <a:ea typeface="Arial" charset="0"/>
                <a:cs typeface="Arial" charset="0"/>
                <a:sym typeface="Cabin"/>
              </a:rPr>
            </a:br>
            <a:r>
              <a:rPr lang="es-AR" sz="7600" dirty="0">
                <a:solidFill>
                  <a:srgbClr val="FFD966"/>
                </a:solidFill>
                <a:latin typeface="Arial" charset="0"/>
                <a:ea typeface="Arial" charset="0"/>
                <a:cs typeface="Arial" charset="0"/>
                <a:sym typeface="Cabin"/>
              </a:rPr>
              <a:t>Nota: Aunque estos ejemplos son simples, los patrones se aplican a todo tipo de bucles.
</a:t>
            </a:r>
            <a:endParaRPr lang="en-US" sz="4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817418"/>
            <a:ext cx="13932000" cy="1016000"/>
          </a:xfrm>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Hacer</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bucles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inteligentes</a:t>
            </a:r>
            <a:r>
              <a:rPr lang="en-US" sz="7600" dirty="0">
                <a:solidFill>
                  <a:srgbClr val="FFD966"/>
                </a:solidFill>
                <a:latin typeface="Arial" charset="0"/>
                <a:ea typeface="Arial" charset="0"/>
                <a:cs typeface="Arial" charset="0"/>
                <a:sym typeface="Cabin"/>
              </a:rPr>
              <a:t>"
</a:t>
            </a:r>
            <a:endParaRPr lang="en-US" sz="7600" u="none" strike="noStrike" cap="none" dirty="0">
              <a:solidFill>
                <a:srgbClr val="FFD966"/>
              </a:solidFill>
              <a:latin typeface="Arial" charset="0"/>
              <a:ea typeface="Arial" charset="0"/>
              <a:cs typeface="Arial" charset="0"/>
              <a:sym typeface="Cabin"/>
            </a:endParaRPr>
          </a:p>
        </p:txBody>
      </p:sp>
      <p:sp>
        <p:nvSpPr>
          <p:cNvPr id="523" name="Shape 523"/>
          <p:cNvSpPr txBox="1">
            <a:spLocks noGrp="1"/>
          </p:cNvSpPr>
          <p:nvPr>
            <p:ph type="body" idx="1"/>
          </p:nvPr>
        </p:nvSpPr>
        <p:spPr>
          <a:xfrm>
            <a:off x="1155700" y="2603500"/>
            <a:ext cx="6845300" cy="5702399"/>
          </a:xfrm>
          <a:prstGeom prst="rect">
            <a:avLst/>
          </a:prstGeom>
          <a:noFill/>
          <a:ln>
            <a:noFill/>
          </a:ln>
        </p:spPr>
        <p:txBody>
          <a:bodyPr lIns="38100" tIns="38100" rIns="38100" bIns="38100" anchor="ctr" anchorCtr="0">
            <a:noAutofit/>
          </a:bodyPr>
          <a:lstStyle/>
          <a:p>
            <a:pPr marL="0" lvl="0" indent="0">
              <a:spcBef>
                <a:spcPts val="0"/>
              </a:spcBef>
              <a:buNone/>
            </a:pPr>
            <a:r>
              <a:rPr lang="es-AR" sz="3600" dirty="0">
                <a:solidFill>
                  <a:schemeClr val="lt1"/>
                </a:solidFill>
                <a:latin typeface="Arial" charset="0"/>
                <a:ea typeface="Arial" charset="0"/>
                <a:cs typeface="Arial" charset="0"/>
                <a:sym typeface="Cabin"/>
              </a:rPr>
              <a:t>El truco es "saber" algo sobre todo el bucle cuando estás atascado escribiendo código que solo ve una entrada a la vez.
</a:t>
            </a:r>
            <a:endParaRPr lang="en-US" sz="3600" u="none" strike="noStrike" cap="none" dirty="0">
              <a:solidFill>
                <a:schemeClr val="lt1"/>
              </a:solidFill>
              <a:latin typeface="Arial" charset="0"/>
              <a:ea typeface="Arial" charset="0"/>
              <a:cs typeface="Arial" charset="0"/>
              <a:sym typeface="Cabin"/>
            </a:endParaRPr>
          </a:p>
        </p:txBody>
      </p:sp>
      <p:sp>
        <p:nvSpPr>
          <p:cNvPr id="524" name="Shape 524"/>
          <p:cNvSpPr txBox="1"/>
          <p:nvPr/>
        </p:nvSpPr>
        <p:spPr>
          <a:xfrm>
            <a:off x="9245600" y="2539900"/>
            <a:ext cx="5080000" cy="791129"/>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dirty="0">
                <a:solidFill>
                  <a:schemeClr val="lt1"/>
                </a:solidFill>
                <a:latin typeface="Arial" charset="0"/>
                <a:ea typeface="Arial" charset="0"/>
                <a:cs typeface="Arial" charset="0"/>
                <a:sym typeface="Cabin"/>
              </a:rPr>
              <a:t>Establecer algunas variables en valores iniciales
</a:t>
            </a:r>
            <a:endParaRPr lang="en-US" sz="3300" u="none" strike="noStrike" cap="none" dirty="0">
              <a:solidFill>
                <a:schemeClr val="lt1"/>
              </a:solidFill>
              <a:latin typeface="Arial" charset="0"/>
              <a:ea typeface="Arial" charset="0"/>
              <a:cs typeface="Arial" charset="0"/>
              <a:sym typeface="Cabin"/>
            </a:endParaRPr>
          </a:p>
        </p:txBody>
      </p:sp>
      <p:sp>
        <p:nvSpPr>
          <p:cNvPr id="525" name="Shape 525"/>
          <p:cNvSpPr txBox="1"/>
          <p:nvPr/>
        </p:nvSpPr>
        <p:spPr>
          <a:xfrm>
            <a:off x="9867900" y="5114470"/>
            <a:ext cx="4200797" cy="175623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dirty="0">
                <a:solidFill>
                  <a:schemeClr val="lt1"/>
                </a:solidFill>
                <a:latin typeface="Arial" charset="0"/>
                <a:ea typeface="Arial" charset="0"/>
                <a:cs typeface="Arial" charset="0"/>
                <a:sym typeface="Cabin"/>
              </a:rPr>
              <a:t>Busque algo o haga algo con cada entrada por separado, actualizando una variable
</a:t>
            </a:r>
            <a:endParaRPr lang="en-US" sz="3300" u="none" strike="noStrike" cap="none" dirty="0">
              <a:solidFill>
                <a:schemeClr val="lt1"/>
              </a:solidFill>
              <a:latin typeface="Arial" charset="0"/>
              <a:ea typeface="Arial" charset="0"/>
              <a:cs typeface="Arial" charset="0"/>
              <a:sym typeface="Cabin"/>
            </a:endParaRPr>
          </a:p>
        </p:txBody>
      </p:sp>
      <p:sp>
        <p:nvSpPr>
          <p:cNvPr id="526" name="Shape 526"/>
          <p:cNvSpPr txBox="1"/>
          <p:nvPr/>
        </p:nvSpPr>
        <p:spPr>
          <a:xfrm>
            <a:off x="9159875" y="3911600"/>
            <a:ext cx="3398838" cy="622299"/>
          </a:xfrm>
          <a:prstGeom prst="rect">
            <a:avLst/>
          </a:prstGeom>
          <a:noFill/>
          <a:ln>
            <a:noFill/>
          </a:ln>
        </p:spPr>
        <p:txBody>
          <a:bodyPr lIns="0" tIns="0" rIns="0" bIns="0" anchor="ctr" anchorCtr="0">
            <a:noAutofit/>
          </a:bodyPr>
          <a:lstStyle/>
          <a:p>
            <a:pPr lvl="0" algn="ctr">
              <a:buClr>
                <a:srgbClr val="FFFF00"/>
              </a:buClr>
              <a:buSzPct val="25000"/>
            </a:pPr>
            <a:r>
              <a:rPr lang="es-AR" sz="3600" dirty="0">
                <a:solidFill>
                  <a:srgbClr val="FFFF00"/>
                </a:solidFill>
                <a:latin typeface="Arial" charset="0"/>
                <a:ea typeface="Arial" charset="0"/>
                <a:cs typeface="Arial" charset="0"/>
                <a:sym typeface="Cabin"/>
              </a:rPr>
              <a:t>para la cosa en datos:
</a:t>
            </a:r>
            <a:endParaRPr lang="en-US" sz="3600" u="none" strike="noStrike" cap="none" dirty="0">
              <a:solidFill>
                <a:srgbClr val="FFFF00"/>
              </a:solidFill>
              <a:latin typeface="Arial" charset="0"/>
              <a:ea typeface="Arial" charset="0"/>
              <a:cs typeface="Arial" charset="0"/>
              <a:sym typeface="Cabin"/>
            </a:endParaRPr>
          </a:p>
        </p:txBody>
      </p:sp>
      <p:sp>
        <p:nvSpPr>
          <p:cNvPr id="527" name="Shape 527"/>
          <p:cNvSpPr txBox="1"/>
          <p:nvPr/>
        </p:nvSpPr>
        <p:spPr>
          <a:xfrm>
            <a:off x="9245600" y="72136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dirty="0">
                <a:solidFill>
                  <a:schemeClr val="lt1"/>
                </a:solidFill>
                <a:latin typeface="Arial" charset="0"/>
                <a:ea typeface="Arial" charset="0"/>
                <a:cs typeface="Arial" charset="0"/>
                <a:sym typeface="Cabin"/>
              </a:rPr>
              <a:t>Mira las variables
</a:t>
            </a:r>
            <a:endParaRPr lang="en-US" sz="33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Looping Through a Set</a:t>
            </a: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[9, 41, 12, 3, 74, 15] </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a:t>
            </a:r>
            <a:r>
              <a:rPr lang="en-US" sz="2600" i="0" u="none" strike="noStrike" cap="none" dirty="0">
                <a:solidFill>
                  <a:schemeClr val="bg1"/>
                </a:solidFill>
                <a:latin typeface="Courier"/>
                <a:ea typeface="Courier"/>
                <a:cs typeface="Courier"/>
                <a:sym typeface="Courier New"/>
              </a:rPr>
              <a:t>)</a:t>
            </a: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a:t>
            </a:r>
            <a:r>
              <a:rPr lang="en-US" sz="3600" u="none" strike="noStrike" cap="none" dirty="0" err="1">
                <a:solidFill>
                  <a:srgbClr val="FFFF00"/>
                </a:solidFill>
                <a:latin typeface="Arial" charset="0"/>
                <a:ea typeface="Arial" charset="0"/>
                <a:cs typeface="Arial" charset="0"/>
                <a:sym typeface="Cabin"/>
              </a:rPr>
              <a:t>basicloop.py</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After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dirty="0">
                <a:solidFill>
                  <a:srgbClr val="FFD966"/>
                </a:solidFill>
                <a:latin typeface="Arial" charset="0"/>
                <a:ea typeface="Arial" charset="0"/>
                <a:cs typeface="Arial" charset="0"/>
                <a:sym typeface="Cabin"/>
              </a:rPr>
              <a:t>An Infinite Loop</a:t>
            </a:r>
          </a:p>
        </p:txBody>
      </p:sp>
      <p:sp>
        <p:nvSpPr>
          <p:cNvPr id="241" name="Shape 241"/>
          <p:cNvSpPr txBox="1"/>
          <p:nvPr/>
        </p:nvSpPr>
        <p:spPr>
          <a:xfrm>
            <a:off x="8853467" y="31813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'Lather'</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'Rinse'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'Dry off!'</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print('Dry off!')</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'Lather'</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'Rinse'</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8295898" y="7412450"/>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charset="0"/>
                <a:ea typeface="Arial" charset="0"/>
                <a:cs typeface="Arial" charset="0"/>
                <a:sym typeface="Cabin"/>
              </a:rPr>
              <a:t>What is wrong with this loop?</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76622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Tree>
    <p:extLst>
      <p:ext uri="{BB962C8B-B14F-4D97-AF65-F5344CB8AC3E}">
        <p14:creationId xmlns:p14="http://schemas.microsoft.com/office/powerpoint/2010/main" val="55295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3502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94470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7973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72454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819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the Largest Number?</a:t>
            </a: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77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dirty="0">
                <a:solidFill>
                  <a:srgbClr val="FFD966"/>
                </a:solidFill>
                <a:latin typeface="Arial" charset="0"/>
                <a:ea typeface="Arial" charset="0"/>
                <a:cs typeface="Arial" charset="0"/>
                <a:sym typeface="Cabin"/>
              </a:rPr>
              <a:t>Another Loop</a:t>
            </a:r>
          </a:p>
        </p:txBody>
      </p:sp>
      <p:sp>
        <p:nvSpPr>
          <p:cNvPr id="241" name="Shape 241"/>
          <p:cNvSpPr txBox="1"/>
          <p:nvPr/>
        </p:nvSpPr>
        <p:spPr>
          <a:xfrm>
            <a:off x="8853467" y="31813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'Lather'</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'Rinse'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'Dry off!'</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print('Dry off!')</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'Lather'</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'Rinse'</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8295898" y="7412450"/>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What is this loop doing?</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charset="0"/>
                <a:ea typeface="Arial" charset="0"/>
                <a:cs typeface="Arial" charset="0"/>
                <a:sym typeface="Cabin"/>
              </a:rPr>
              <a:t>Finding the Largest Value</a:t>
            </a:r>
          </a:p>
        </p:txBody>
      </p:sp>
      <p:sp>
        <p:nvSpPr>
          <p:cNvPr id="673" name="Shape 673"/>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largest</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9</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000" dirty="0">
                <a:solidFill>
                  <a:schemeClr val="lt1"/>
                </a:solidFill>
                <a:latin typeface="Arial" charset="0"/>
                <a:ea typeface="Arial" charset="0"/>
                <a:cs typeface="Arial" charset="0"/>
                <a:sym typeface="Cabin"/>
              </a:rPr>
              <a:t>Hacemos una variable que contiene el mayor valor que hemos visto hasta ahora. Si el número actual que estamos viendo es mayor, es el nuevo valor más grande que hemos visto hasta ahora.
</a:t>
            </a:r>
            <a:endParaRPr lang="en-US" sz="3000" dirty="0">
              <a:solidFill>
                <a:schemeClr val="lt1"/>
              </a:solidFill>
              <a:latin typeface="Arial" charset="0"/>
              <a:ea typeface="Arial" charset="0"/>
              <a:cs typeface="Arial" charset="0"/>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D966"/>
                </a:solidFill>
              </a:rPr>
              <a:t>More Loop Patterns</a:t>
            </a:r>
            <a:r>
              <a:rPr lang="is-IS" dirty="0">
                <a:solidFill>
                  <a:srgbClr val="FFD966"/>
                </a:solidFill>
              </a:rPr>
              <a:t>…</a:t>
            </a:r>
            <a:endParaRPr lang="en-US" dirty="0">
              <a:solidFill>
                <a:srgbClr val="FFD966"/>
              </a:solidFill>
            </a:endParaRPr>
          </a:p>
        </p:txBody>
      </p:sp>
    </p:spTree>
    <p:extLst>
      <p:ext uri="{BB962C8B-B14F-4D97-AF65-F5344CB8AC3E}">
        <p14:creationId xmlns:p14="http://schemas.microsoft.com/office/powerpoint/2010/main" val="1062938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Counting in a Loop</a:t>
            </a: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err="1">
                <a:solidFill>
                  <a:srgbClr val="FF7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thing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FF00FF"/>
                </a:solidFill>
                <a:latin typeface="Courier"/>
                <a:ea typeface="Courier"/>
                <a:cs typeface="Courier"/>
                <a:sym typeface="Courier New"/>
              </a:rPr>
              <a:t>, 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1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2</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4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5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6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FF"/>
                </a:solidFill>
                <a:latin typeface="Arial" charset="0"/>
                <a:ea typeface="Arial" charset="0"/>
                <a:cs typeface="Arial" charset="0"/>
                <a:sym typeface="Cabin"/>
              </a:rPr>
              <a:t>6</a:t>
            </a:r>
          </a:p>
        </p:txBody>
      </p:sp>
      <p:sp>
        <p:nvSpPr>
          <p:cNvPr id="683" name="Shape 683"/>
          <p:cNvSpPr txBox="1"/>
          <p:nvPr/>
        </p:nvSpPr>
        <p:spPr>
          <a:xfrm>
            <a:off x="1155700" y="7099849"/>
            <a:ext cx="14071499" cy="1143000"/>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Para contar cuántas veces ejecutamos un bucle, introducimos una variable contadora que comienza en 0 y le agregamos una cada vez a través del bucle.
</a:t>
            </a:r>
            <a:endParaRPr lang="en-US" sz="32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Summing in a Loop</a:t>
            </a:r>
          </a:p>
        </p:txBody>
      </p:sp>
      <p:sp>
        <p:nvSpPr>
          <p:cNvPr id="689" name="Shape 689"/>
          <p:cNvSpPr txBox="1"/>
          <p:nvPr/>
        </p:nvSpPr>
        <p:spPr>
          <a:xfrm>
            <a:off x="1741475" y="2649525"/>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'Before',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'After',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90" name="Shape 690"/>
          <p:cNvSpPr txBox="1"/>
          <p:nvPr/>
        </p:nvSpPr>
        <p:spPr>
          <a:xfrm>
            <a:off x="10261600" y="22098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countloop.py</a:t>
            </a:r>
            <a:r>
              <a:rPr lang="en-US" sz="3000" u="none" strike="noStrike" cap="none">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u="none" strike="noStrike" cap="none">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50</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62</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65</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139</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154</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00"/>
                </a:solidFill>
                <a:latin typeface="Arial" charset="0"/>
                <a:ea typeface="Arial" charset="0"/>
                <a:cs typeface="Arial" charset="0"/>
                <a:sym typeface="Cabin"/>
              </a:rPr>
              <a:t>154</a:t>
            </a:r>
          </a:p>
        </p:txBody>
      </p:sp>
      <p:sp>
        <p:nvSpPr>
          <p:cNvPr id="691" name="Shape 691"/>
          <p:cNvSpPr txBox="1"/>
          <p:nvPr/>
        </p:nvSpPr>
        <p:spPr>
          <a:xfrm>
            <a:off x="1050925" y="7162899"/>
            <a:ext cx="14643000" cy="1143000"/>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Para sumar un valor que encontramos en un bucle, introducimos una variable de suma que comienza en 0 y agregamos el valor a la suma cada vez a través del bucle.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Finding the Average in a Loop</a:t>
            </a:r>
          </a:p>
        </p:txBody>
      </p:sp>
      <p:sp>
        <p:nvSpPr>
          <p:cNvPr id="697" name="Shape 697"/>
          <p:cNvSpPr txBox="1"/>
          <p:nvPr/>
        </p:nvSpPr>
        <p:spPr>
          <a:xfrm>
            <a:off x="838550" y="2717875"/>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count = 0</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sum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count = count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sum = sum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sum / count</a:t>
            </a:r>
            <a:r>
              <a:rPr lang="en-US" sz="2600" i="0" u="none" strike="noStrike" cap="none" dirty="0">
                <a:solidFill>
                  <a:schemeClr val="bg1"/>
                </a:solidFill>
                <a:latin typeface="Courier"/>
                <a:ea typeface="Courier"/>
                <a:cs typeface="Courier"/>
                <a:sym typeface="Courier New"/>
              </a:rPr>
              <a:t>)</a:t>
            </a:r>
          </a:p>
        </p:txBody>
      </p:sp>
      <p:sp>
        <p:nvSpPr>
          <p:cNvPr id="698" name="Shape 698"/>
          <p:cNvSpPr txBox="1"/>
          <p:nvPr/>
        </p:nvSpPr>
        <p:spPr>
          <a:xfrm>
            <a:off x="10034575" y="24415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a:t>
            </a:r>
            <a:r>
              <a:rPr lang="en-US" sz="3000" u="none" strike="noStrike" cap="none" dirty="0" err="1">
                <a:solidFill>
                  <a:srgbClr val="FFFF00"/>
                </a:solidFill>
                <a:latin typeface="Arial" charset="0"/>
                <a:ea typeface="Arial" charset="0"/>
                <a:cs typeface="Arial" charset="0"/>
                <a:sym typeface="Cabin"/>
              </a:rPr>
              <a:t>averageloop.py</a:t>
            </a:r>
            <a:r>
              <a:rPr lang="en-US" sz="30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u="none" strike="noStrike" cap="none" dirty="0">
                <a:solidFill>
                  <a:srgbClr val="00FFFF"/>
                </a:solidFill>
                <a:latin typeface="Arial" charset="0"/>
                <a:ea typeface="Arial" charset="0"/>
                <a:cs typeface="Arial" charset="0"/>
                <a:sym typeface="Cabin"/>
              </a:rPr>
              <a:t>0</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FF"/>
                </a:solidFill>
                <a:latin typeface="Arial" charset="0"/>
                <a:ea typeface="Arial" charset="0"/>
                <a:cs typeface="Arial" charset="0"/>
                <a:sym typeface="Cabin"/>
              </a:rPr>
              <a:t>6</a:t>
            </a:r>
            <a:r>
              <a:rPr lang="en-US" sz="3000" u="none" strike="noStrike" cap="none">
                <a:solidFill>
                  <a:srgbClr val="FF7F00"/>
                </a:solidFill>
                <a:latin typeface="Arial" charset="0"/>
                <a:ea typeface="Arial" charset="0"/>
                <a:cs typeface="Arial" charset="0"/>
                <a:sym typeface="Cabin"/>
              </a:rPr>
              <a:t> </a:t>
            </a:r>
            <a:r>
              <a:rPr lang="en-US" sz="3000" u="none" strike="noStrike" cap="none">
                <a:solidFill>
                  <a:srgbClr val="00FF00"/>
                </a:solidFill>
                <a:latin typeface="Arial" charset="0"/>
                <a:ea typeface="Arial" charset="0"/>
                <a:cs typeface="Arial" charset="0"/>
                <a:sym typeface="Cabin"/>
              </a:rPr>
              <a:t>154</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00"/>
                </a:solidFill>
                <a:latin typeface="Arial" charset="0"/>
                <a:ea typeface="Arial" charset="0"/>
                <a:cs typeface="Arial" charset="0"/>
                <a:sym typeface="Cabin"/>
              </a:rPr>
              <a:t>25.666</a:t>
            </a: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Un promedio solo combina los patrones de conteo y suma y divide cuando se realiza el bucle.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a:solidFill>
                  <a:srgbClr val="FFD966"/>
                </a:solidFill>
                <a:latin typeface="Arial" charset="0"/>
                <a:ea typeface="Arial" charset="0"/>
                <a:cs typeface="Arial" charset="0"/>
                <a:sym typeface="Cabin"/>
              </a:rPr>
              <a:t>Filtering in a Loop</a:t>
            </a: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rgbClr val="00FFFF"/>
                </a:solidFill>
                <a:latin typeface="Courier"/>
                <a:ea typeface="Courier"/>
                <a:cs typeface="Courier"/>
                <a:sym typeface="Courier New"/>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print('Large number',value)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a:t>
            </a:r>
            <a:r>
              <a:rPr lang="en-US" sz="2600" i="0" u="none" strike="noStrike" cap="none" dirty="0">
                <a:solidFill>
                  <a:schemeClr val="bg1"/>
                </a:solidFill>
                <a:latin typeface="Courier"/>
                <a:ea typeface="Courier"/>
                <a:cs typeface="Courier"/>
                <a:sym typeface="Courier New"/>
              </a:rPr>
              <a:t>)</a:t>
            </a: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00"/>
                </a:solidFill>
                <a:latin typeface="Arial" charset="0"/>
                <a:ea typeface="Arial" charset="0"/>
                <a:cs typeface="Arial" charset="0"/>
                <a:sym typeface="Cabin"/>
              </a:rPr>
              <a:t>python search1.py</a:t>
            </a:r>
            <a:r>
              <a:rPr lang="en-US" sz="3000" u="none" strike="noStrike" cap="none">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Large number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Large number 74</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a:t>
            </a: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lvl="0" algn="ctr">
              <a:buClr>
                <a:schemeClr val="lt1"/>
              </a:buClr>
              <a:buSzPct val="25000"/>
            </a:pPr>
            <a:r>
              <a:rPr lang="en-US" sz="3600" u="none" strike="noStrike" cap="none" dirty="0">
                <a:solidFill>
                  <a:schemeClr val="lt1"/>
                </a:solidFill>
                <a:latin typeface="Arial" charset="0"/>
                <a:ea typeface="Arial" charset="0"/>
                <a:cs typeface="Arial" charset="0"/>
                <a:sym typeface="Cabin"/>
              </a:rPr>
              <a:t>We use an</a:t>
            </a: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FFFF"/>
                </a:solidFill>
                <a:latin typeface="Arial" charset="0"/>
                <a:ea typeface="Arial" charset="0"/>
                <a:cs typeface="Arial" charset="0"/>
                <a:sym typeface="Cabin"/>
              </a:rPr>
              <a:t> statement </a:t>
            </a:r>
            <a:r>
              <a:rPr lang="en-US" sz="3600" u="none" strike="noStrike" cap="none" dirty="0">
                <a:solidFill>
                  <a:schemeClr val="lt1"/>
                </a:solidFill>
                <a:latin typeface="Arial" charset="0"/>
                <a:ea typeface="Arial" charset="0"/>
                <a:cs typeface="Arial" charset="0"/>
                <a:sym typeface="Cabin"/>
              </a:rPr>
              <a:t>in the </a:t>
            </a:r>
            <a:r>
              <a:rPr lang="en-US" sz="3600" u="none" strike="noStrike" cap="none" dirty="0">
                <a:solidFill>
                  <a:srgbClr val="FF00FF"/>
                </a:solidFill>
                <a:latin typeface="Arial" charset="0"/>
                <a:ea typeface="Arial" charset="0"/>
                <a:cs typeface="Arial" charset="0"/>
                <a:sym typeface="Cabin"/>
              </a:rPr>
              <a:t>loop</a:t>
            </a:r>
            <a:r>
              <a:rPr lang="en-US" sz="3600" u="none" strike="noStrike" cap="none" dirty="0">
                <a:solidFill>
                  <a:schemeClr val="lt1"/>
                </a:solidFill>
                <a:latin typeface="Arial" charset="0"/>
                <a:ea typeface="Arial" charset="0"/>
                <a:cs typeface="Arial" charset="0"/>
                <a:sym typeface="Cabin"/>
              </a:rPr>
              <a:t> to catch / filter the values we are looking for.</a:t>
            </a:r>
            <a:r>
              <a:rPr lang="es-AR" sz="3600" dirty="0">
                <a:solidFill>
                  <a:schemeClr val="lt1"/>
                </a:solidFill>
                <a:latin typeface="Arial" charset="0"/>
                <a:ea typeface="Arial" charset="0"/>
                <a:cs typeface="Arial" charset="0"/>
                <a:sym typeface="Cabin"/>
              </a:rPr>
              <a:t> Usamos una instrucción </a:t>
            </a:r>
            <a:r>
              <a:rPr lang="es-AR" sz="3600" dirty="0" err="1">
                <a:solidFill>
                  <a:schemeClr val="lt1"/>
                </a:solidFill>
                <a:latin typeface="Arial" charset="0"/>
                <a:ea typeface="Arial" charset="0"/>
                <a:cs typeface="Arial" charset="0"/>
                <a:sym typeface="Cabin"/>
              </a:rPr>
              <a:t>if</a:t>
            </a:r>
            <a:r>
              <a:rPr lang="es-AR" sz="3600" dirty="0">
                <a:solidFill>
                  <a:schemeClr val="lt1"/>
                </a:solidFill>
                <a:latin typeface="Arial" charset="0"/>
                <a:ea typeface="Arial" charset="0"/>
                <a:cs typeface="Arial" charset="0"/>
                <a:sym typeface="Cabin"/>
              </a:rPr>
              <a:t> en el bucle para capturar / filtrar los valores que estamos buscando.
</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a:solidFill>
                  <a:srgbClr val="FFD966"/>
                </a:solidFill>
                <a:latin typeface="Arial" charset="0"/>
                <a:ea typeface="Arial" charset="0"/>
                <a:cs typeface="Arial" charset="0"/>
                <a:sym typeface="Cabin"/>
              </a:rPr>
              <a:t>Search Using a Boolean Variable</a:t>
            </a: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found = </a:t>
            </a:r>
            <a:r>
              <a:rPr lang="en-US" sz="2600" i="0" u="none" strike="noStrike" cap="none" dirty="0">
                <a:solidFill>
                  <a:srgbClr val="FFFF00"/>
                </a:solidFill>
                <a:latin typeface="Courier"/>
                <a:ea typeface="Courier"/>
                <a:cs typeface="Courier"/>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FF00FF"/>
                </a:solidFill>
                <a:latin typeface="Courier"/>
                <a:ea typeface="Courier"/>
                <a:cs typeface="Courier"/>
                <a:sym typeface="Courier New"/>
              </a:rPr>
              <a:t> value == 3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      found = </a:t>
            </a:r>
            <a:r>
              <a:rPr lang="en-US" sz="2600" i="0" u="none" strike="noStrike" cap="none" dirty="0">
                <a:solidFill>
                  <a:srgbClr val="FFFF00"/>
                </a:solidFill>
                <a:latin typeface="Courier"/>
                <a:ea typeface="Courier"/>
                <a:cs typeface="Courier"/>
                <a:sym typeface="Courier New"/>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rgbClr val="FF00FF"/>
                </a:solidFill>
                <a:latin typeface="Courier"/>
                <a:ea typeface="Courier"/>
                <a:cs typeface="Courier"/>
                <a:sym typeface="Courier New"/>
              </a:rPr>
              <a:t>, 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print</a:t>
            </a:r>
            <a:r>
              <a:rPr lang="en-US" sz="2600" b="1"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'After', </a:t>
            </a:r>
            <a:r>
              <a:rPr lang="en-US" sz="2600" b="1" i="0" u="none" strike="noStrike" cap="none" dirty="0">
                <a:solidFill>
                  <a:srgbClr val="00FF00"/>
                </a:solidFill>
                <a:latin typeface="Courier"/>
                <a:ea typeface="Courier"/>
                <a:cs typeface="Courier"/>
                <a:sym typeface="Courier New"/>
              </a:rPr>
              <a:t>found</a:t>
            </a:r>
            <a:r>
              <a:rPr lang="en-US" sz="2600" b="1" i="0" u="none" strike="noStrike" cap="none" dirty="0">
                <a:solidFill>
                  <a:schemeClr val="bg1"/>
                </a:solidFill>
                <a:latin typeface="Courier"/>
                <a:ea typeface="Courier"/>
                <a:cs typeface="Courier"/>
                <a:sym typeface="Courier New"/>
              </a:rPr>
              <a:t>)</a:t>
            </a: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00"/>
                </a:solidFill>
                <a:latin typeface="Arial" charset="0"/>
                <a:ea typeface="Arial" charset="0"/>
                <a:cs typeface="Arial" charset="0"/>
                <a:sym typeface="Cabin"/>
              </a:rPr>
              <a:t>python search1.py</a:t>
            </a:r>
            <a:r>
              <a:rPr lang="en-US" sz="3000" u="none" strike="noStrike" cap="none">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u="none" strike="noStrike" cap="none">
                <a:solidFill>
                  <a:srgbClr val="00FF00"/>
                </a:solidFill>
                <a:latin typeface="Arial" charset="0"/>
                <a:ea typeface="Arial" charset="0"/>
                <a:cs typeface="Arial"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False</a:t>
            </a:r>
            <a:r>
              <a:rPr lang="en-US" sz="3000" u="none" strike="noStrike" cap="none">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False</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False</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True</a:t>
            </a:r>
            <a:r>
              <a:rPr lang="en-US" sz="3000" u="none" strike="noStrike" cap="none">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True</a:t>
            </a:r>
            <a:r>
              <a:rPr lang="en-US" sz="3000" u="none" strike="noStrike" cap="none">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True</a:t>
            </a:r>
            <a:r>
              <a:rPr lang="en-US" sz="3000" u="none" strike="noStrike" cap="none">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00"/>
                </a:solidFill>
                <a:latin typeface="Arial" charset="0"/>
                <a:ea typeface="Arial" charset="0"/>
                <a:cs typeface="Arial" charset="0"/>
                <a:sym typeface="Cabin"/>
              </a:rPr>
              <a:t>True</a:t>
            </a:r>
          </a:p>
        </p:txBody>
      </p:sp>
      <p:sp>
        <p:nvSpPr>
          <p:cNvPr id="715" name="Shape 715"/>
          <p:cNvSpPr txBox="1"/>
          <p:nvPr/>
        </p:nvSpPr>
        <p:spPr>
          <a:xfrm>
            <a:off x="968200" y="7208974"/>
            <a:ext cx="14119500" cy="1143000"/>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Si solo queremos buscar y saber si se encontró un valor, usamos una variable que comienza en False y se establece en True tan pronto como encontramos lo que estamos buscando.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charset="0"/>
                <a:ea typeface="Arial" charset="0"/>
                <a:cs typeface="Arial" charset="0"/>
                <a:sym typeface="Cabin"/>
              </a:rPr>
              <a:t>How to Find the Smallest Value</a:t>
            </a: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largest</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9</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74</a:t>
            </a:r>
          </a:p>
        </p:txBody>
      </p:sp>
      <p:sp>
        <p:nvSpPr>
          <p:cNvPr id="723" name="Shape 723"/>
          <p:cNvSpPr txBox="1"/>
          <p:nvPr/>
        </p:nvSpPr>
        <p:spPr>
          <a:xfrm>
            <a:off x="501577" y="6716624"/>
            <a:ext cx="14757599" cy="1111349"/>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¿Cómo cambiaríamos esto para que encuentre el valor más pequeño de la lista?
</a:t>
            </a:r>
            <a:endParaRPr lang="en-US" sz="3200" dirty="0">
              <a:solidFill>
                <a:schemeClr val="lt1"/>
              </a:solidFill>
              <a:latin typeface="Arial" charset="0"/>
              <a:ea typeface="Arial" charset="0"/>
              <a:cs typeface="Arial" charset="0"/>
              <a:sym typeface="Cabi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charset="0"/>
                <a:ea typeface="Arial" charset="0"/>
                <a:cs typeface="Arial" charset="0"/>
                <a:sym typeface="Cabin"/>
              </a:rPr>
              <a:t>Finding the Smallest Value</a:t>
            </a: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&lt; </a:t>
            </a:r>
            <a:r>
              <a:rPr lang="en-US" sz="2600" dirty="0" err="1">
                <a:solidFill>
                  <a:srgbClr val="00FF00"/>
                </a:solidFill>
                <a:latin typeface="Courier"/>
                <a:ea typeface="Courier"/>
                <a:cs typeface="Courier"/>
                <a:sym typeface="Courier New"/>
              </a:rPr>
              <a:t>smallest_so_far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906525" y="7194551"/>
            <a:ext cx="14757599" cy="992188"/>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Cambiamos el nombre de la variable a </a:t>
            </a:r>
            <a:r>
              <a:rPr lang="es-AR" sz="3200" dirty="0" err="1">
                <a:solidFill>
                  <a:schemeClr val="lt1"/>
                </a:solidFill>
                <a:latin typeface="Arial" charset="0"/>
                <a:ea typeface="Arial" charset="0"/>
                <a:cs typeface="Arial" charset="0"/>
                <a:sym typeface="Cabin"/>
              </a:rPr>
              <a:t>smallest_so_far</a:t>
            </a:r>
            <a:r>
              <a:rPr lang="es-AR" sz="3200" dirty="0">
                <a:solidFill>
                  <a:schemeClr val="lt1"/>
                </a:solidFill>
                <a:latin typeface="Arial" charset="0"/>
                <a:ea typeface="Arial" charset="0"/>
                <a:cs typeface="Arial" charset="0"/>
                <a:sym typeface="Cabin"/>
              </a:rPr>
              <a:t> y cambiamos el &gt; a &lt;
</a:t>
            </a:r>
            <a:endParaRPr lang="en-US" sz="3200" dirty="0">
              <a:solidFill>
                <a:srgbClr val="00FFFF"/>
              </a:solidFill>
              <a:latin typeface="Arial" charset="0"/>
              <a:ea typeface="Arial" charset="0"/>
              <a:cs typeface="Arial" charset="0"/>
              <a:sym typeface="Cabi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charset="0"/>
                <a:ea typeface="Arial" charset="0"/>
                <a:cs typeface="Arial" charset="0"/>
                <a:sym typeface="Cabin"/>
              </a:rPr>
              <a:t>Finding the Smallest Value</a:t>
            </a: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&lt; </a:t>
            </a:r>
            <a:r>
              <a:rPr lang="en-US" sz="2600" dirty="0" err="1">
                <a:solidFill>
                  <a:srgbClr val="00FF00"/>
                </a:solidFill>
                <a:latin typeface="Courier"/>
                <a:ea typeface="Courier"/>
                <a:cs typeface="Courier"/>
                <a:sym typeface="Courier New"/>
              </a:rPr>
              <a:t>smallest_so_far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1337599" y="7194551"/>
            <a:ext cx="14757599" cy="992188"/>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Cambiamos el nombre de la variable a </a:t>
            </a:r>
            <a:r>
              <a:rPr lang="es-AR" sz="3200" dirty="0" err="1">
                <a:solidFill>
                  <a:schemeClr val="lt1"/>
                </a:solidFill>
                <a:latin typeface="Arial" charset="0"/>
                <a:ea typeface="Arial" charset="0"/>
                <a:cs typeface="Arial" charset="0"/>
                <a:sym typeface="Cabin"/>
              </a:rPr>
              <a:t>smallest_so_far</a:t>
            </a:r>
            <a:r>
              <a:rPr lang="es-AR" sz="3200" dirty="0">
                <a:solidFill>
                  <a:schemeClr val="lt1"/>
                </a:solidFill>
                <a:latin typeface="Arial" charset="0"/>
                <a:ea typeface="Arial" charset="0"/>
                <a:cs typeface="Arial" charset="0"/>
                <a:sym typeface="Cabin"/>
              </a:rPr>
              <a:t> y cambiamos el &gt; a &lt;
</a:t>
            </a:r>
            <a:endParaRPr lang="en-US" sz="3200" dirty="0">
              <a:solidFill>
                <a:srgbClr val="00FFFF"/>
              </a:solidFill>
              <a:latin typeface="Arial" charset="0"/>
              <a:ea typeface="Arial" charset="0"/>
              <a:cs typeface="Arial" charset="0"/>
              <a:sym typeface="Cabin"/>
            </a:endParaRPr>
          </a:p>
        </p:txBody>
      </p:sp>
      <p:sp>
        <p:nvSpPr>
          <p:cNvPr id="5" name="Shape 737"/>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smallbad</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657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Breaking Out of a Loop</a:t>
            </a:r>
          </a:p>
        </p:txBody>
      </p:sp>
      <p:sp>
        <p:nvSpPr>
          <p:cNvPr id="293" name="Shape 293"/>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lvl="0" indent="-533400">
              <a:spcBef>
                <a:spcPts val="0"/>
              </a:spcBef>
              <a:buSzPct val="171000"/>
            </a:pPr>
            <a:r>
              <a:rPr lang="es-AR" sz="3600" dirty="0">
                <a:solidFill>
                  <a:schemeClr val="lt1"/>
                </a:solidFill>
                <a:latin typeface="Arial" charset="0"/>
                <a:ea typeface="Arial" charset="0"/>
                <a:cs typeface="Arial" charset="0"/>
                <a:sym typeface="Cabin"/>
              </a:rPr>
              <a:t>La instrucción break finaliza el bucle actual y salta a la instrucción inmediatamente después del bucle
Es como una prueba de bucle que puede ocurrir en cualquier parte del cuerpo del bucle.
</a:t>
            </a:r>
            <a:endParaRPr lang="en-US" sz="3600" u="none" strike="noStrike" cap="none" dirty="0">
              <a:solidFill>
                <a:schemeClr val="lt1"/>
              </a:solidFill>
              <a:latin typeface="Arial" charset="0"/>
              <a:ea typeface="Arial" charset="0"/>
              <a:cs typeface="Arial" charset="0"/>
              <a:sym typeface="Cabin"/>
            </a:endParaRPr>
          </a:p>
        </p:txBody>
      </p:sp>
      <p:sp>
        <p:nvSpPr>
          <p:cNvPr id="294" name="Shape 294"/>
          <p:cNvSpPr txBox="1"/>
          <p:nvPr/>
        </p:nvSpPr>
        <p:spPr>
          <a:xfrm>
            <a:off x="10817225" y="5202237"/>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
        <p:nvSpPr>
          <p:cNvPr id="295"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459175" y="2133500"/>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 =</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chemeClr val="lt1"/>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00"/>
                </a:solidFill>
                <a:latin typeface="Courier"/>
                <a:ea typeface="Courier"/>
                <a:cs typeface="Courier"/>
                <a:sym typeface="Courier New"/>
              </a:rPr>
              <a:t> smallest </a:t>
            </a:r>
            <a:r>
              <a:rPr lang="en-US" sz="2600" u="none" strike="noStrike" cap="none" dirty="0">
                <a:solidFill>
                  <a:srgbClr val="FFFF00"/>
                </a:solidFill>
                <a:latin typeface="Courier"/>
                <a:ea typeface="Courier"/>
                <a:cs typeface="Courier"/>
                <a:sym typeface="Courier New"/>
              </a:rPr>
              <a:t>is</a:t>
            </a:r>
            <a:r>
              <a:rPr lang="en-US" sz="2600" i="0" u="none" strike="noStrike" cap="none" dirty="0">
                <a:solidFill>
                  <a:srgbClr val="00FF00"/>
                </a:solidFill>
                <a:latin typeface="Courier"/>
                <a:ea typeface="Courier"/>
                <a:cs typeface="Courier"/>
                <a:sym typeface="Courier New"/>
              </a:rPr>
              <a:t> None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smallest </a:t>
            </a:r>
            <a:r>
              <a:rPr lang="en-US" sz="2600" i="0" u="none" strike="noStrike" cap="none" dirty="0">
                <a:solidFill>
                  <a:srgbClr val="FF00FF"/>
                </a:solidFill>
                <a:latin typeface="Courier"/>
                <a:ea typeface="Courier"/>
                <a:cs typeface="Courier"/>
                <a:sym typeface="Courier New"/>
              </a:rPr>
              <a:t>=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rgbClr val="FF00FF"/>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rgbClr val="FF00FF"/>
                </a:solidFill>
                <a:latin typeface="Courier"/>
                <a:ea typeface="Courier"/>
                <a:cs typeface="Courier"/>
                <a:sym typeface="Courier New"/>
              </a:rPr>
              <a:t> : </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smallest</a:t>
            </a:r>
            <a:r>
              <a:rPr lang="en-US" sz="2600" i="0" u="none" strike="noStrike" cap="none" dirty="0">
                <a:solidFill>
                  <a:srgbClr val="FF00FF"/>
                </a:solidFill>
                <a:latin typeface="Courier"/>
                <a:ea typeface="Courier"/>
                <a:cs typeface="Courier"/>
                <a:sym typeface="Courier New"/>
              </a:rPr>
              <a:t> =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smallest,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
        <p:nvSpPr>
          <p:cNvPr id="744" name="Shape 744"/>
          <p:cNvSpPr txBox="1"/>
          <p:nvPr/>
        </p:nvSpPr>
        <p:spPr>
          <a:xfrm>
            <a:off x="10225086" y="2327275"/>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00"/>
                </a:solidFill>
                <a:latin typeface="Arial" charset="0"/>
                <a:ea typeface="Arial" charset="0"/>
                <a:cs typeface="Arial" charset="0"/>
                <a:sym typeface="Cabin"/>
              </a:rPr>
              <a:t>3</a:t>
            </a:r>
          </a:p>
        </p:txBody>
      </p:sp>
      <p:sp>
        <p:nvSpPr>
          <p:cNvPr id="745" name="Shape 745"/>
          <p:cNvSpPr txBox="1"/>
          <p:nvPr/>
        </p:nvSpPr>
        <p:spPr>
          <a:xfrm>
            <a:off x="695325" y="7459705"/>
            <a:ext cx="14859000" cy="1168451"/>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s-AR" sz="3200" dirty="0">
                <a:solidFill>
                  <a:schemeClr val="lt1"/>
                </a:solidFill>
                <a:latin typeface="Arial" charset="0"/>
                <a:ea typeface="Arial" charset="0"/>
                <a:cs typeface="Arial" charset="0"/>
                <a:sym typeface="Cabin"/>
              </a:rPr>
              <a:t>Todavía tenemos una variable que es la más pequeña hasta ahora.  La primera vez a través del bucle más pequeño es Ninguno, por lo que tomamos el primer valor para ser el más pequeño.
</a:t>
            </a:r>
            <a:endParaRPr lang="en-US" sz="3200" u="none" strike="noStrike" cap="none" dirty="0">
              <a:solidFill>
                <a:schemeClr val="lt1"/>
              </a:solidFill>
              <a:latin typeface="Arial" charset="0"/>
              <a:ea typeface="Arial" charset="0"/>
              <a:cs typeface="Arial" charset="0"/>
              <a:sym typeface="Cabin"/>
            </a:endParaRPr>
          </a:p>
        </p:txBody>
      </p:sp>
      <p:sp>
        <p:nvSpPr>
          <p:cNvPr id="746" name="Shape 7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charset="0"/>
                <a:ea typeface="Arial" charset="0"/>
                <a:cs typeface="Arial" charset="0"/>
                <a:sym typeface="Cabin"/>
              </a:rPr>
              <a:t>Finding the Smallest Value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00FFFF"/>
                </a:solidFill>
                <a:latin typeface="Arial" charset="0"/>
                <a:ea typeface="Arial" charset="0"/>
                <a:cs typeface="Arial" charset="0"/>
                <a:sym typeface="Cabin"/>
              </a:rPr>
              <a:t>is</a:t>
            </a:r>
            <a:r>
              <a:rPr lang="en-US" sz="7600" u="none" strike="noStrike" cap="none">
                <a:solidFill>
                  <a:srgbClr val="FFD966"/>
                </a:solidFill>
                <a:latin typeface="Arial" charset="0"/>
                <a:ea typeface="Arial" charset="0"/>
                <a:cs typeface="Arial" charset="0"/>
                <a:sym typeface="Cabin"/>
              </a:rPr>
              <a:t> and </a:t>
            </a:r>
            <a:r>
              <a:rPr lang="en-US" sz="7600" u="none" strike="noStrike" cap="none">
                <a:solidFill>
                  <a:srgbClr val="FF9900"/>
                </a:solidFill>
                <a:latin typeface="Arial" charset="0"/>
                <a:ea typeface="Arial" charset="0"/>
                <a:cs typeface="Arial" charset="0"/>
                <a:sym typeface="Cabin"/>
              </a:rPr>
              <a:t>is not</a:t>
            </a:r>
            <a:r>
              <a:rPr lang="en-US" sz="7600" u="none" strike="noStrike" cap="none">
                <a:solidFill>
                  <a:srgbClr val="FFD966"/>
                </a:solidFill>
                <a:latin typeface="Arial" charset="0"/>
                <a:ea typeface="Arial" charset="0"/>
                <a:cs typeface="Arial" charset="0"/>
                <a:sym typeface="Cabin"/>
              </a:rPr>
              <a:t> Operators</a:t>
            </a:r>
          </a:p>
        </p:txBody>
      </p:sp>
      <p:sp>
        <p:nvSpPr>
          <p:cNvPr id="752" name="Shape 752"/>
          <p:cNvSpPr txBox="1">
            <a:spLocks noGrp="1"/>
          </p:cNvSpPr>
          <p:nvPr>
            <p:ph type="body" idx="1"/>
          </p:nvPr>
        </p:nvSpPr>
        <p:spPr>
          <a:xfrm>
            <a:off x="8616824" y="2603500"/>
            <a:ext cx="6470875" cy="5702399"/>
          </a:xfrm>
          <a:prstGeom prst="rect">
            <a:avLst/>
          </a:prstGeom>
          <a:noFill/>
          <a:ln>
            <a:noFill/>
          </a:ln>
        </p:spPr>
        <p:txBody>
          <a:bodyPr lIns="38100" tIns="38100" rIns="38100" bIns="38100" anchor="ctr" anchorCtr="0">
            <a:noAutofit/>
          </a:bodyPr>
          <a:lstStyle/>
          <a:p>
            <a:pPr marL="749300" lvl="0" indent="-358394">
              <a:spcBef>
                <a:spcPts val="0"/>
              </a:spcBef>
              <a:buSzPct val="100000"/>
            </a:pPr>
            <a:r>
              <a:rPr lang="es-AR" sz="3400" dirty="0">
                <a:solidFill>
                  <a:schemeClr val="lt1"/>
                </a:solidFill>
                <a:latin typeface="Arial" charset="0"/>
                <a:ea typeface="Arial" charset="0"/>
                <a:cs typeface="Arial" charset="0"/>
                <a:sym typeface="Cabin"/>
              </a:rPr>
              <a:t>Python tiene un operador </a:t>
            </a:r>
            <a:r>
              <a:rPr lang="es-AR" sz="3400" dirty="0" err="1">
                <a:solidFill>
                  <a:schemeClr val="lt1"/>
                </a:solidFill>
                <a:latin typeface="Arial" charset="0"/>
                <a:ea typeface="Arial" charset="0"/>
                <a:cs typeface="Arial" charset="0"/>
                <a:sym typeface="Cabin"/>
              </a:rPr>
              <a:t>is</a:t>
            </a:r>
            <a:r>
              <a:rPr lang="es-AR" sz="3400" dirty="0">
                <a:solidFill>
                  <a:schemeClr val="lt1"/>
                </a:solidFill>
                <a:latin typeface="Arial" charset="0"/>
                <a:ea typeface="Arial" charset="0"/>
                <a:cs typeface="Arial" charset="0"/>
                <a:sym typeface="Cabin"/>
              </a:rPr>
              <a:t> que se puede usar en expresiones lógicas
Implica "es lo mismo que"
Similar a, pero más fuerte que ==
no es también es un operador lógico
</a:t>
            </a:r>
            <a:endParaRPr lang="en-US" sz="3400" u="none" strike="noStrike" cap="none" dirty="0">
              <a:solidFill>
                <a:schemeClr val="lt1"/>
              </a:solidFill>
              <a:latin typeface="Arial" charset="0"/>
              <a:ea typeface="Arial" charset="0"/>
              <a:cs typeface="Arial" charset="0"/>
              <a:sym typeface="Cabin"/>
            </a:endParaRPr>
          </a:p>
        </p:txBody>
      </p:sp>
      <p:sp>
        <p:nvSpPr>
          <p:cNvPr id="753" name="Shape 753"/>
          <p:cNvSpPr txBox="1"/>
          <p:nvPr/>
        </p:nvSpPr>
        <p:spPr>
          <a:xfrm>
            <a:off x="874425" y="2962250"/>
            <a:ext cx="7742400"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Before</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[3, 41, 12, 9,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is</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value</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'After',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758" name="Shape 758"/>
          <p:cNvSpPr txBox="1">
            <a:spLocks noGrp="1"/>
          </p:cNvSpPr>
          <p:nvPr>
            <p:ph type="body" idx="1"/>
          </p:nvPr>
        </p:nvSpPr>
        <p:spPr>
          <a:xfrm>
            <a:off x="1809750" y="2603500"/>
            <a:ext cx="6826250"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While loops (indefinite)</a:t>
            </a:r>
          </a:p>
          <a:p>
            <a:pPr marL="685800" marR="0" lvl="0" indent="-394461"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Infinite loops</a:t>
            </a:r>
          </a:p>
          <a:p>
            <a:pPr marL="685800" marR="0" lvl="0" indent="-394461"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Using break</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Using continue</a:t>
            </a:r>
          </a:p>
          <a:p>
            <a:pPr marL="685800" marR="0" lvl="0" indent="-394462" algn="l" rtl="0">
              <a:lnSpc>
                <a:spcPct val="10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None constants and variables</a:t>
            </a:r>
            <a:endParaRPr lang="en-US" sz="360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036050" y="2755900"/>
            <a:ext cx="605165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For loops (definite)</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Iteration variables</a:t>
            </a:r>
          </a:p>
          <a:p>
            <a:pPr marL="685800" marR="0" lvl="0" indent="-394462" algn="l" rtl="0">
              <a:lnSpc>
                <a:spcPct val="100000"/>
              </a:lnSpc>
              <a:spcBef>
                <a:spcPts val="3500"/>
              </a:spcBef>
              <a:spcAft>
                <a:spcPts val="0"/>
              </a:spcAft>
              <a:buClr>
                <a:schemeClr val="lt1"/>
              </a:buClr>
              <a:buSzPct val="100000"/>
              <a:buFont typeface="Cabin"/>
              <a:buChar char="•"/>
            </a:pPr>
            <a:r>
              <a:rPr lang="en-US" sz="3600">
                <a:solidFill>
                  <a:schemeClr val="lt1"/>
                </a:solidFill>
                <a:latin typeface="Arial" charset="0"/>
                <a:ea typeface="Arial" charset="0"/>
                <a:cs typeface="Arial" charset="0"/>
                <a:sym typeface="Cabin"/>
              </a:rPr>
              <a:t>Loop idioms</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Largest or smallest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and Translators here </a:t>
            </a: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Breaking Out of a Loop</a:t>
            </a:r>
          </a:p>
        </p:txBody>
      </p:sp>
      <p:sp>
        <p:nvSpPr>
          <p:cNvPr id="301" name="Shape 301"/>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lvl="0" indent="-533400">
              <a:spcBef>
                <a:spcPts val="0"/>
              </a:spcBef>
              <a:buSzPct val="171000"/>
            </a:pPr>
            <a:r>
              <a:rPr lang="es-AR" sz="3600" dirty="0">
                <a:solidFill>
                  <a:schemeClr val="lt1"/>
                </a:solidFill>
                <a:latin typeface="Arial" charset="0"/>
                <a:ea typeface="Arial" charset="0"/>
                <a:cs typeface="Arial" charset="0"/>
                <a:sym typeface="Cabin"/>
              </a:rPr>
              <a:t>La instrucción break finaliza el bucle actual y salta a la instrucción inmediatamente después del bucle
Es como una prueba de bucle que puede ocurrir en cualquier parte del cuerpo del bucle.
</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f</a:t>
            </a:r>
            <a:r>
              <a:rPr lang="en-US" sz="3200" u="none" strike="noStrike" cap="none">
                <a:solidFill>
                  <a:schemeClr val="lt1"/>
                </a:solidFill>
                <a:latin typeface="Arial" charset="0"/>
                <a:ea typeface="Arial" charset="0"/>
                <a:cs typeface="Arial" charset="0"/>
                <a:sym typeface="Cabin"/>
              </a:rPr>
              <a:t>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Done!</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601200" y="1117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12" name="Shape 312"/>
          <p:cNvCxnSpPr/>
          <p:nvPr/>
        </p:nvCxnSpPr>
        <p:spPr>
          <a:xfrm rot="10800000" flipH="1">
            <a:off x="1098510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380400"/>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762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6870200"/>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24" name="Shape 324"/>
          <p:cNvSpPr txBox="1"/>
          <p:nvPr/>
        </p:nvSpPr>
        <p:spPr>
          <a:xfrm>
            <a:off x="12838111" y="1003300"/>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Yes</a:t>
            </a: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Finishing an Iteration with </a:t>
            </a:r>
            <a:r>
              <a:rPr lang="en-US" sz="7200" u="none" strike="noStrike" cap="none" dirty="0">
                <a:solidFill>
                  <a:srgbClr val="FFFF00"/>
                </a:solidFill>
                <a:latin typeface="Arial" charset="0"/>
                <a:ea typeface="Arial" charset="0"/>
                <a:cs typeface="Arial" charset="0"/>
                <a:sym typeface="Cabin"/>
              </a:rPr>
              <a:t>continue</a:t>
            </a:r>
          </a:p>
        </p:txBody>
      </p:sp>
      <p:sp>
        <p:nvSpPr>
          <p:cNvPr id="340" name="Shape 340"/>
          <p:cNvSpPr txBox="1">
            <a:spLocks noGrp="1"/>
          </p:cNvSpPr>
          <p:nvPr>
            <p:ph type="body" idx="1"/>
          </p:nvPr>
        </p:nvSpPr>
        <p:spPr>
          <a:xfrm>
            <a:off x="1155700" y="2667538"/>
            <a:ext cx="13932000" cy="1654175"/>
          </a:xfrm>
          <a:prstGeom prst="rect">
            <a:avLst/>
          </a:prstGeom>
          <a:noFill/>
          <a:ln>
            <a:noFill/>
          </a:ln>
        </p:spPr>
        <p:txBody>
          <a:bodyPr lIns="38100" tIns="38100" rIns="38100" bIns="38100" anchor="ctr" anchorCtr="0">
            <a:noAutofit/>
          </a:bodyPr>
          <a:lstStyle/>
          <a:p>
            <a:pPr marL="0" lvl="0" indent="0">
              <a:spcBef>
                <a:spcPts val="0"/>
              </a:spcBef>
              <a:buNone/>
            </a:pPr>
            <a:r>
              <a:rPr lang="es-AR" sz="3600" dirty="0">
                <a:solidFill>
                  <a:schemeClr val="lt1"/>
                </a:solidFill>
                <a:latin typeface="Arial" charset="0"/>
                <a:ea typeface="Arial" charset="0"/>
                <a:cs typeface="Arial" charset="0"/>
                <a:sym typeface="Cabin"/>
              </a:rPr>
              <a:t>La instrucción continue finaliza la iteración actual y salta a la parte superior del bucle e inicia la siguiente iteración
</a:t>
            </a:r>
            <a:endParaRPr lang="en-US" sz="3600" u="none" strike="noStrike" cap="none" dirty="0">
              <a:solidFill>
                <a:schemeClr val="lt1"/>
              </a:solidFill>
              <a:latin typeface="Arial" charset="0"/>
              <a:ea typeface="Arial" charset="0"/>
              <a:cs typeface="Arial" charset="0"/>
              <a:sym typeface="Cabin"/>
            </a:endParaRPr>
          </a:p>
        </p:txBody>
      </p:sp>
      <p:sp>
        <p:nvSpPr>
          <p:cNvPr id="341" name="Shape 341"/>
          <p:cNvSpPr txBox="1"/>
          <p:nvPr/>
        </p:nvSpPr>
        <p:spPr>
          <a:xfrm>
            <a:off x="3098800" y="4146550"/>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42" name="Shape 342"/>
          <p:cNvSpPr txBox="1"/>
          <p:nvPr/>
        </p:nvSpPr>
        <p:spPr>
          <a:xfrm>
            <a:off x="10639425" y="4494212"/>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a:solidFill>
                  <a:srgbClr val="FFD966"/>
                </a:solidFill>
                <a:latin typeface="Arial" charset="0"/>
                <a:ea typeface="Arial" charset="0"/>
                <a:cs typeface="Arial" charset="0"/>
                <a:sym typeface="Cabin"/>
              </a:rPr>
              <a:t>Finishing an Iteration with </a:t>
            </a:r>
            <a:r>
              <a:rPr lang="en-US" sz="7200" u="none" strike="noStrike" cap="none">
                <a:solidFill>
                  <a:srgbClr val="FFFF00"/>
                </a:solidFill>
                <a:latin typeface="Arial" charset="0"/>
                <a:ea typeface="Arial" charset="0"/>
                <a:cs typeface="Arial" charset="0"/>
                <a:sym typeface="Cabin"/>
              </a:rPr>
              <a:t>continue</a:t>
            </a:r>
          </a:p>
        </p:txBody>
      </p:sp>
      <p:sp>
        <p:nvSpPr>
          <p:cNvPr id="349" name="Shape 349"/>
          <p:cNvSpPr txBox="1">
            <a:spLocks noGrp="1"/>
          </p:cNvSpPr>
          <p:nvPr>
            <p:ph type="body" idx="1"/>
          </p:nvPr>
        </p:nvSpPr>
        <p:spPr>
          <a:xfrm>
            <a:off x="1155700" y="2603500"/>
            <a:ext cx="13932000" cy="1768475"/>
          </a:xfrm>
          <a:prstGeom prst="rect">
            <a:avLst/>
          </a:prstGeom>
          <a:noFill/>
          <a:ln>
            <a:noFill/>
          </a:ln>
        </p:spPr>
        <p:txBody>
          <a:bodyPr lIns="38100" tIns="38100" rIns="38100" bIns="38100" anchor="ctr" anchorCtr="0">
            <a:noAutofit/>
          </a:bodyPr>
          <a:lstStyle/>
          <a:p>
            <a:pPr marL="0" lvl="0" indent="0">
              <a:spcBef>
                <a:spcPts val="0"/>
              </a:spcBef>
              <a:buNone/>
            </a:pPr>
            <a:r>
              <a:rPr lang="es-AR" sz="3600" dirty="0">
                <a:solidFill>
                  <a:schemeClr val="lt1"/>
                </a:solidFill>
                <a:latin typeface="Arial" charset="0"/>
                <a:ea typeface="Arial" charset="0"/>
                <a:cs typeface="Arial" charset="0"/>
                <a:sym typeface="Cabin"/>
              </a:rPr>
              <a:t>La instrucción continue finaliza la iteración actual y salta a la parte superior del bucle e inicia la siguiente iteración
</a:t>
            </a:r>
            <a:endParaRPr lang="en-US" sz="3600" u="none" strike="noStrike" cap="none" dirty="0">
              <a:solidFill>
                <a:schemeClr val="lt1"/>
              </a:solidFill>
              <a:latin typeface="Arial" charset="0"/>
              <a:ea typeface="Arial" charset="0"/>
              <a:cs typeface="Arial" charset="0"/>
              <a:sym typeface="Cabin"/>
            </a:endParaRP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51" name="Shape 351"/>
          <p:cNvSpPr txBox="1"/>
          <p:nvPr/>
        </p:nvSpPr>
        <p:spPr>
          <a:xfrm>
            <a:off x="11172825" y="4494212"/>
            <a:ext cx="3576637"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2954</Words>
  <Application>Microsoft Office PowerPoint</Application>
  <PresentationFormat>Personalizado</PresentationFormat>
  <Paragraphs>501</Paragraphs>
  <Slides>53</Slides>
  <Notes>52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Cabin</vt:lpstr>
      <vt:lpstr>Comic Sans MS</vt:lpstr>
      <vt:lpstr>Courier</vt:lpstr>
      <vt:lpstr>Gill Sans</vt:lpstr>
      <vt:lpstr>Title &amp; Subtitle</vt:lpstr>
      <vt:lpstr>Loops and Iteration</vt:lpstr>
      <vt:lpstr>Repeated Steps</vt:lpstr>
      <vt:lpstr>An Infinite Loop</vt:lpstr>
      <vt:lpstr>Another Loop</vt:lpstr>
      <vt:lpstr>Breaking Out of a Loop</vt:lpstr>
      <vt:lpstr>Breaking Out of a Loop</vt:lpstr>
      <vt:lpstr>Presentación de PowerPoint</vt:lpstr>
      <vt:lpstr>Finishing an Iteration with continue</vt:lpstr>
      <vt:lpstr>Finishing an Iteration with continue</vt:lpstr>
      <vt:lpstr>Presentación de PowerPoint</vt:lpstr>
      <vt:lpstr>Indefinite Loops</vt:lpstr>
      <vt:lpstr>Definite Loops</vt:lpstr>
      <vt:lpstr>Definite Loops</vt:lpstr>
      <vt:lpstr>A Simple Definite Loop</vt:lpstr>
      <vt:lpstr>A Definite Loop with Strings</vt:lpstr>
      <vt:lpstr>A Simple Definite Loop</vt:lpstr>
      <vt:lpstr>Looking at in...</vt:lpstr>
      <vt:lpstr>Presentación de PowerPoint</vt:lpstr>
      <vt:lpstr>Presentación de PowerPoint</vt:lpstr>
      <vt:lpstr>Modismos de bucle: Qué hacemos en bucles
 Nota: Aunque estos ejemplos son simples, los patrones se aplican a todo tipo de bucles.
</vt:lpstr>
      <vt:lpstr>Hacer bucles "inteligentes"
</vt:lpstr>
      <vt:lpstr>Looping Through a Set</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Finding the Largest Value</vt:lpstr>
      <vt:lpstr>More Loop Patterns…</vt:lpstr>
      <vt:lpstr>Counting in a Loop</vt:lpstr>
      <vt:lpstr>Summing in a Loop</vt:lpstr>
      <vt:lpstr>Finding the Average in a Loop</vt:lpstr>
      <vt:lpstr>Filtering in a Loop</vt:lpstr>
      <vt:lpstr>Search Using a Boolean Variable</vt:lpstr>
      <vt:lpstr>How to Find the Smallest Value</vt:lpstr>
      <vt:lpstr>Finding the Smallest Value</vt:lpstr>
      <vt:lpstr>Finding the Smallest Value</vt:lpstr>
      <vt:lpstr>Finding the Smallest Value</vt:lpstr>
      <vt:lpstr>The is and is not Operators</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cristian ruiz</dc:creator>
  <cp:lastModifiedBy>cristian ruiz</cp:lastModifiedBy>
  <cp:revision>50</cp:revision>
  <dcterms:modified xsi:type="dcterms:W3CDTF">2023-06-12T12:20:30Z</dcterms:modified>
</cp:coreProperties>
</file>