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0" r:id="rId14"/>
    <p:sldId id="271" r:id="rId15"/>
    <p:sldId id="272" r:id="rId16"/>
    <p:sldId id="273" r:id="rId17"/>
    <p:sldId id="274" r:id="rId18"/>
    <p:sldId id="275" r:id="rId19"/>
    <p:sldId id="276" r:id="rId20"/>
    <p:sldId id="289" r:id="rId21"/>
    <p:sldId id="277" r:id="rId22"/>
    <p:sldId id="279" r:id="rId23"/>
    <p:sldId id="280" r:id="rId24"/>
    <p:sldId id="281" r:id="rId25"/>
    <p:sldId id="282" r:id="rId26"/>
    <p:sldId id="283" r:id="rId27"/>
    <p:sldId id="284" r:id="rId28"/>
    <p:sldId id="288" r:id="rId29"/>
    <p:sldId id="286" r:id="rId30"/>
    <p:sldId id="287" r:id="rId31"/>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D966"/>
    <a:srgbClr val="FF00FF"/>
    <a:srgbClr val="FF7F00"/>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0"/>
    <p:restoredTop sz="94526"/>
  </p:normalViewPr>
  <p:slideViewPr>
    <p:cSldViewPr snapToGrid="0" snapToObjects="1">
      <p:cViewPr varScale="1">
        <p:scale>
          <a:sx n="56" d="100"/>
          <a:sy n="56" d="100"/>
        </p:scale>
        <p:origin x="67" y="130"/>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95106181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5140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3" name="Shape 2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870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4" name="Shape 3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35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698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2006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643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6" name="Shape 3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858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83" name="Shape 3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0766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7884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01" name="Shape 4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02423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1" name="Shape 4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2488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01564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70120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2" name="Shape 4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0504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9" name="Shape 4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63354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7" name="Shape 4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0867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4" name="Shape 4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1373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15031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49713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1918795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673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Shape 4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408414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0866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3532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2007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7527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2725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1936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0494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38966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7" name="Shape 157"/>
          <p:cNvSpPr txBox="1">
            <a:spLocks noGrp="1"/>
          </p:cNvSpPr>
          <p:nvPr>
            <p:ph type="body" idx="1"/>
          </p:nvPr>
        </p:nvSpPr>
        <p:spPr>
          <a:xfrm>
            <a:off x="1155700" y="2603500"/>
            <a:ext cx="13931900" cy="5702299"/>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sz="3200"/>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dirty="0"/>
          </a:p>
        </p:txBody>
      </p:sp>
    </p:spTree>
    <p:extLst>
      <p:ext uri="{BB962C8B-B14F-4D97-AF65-F5344CB8AC3E}">
        <p14:creationId xmlns:p14="http://schemas.microsoft.com/office/powerpoint/2010/main" val="163299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25915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55"/>
        <p:cNvGrpSpPr/>
        <p:nvPr/>
      </p:nvGrpSpPr>
      <p:grpSpPr>
        <a:xfrm>
          <a:off x="0" y="0"/>
          <a:ext cx="0" cy="0"/>
          <a:chOff x="0" y="0"/>
          <a:chExt cx="0" cy="0"/>
        </a:xfrm>
      </p:grpSpPr>
    </p:spTree>
    <p:extLst>
      <p:ext uri="{BB962C8B-B14F-4D97-AF65-F5344CB8AC3E}">
        <p14:creationId xmlns:p14="http://schemas.microsoft.com/office/powerpoint/2010/main" val="19901029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extLst>
      <p:ext uri="{BB962C8B-B14F-4D97-AF65-F5344CB8AC3E}">
        <p14:creationId xmlns:p14="http://schemas.microsoft.com/office/powerpoint/2010/main" val="875621377"/>
      </p:ext>
    </p:extLst>
  </p:cSld>
  <p:clrMap bg1="lt1" tx1="dk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hyperlink" Target="http://www.youtube.com/watch?v=EHJ9uYx5L58"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www.flickr.com/photos/71502646@N00/2526007974/"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dr-chuck.com"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image" Target="../media/image1.png"/><Relationship Id="rId5" Type="http://schemas.openxmlformats.org/officeDocument/2006/relationships/image" Target="../media/image2.jpg"/><Relationship Id="rId4" Type="http://schemas.openxmlformats.org/officeDocument/2006/relationships/hyperlink" Target="http://open.umich.edu/"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hyperlink" Target="http://en.wikipedia.org/wiki/Associative_array" TargetMode="Externa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Python Dictionaries</a:t>
            </a:r>
          </a:p>
        </p:txBody>
      </p:sp>
      <p:sp>
        <p:nvSpPr>
          <p:cNvPr id="204" name="Shape 20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u="none" strike="noStrike" cap="none">
                <a:solidFill>
                  <a:schemeClr val="lt1"/>
                </a:solidFill>
                <a:latin typeface="Arial" charset="0"/>
                <a:ea typeface="Arial" charset="0"/>
                <a:cs typeface="Arial" charset="0"/>
                <a:sym typeface="Cabin"/>
              </a:rPr>
              <a:t>Chapter 9</a:t>
            </a:r>
          </a:p>
        </p:txBody>
      </p:sp>
      <p:sp>
        <p:nvSpPr>
          <p:cNvPr id="205" name="Shape 205"/>
          <p:cNvSpPr txBox="1"/>
          <p:nvPr/>
        </p:nvSpPr>
        <p:spPr>
          <a:xfrm>
            <a:off x="3206300" y="6831007"/>
            <a:ext cx="96371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Python for </a:t>
            </a:r>
            <a:r>
              <a:rPr lang="en-US" sz="3200" dirty="0">
                <a:solidFill>
                  <a:srgbClr val="FFFF00"/>
                </a:solidFill>
                <a:latin typeface="Arial" charset="0"/>
                <a:ea typeface="Arial" charset="0"/>
                <a:cs typeface="Arial" charset="0"/>
                <a:sym typeface="Cabin"/>
              </a:rPr>
              <a:t>Everybody</a:t>
            </a:r>
          </a:p>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www.py4e.com</a:t>
            </a:r>
          </a:p>
        </p:txBody>
      </p:sp>
      <p:pic>
        <p:nvPicPr>
          <p:cNvPr id="206" name="Shape 206"/>
          <p:cNvPicPr preferRelativeResize="0"/>
          <p:nvPr/>
        </p:nvPicPr>
        <p:blipFill rotWithShape="1">
          <a:blip r:embed="rId3">
            <a:alphaModFix/>
          </a:blip>
          <a:srcRect/>
          <a:stretch/>
        </p:blipFill>
        <p:spPr>
          <a:xfrm>
            <a:off x="13130212" y="7189782"/>
            <a:ext cx="1968500" cy="668337"/>
          </a:xfrm>
          <a:prstGeom prst="rect">
            <a:avLst/>
          </a:prstGeom>
          <a:noFill/>
          <a:ln>
            <a:noFill/>
          </a:ln>
        </p:spPr>
      </p:pic>
      <p:pic>
        <p:nvPicPr>
          <p:cNvPr id="207" name="Shape 207"/>
          <p:cNvPicPr preferRelativeResize="0"/>
          <p:nvPr/>
        </p:nvPicPr>
        <p:blipFill rotWithShape="1">
          <a:blip r:embed="rId4">
            <a:alphaModFix/>
          </a:blip>
          <a:srcRect/>
          <a:stretch/>
        </p:blipFill>
        <p:spPr>
          <a:xfrm>
            <a:off x="635250" y="6804707"/>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Dictionary Literals (Constants)</a:t>
            </a:r>
          </a:p>
        </p:txBody>
      </p:sp>
      <p:sp>
        <p:nvSpPr>
          <p:cNvPr id="296" name="Shape 296"/>
          <p:cNvSpPr txBox="1">
            <a:spLocks noGrp="1"/>
          </p:cNvSpPr>
          <p:nvPr>
            <p:ph type="body" idx="1"/>
          </p:nvPr>
        </p:nvSpPr>
        <p:spPr>
          <a:xfrm>
            <a:off x="1155700" y="2603501"/>
            <a:ext cx="13931900" cy="1539874"/>
          </a:xfrm>
          <a:prstGeom prst="rect">
            <a:avLst/>
          </a:prstGeom>
          <a:noFill/>
          <a:ln>
            <a:noFill/>
          </a:ln>
        </p:spPr>
        <p:txBody>
          <a:bodyPr lIns="38100" tIns="38100" rIns="38100" bIns="38100" anchor="ctr" anchorCtr="0">
            <a:noAutofit/>
          </a:bodyPr>
          <a:lstStyle/>
          <a:p>
            <a:pPr marL="457200" marR="0" lvl="0" indent="-457200" algn="l" rtl="0">
              <a:lnSpc>
                <a:spcPct val="150000"/>
              </a:lnSpc>
              <a:spcBef>
                <a:spcPts val="0"/>
              </a:spcBef>
              <a:spcAft>
                <a:spcPts val="0"/>
              </a:spcAft>
              <a:buSzPct val="100000"/>
              <a:buFont typeface="Cabin"/>
            </a:pPr>
            <a:r>
              <a:rPr lang="en-US" u="none" strike="noStrike" cap="none" dirty="0">
                <a:solidFill>
                  <a:schemeClr val="lt1"/>
                </a:solidFill>
                <a:latin typeface="Arial" charset="0"/>
                <a:ea typeface="Arial" charset="0"/>
                <a:cs typeface="Arial" charset="0"/>
                <a:sym typeface="Cabin"/>
              </a:rPr>
              <a:t>Dictionary literals use curly braces and have a list of </a:t>
            </a:r>
            <a:r>
              <a:rPr lang="en-US" u="none" strike="noStrike" cap="none" dirty="0">
                <a:solidFill>
                  <a:srgbClr val="00FF00"/>
                </a:solidFill>
                <a:latin typeface="Arial" charset="0"/>
                <a:ea typeface="Arial" charset="0"/>
                <a:cs typeface="Arial" charset="0"/>
                <a:sym typeface="Cabin"/>
              </a:rPr>
              <a:t>key</a:t>
            </a:r>
            <a:r>
              <a:rPr lang="en-US" u="none" strike="noStrike" cap="none" dirty="0">
                <a:solidFill>
                  <a:schemeClr val="lt1"/>
                </a:solidFill>
                <a:latin typeface="Arial" charset="0"/>
                <a:ea typeface="Arial" charset="0"/>
                <a:cs typeface="Arial" charset="0"/>
                <a:sym typeface="Cabin"/>
              </a:rPr>
              <a:t> : </a:t>
            </a:r>
            <a:r>
              <a:rPr lang="en-US" u="none" strike="noStrike" cap="none" dirty="0">
                <a:solidFill>
                  <a:srgbClr val="FF00FF"/>
                </a:solidFill>
                <a:latin typeface="Arial" charset="0"/>
                <a:ea typeface="Arial" charset="0"/>
                <a:cs typeface="Arial" charset="0"/>
                <a:sym typeface="Cabin"/>
              </a:rPr>
              <a:t>value</a:t>
            </a:r>
            <a:r>
              <a:rPr lang="en-US" u="none" strike="noStrike" cap="none" dirty="0">
                <a:solidFill>
                  <a:schemeClr val="lt1"/>
                </a:solidFill>
                <a:latin typeface="Arial" charset="0"/>
                <a:ea typeface="Arial" charset="0"/>
                <a:cs typeface="Arial" charset="0"/>
                <a:sym typeface="Cabin"/>
              </a:rPr>
              <a:t> pairs</a:t>
            </a:r>
          </a:p>
          <a:p>
            <a:pPr marL="457200" marR="0" lvl="0" indent="-457200" algn="l" rtl="0">
              <a:lnSpc>
                <a:spcPct val="150000"/>
              </a:lnSpc>
              <a:spcBef>
                <a:spcPts val="3500"/>
              </a:spcBef>
              <a:spcAft>
                <a:spcPts val="0"/>
              </a:spcAft>
              <a:buSzPct val="100000"/>
              <a:buFont typeface="Cabin"/>
            </a:pPr>
            <a:r>
              <a:rPr lang="en-US" u="none" strike="noStrike" cap="none" dirty="0">
                <a:solidFill>
                  <a:schemeClr val="lt1"/>
                </a:solidFill>
                <a:latin typeface="Arial" charset="0"/>
                <a:ea typeface="Arial" charset="0"/>
                <a:cs typeface="Arial" charset="0"/>
                <a:sym typeface="Cabin"/>
              </a:rPr>
              <a:t>You can make an </a:t>
            </a:r>
            <a:r>
              <a:rPr lang="en-US" u="none" strike="noStrike" cap="none" dirty="0">
                <a:solidFill>
                  <a:srgbClr val="FF7F00"/>
                </a:solidFill>
                <a:latin typeface="Arial" charset="0"/>
                <a:ea typeface="Arial" charset="0"/>
                <a:cs typeface="Arial" charset="0"/>
                <a:sym typeface="Cabin"/>
              </a:rPr>
              <a:t>empty dictionary</a:t>
            </a:r>
            <a:r>
              <a:rPr lang="en-US" u="none" strike="noStrike" cap="none" dirty="0">
                <a:solidFill>
                  <a:schemeClr val="lt1"/>
                </a:solidFill>
                <a:latin typeface="Arial" charset="0"/>
                <a:ea typeface="Arial" charset="0"/>
                <a:cs typeface="Arial" charset="0"/>
                <a:sym typeface="Cabin"/>
              </a:rPr>
              <a:t> using empty curly braces</a:t>
            </a:r>
          </a:p>
        </p:txBody>
      </p:sp>
      <p:sp>
        <p:nvSpPr>
          <p:cNvPr id="297" name="Shape 297"/>
          <p:cNvSpPr txBox="1"/>
          <p:nvPr/>
        </p:nvSpPr>
        <p:spPr>
          <a:xfrm>
            <a:off x="1994000" y="4804675"/>
            <a:ext cx="12465600" cy="33820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chemeClr val="lt1"/>
                </a:solidFill>
                <a:latin typeface="Courier"/>
                <a:ea typeface="Courier"/>
                <a:cs typeface="Courier"/>
                <a:sym typeface="Courier New"/>
              </a:rPr>
              <a:t>jjj</a:t>
            </a:r>
            <a:r>
              <a:rPr lang="en-US" sz="3000" i="0" u="none" strike="noStrike" cap="none" dirty="0">
                <a:solidFill>
                  <a:schemeClr val="lt1"/>
                </a:solidFill>
                <a:latin typeface="Courier"/>
                <a:ea typeface="Courier"/>
                <a:cs typeface="Courier"/>
                <a:sym typeface="Courier New"/>
              </a:rPr>
              <a:t> = { '</a:t>
            </a:r>
            <a:r>
              <a:rPr lang="en-US" sz="3000" i="0" u="none" strike="noStrike" cap="none" dirty="0">
                <a:solidFill>
                  <a:srgbClr val="00FF00"/>
                </a:solidFill>
                <a:latin typeface="Courier"/>
                <a:ea typeface="Courier"/>
                <a:cs typeface="Courier"/>
                <a:sym typeface="Courier New"/>
              </a:rPr>
              <a:t>chuck</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 , '</a:t>
            </a:r>
            <a:r>
              <a:rPr lang="en-US" sz="3000" i="0" u="none" strike="noStrike" cap="none" dirty="0" err="1">
                <a:solidFill>
                  <a:srgbClr val="00FF00"/>
                </a:solidFill>
                <a:latin typeface="Courier"/>
                <a:ea typeface="Courier"/>
                <a:cs typeface="Courier"/>
                <a:sym typeface="Courier New"/>
              </a:rPr>
              <a:t>fred</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42</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jan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100</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chemeClr val="lt1"/>
                </a:solidFill>
                <a:latin typeface="Courier"/>
                <a:ea typeface="Courier"/>
                <a:cs typeface="Courier"/>
                <a:sym typeface="Courier New"/>
              </a:rPr>
              <a:t>jjj</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jan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100</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chuck</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fred</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42</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chemeClr val="lt1"/>
                </a:solidFill>
                <a:latin typeface="Courier"/>
                <a:ea typeface="Courier"/>
                <a:cs typeface="Courier"/>
                <a:sym typeface="Courier New"/>
              </a:rPr>
              <a:t>ooo</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7F00"/>
                </a:solidFill>
                <a:latin typeface="Courier"/>
                <a:ea typeface="Courier"/>
                <a:cs typeface="Courier"/>
                <a:sym typeface="Courier New"/>
              </a:rPr>
              <a:t>{</a:t>
            </a:r>
            <a:r>
              <a:rPr lang="en-US" sz="3000" i="0" u="none" strike="noStrike" cap="none" dirty="0">
                <a:solidFill>
                  <a:srgbClr val="0000FF"/>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chemeClr val="lt1"/>
                </a:solidFill>
                <a:latin typeface="Courier"/>
                <a:ea typeface="Courier"/>
                <a:cs typeface="Courier"/>
                <a:sym typeface="Courier New"/>
              </a:rPr>
              <a:t>ooo</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Most Common Name?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Most Common Name?</a:t>
            </a:r>
          </a:p>
        </p:txBody>
      </p:sp>
      <p:sp>
        <p:nvSpPr>
          <p:cNvPr id="332" name="Shape 332"/>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33" name="Shape 333"/>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4" name="Shape 334"/>
          <p:cNvSpPr txBox="1"/>
          <p:nvPr/>
        </p:nvSpPr>
        <p:spPr>
          <a:xfrm>
            <a:off x="1344600"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5" name="Shape 335"/>
          <p:cNvSpPr txBox="1"/>
          <p:nvPr/>
        </p:nvSpPr>
        <p:spPr>
          <a:xfrm>
            <a:off x="1236075"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36" name="Shape 336"/>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7" name="Shape 337"/>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38" name="Shape 338"/>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39" name="Shape 339"/>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40" name="Shape 340"/>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41" name="Shape 341"/>
          <p:cNvSpPr txBox="1"/>
          <p:nvPr/>
        </p:nvSpPr>
        <p:spPr>
          <a:xfrm>
            <a:off x="5856545"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42" name="Shape 342"/>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43" name="Shape 343"/>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44" name="Shape 344"/>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Most Common Name?</a:t>
            </a:r>
          </a:p>
        </p:txBody>
      </p:sp>
      <p:sp>
        <p:nvSpPr>
          <p:cNvPr id="350" name="Shape 350"/>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51" name="Shape 351"/>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2" name="Shape 352"/>
          <p:cNvSpPr txBox="1"/>
          <p:nvPr/>
        </p:nvSpPr>
        <p:spPr>
          <a:xfrm>
            <a:off x="1273048"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3" name="Shape 353"/>
          <p:cNvSpPr txBox="1"/>
          <p:nvPr/>
        </p:nvSpPr>
        <p:spPr>
          <a:xfrm>
            <a:off x="1237272"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54" name="Shape 354"/>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5" name="Shape 355"/>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56" name="Shape 356"/>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57" name="Shape 357"/>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marquard</a:t>
            </a:r>
          </a:p>
        </p:txBody>
      </p:sp>
      <p:sp>
        <p:nvSpPr>
          <p:cNvPr id="358" name="Shape 358"/>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9" name="Shape 359"/>
          <p:cNvSpPr txBox="1"/>
          <p:nvPr/>
        </p:nvSpPr>
        <p:spPr>
          <a:xfrm>
            <a:off x="6049446"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60" name="Shape 360"/>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61" name="Shape 361"/>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62" name="Shape 362"/>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pic>
        <p:nvPicPr>
          <p:cNvPr id="363" name="Shape 363"/>
          <p:cNvPicPr preferRelativeResize="0"/>
          <p:nvPr/>
        </p:nvPicPr>
        <p:blipFill rotWithShape="1">
          <a:blip r:embed="rId3">
            <a:alphaModFix/>
          </a:blip>
          <a:srcRect/>
          <a:stretch/>
        </p:blipFill>
        <p:spPr>
          <a:xfrm>
            <a:off x="5626050" y="3865012"/>
            <a:ext cx="4761000" cy="33527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Shape 36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200" u="none" strike="noStrike" cap="none" dirty="0">
                <a:solidFill>
                  <a:srgbClr val="FFD966"/>
                </a:solidFill>
                <a:latin typeface="Arial" charset="0"/>
                <a:ea typeface="Arial" charset="0"/>
                <a:cs typeface="Arial" charset="0"/>
                <a:sym typeface="Cabin"/>
              </a:rPr>
              <a:t>Many Counters with a Dictionary</a:t>
            </a:r>
          </a:p>
        </p:txBody>
      </p:sp>
      <p:sp>
        <p:nvSpPr>
          <p:cNvPr id="369" name="Shape 369"/>
          <p:cNvSpPr txBox="1">
            <a:spLocks noGrp="1"/>
          </p:cNvSpPr>
          <p:nvPr>
            <p:ph type="body" idx="1"/>
          </p:nvPr>
        </p:nvSpPr>
        <p:spPr>
          <a:xfrm>
            <a:off x="1155700" y="2603500"/>
            <a:ext cx="8916988" cy="1997075"/>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n-US" sz="3600" u="none" strike="noStrike" cap="none">
                <a:solidFill>
                  <a:schemeClr val="lt1"/>
                </a:solidFill>
                <a:latin typeface="Arial" charset="0"/>
                <a:ea typeface="Arial" charset="0"/>
                <a:cs typeface="Arial" charset="0"/>
                <a:sym typeface="Cabin"/>
              </a:rPr>
              <a:t>One common use of dictionaries is </a:t>
            </a:r>
            <a:r>
              <a:rPr lang="en-US" sz="3600" u="none" strike="noStrike" cap="none">
                <a:solidFill>
                  <a:srgbClr val="FFFF00"/>
                </a:solidFill>
                <a:latin typeface="Arial" charset="0"/>
                <a:ea typeface="Arial" charset="0"/>
                <a:cs typeface="Arial" charset="0"/>
                <a:sym typeface="Cabin"/>
              </a:rPr>
              <a:t>counting</a:t>
            </a:r>
            <a:r>
              <a:rPr lang="en-US" sz="3600" u="none" strike="noStrike" cap="none">
                <a:solidFill>
                  <a:schemeClr val="lt1"/>
                </a:solidFill>
                <a:latin typeface="Arial" charset="0"/>
                <a:ea typeface="Arial" charset="0"/>
                <a:cs typeface="Arial" charset="0"/>
                <a:sym typeface="Cabin"/>
              </a:rPr>
              <a:t> how often we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see</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something</a:t>
            </a:r>
          </a:p>
        </p:txBody>
      </p:sp>
      <p:pic>
        <p:nvPicPr>
          <p:cNvPr id="370" name="Shape 370"/>
          <p:cNvPicPr preferRelativeResize="0"/>
          <p:nvPr/>
        </p:nvPicPr>
        <p:blipFill rotWithShape="1">
          <a:blip r:embed="rId3">
            <a:alphaModFix/>
          </a:blip>
          <a:srcRect/>
          <a:stretch/>
        </p:blipFill>
        <p:spPr>
          <a:xfrm>
            <a:off x="10287000" y="3611562"/>
            <a:ext cx="4760912" cy="3352799"/>
          </a:xfrm>
          <a:prstGeom prst="rect">
            <a:avLst/>
          </a:prstGeom>
          <a:noFill/>
          <a:ln>
            <a:noFill/>
          </a:ln>
        </p:spPr>
      </p:pic>
      <p:sp>
        <p:nvSpPr>
          <p:cNvPr id="371" name="Shape 371"/>
          <p:cNvSpPr txBox="1"/>
          <p:nvPr/>
        </p:nvSpPr>
        <p:spPr>
          <a:xfrm>
            <a:off x="10880725" y="2781300"/>
            <a:ext cx="79851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Key</a:t>
            </a:r>
          </a:p>
        </p:txBody>
      </p:sp>
      <p:sp>
        <p:nvSpPr>
          <p:cNvPr id="372" name="Shape 372"/>
          <p:cNvSpPr txBox="1"/>
          <p:nvPr/>
        </p:nvSpPr>
        <p:spPr>
          <a:xfrm>
            <a:off x="12971233" y="2781300"/>
            <a:ext cx="1573213"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Value</a:t>
            </a:r>
          </a:p>
        </p:txBody>
      </p:sp>
      <p:sp>
        <p:nvSpPr>
          <p:cNvPr id="373" name="Shape 373"/>
          <p:cNvSpPr txBox="1"/>
          <p:nvPr/>
        </p:nvSpPr>
        <p:spPr>
          <a:xfrm>
            <a:off x="1803400" y="4165600"/>
            <a:ext cx="78255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 = </a:t>
            </a:r>
            <a:r>
              <a:rPr lang="en-US" sz="3000" i="0" u="none" strike="noStrike" cap="none" dirty="0" err="1">
                <a:solidFill>
                  <a:srgbClr val="FF00FF"/>
                </a:solidFill>
                <a:latin typeface="Courier"/>
                <a:ea typeface="Courier"/>
                <a:cs typeface="Courier"/>
                <a:sym typeface="Courier New"/>
              </a:rPr>
              <a:t>dict</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csev</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cwen</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csev</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FF7F00"/>
                </a:solidFill>
                <a:latin typeface="Courier"/>
                <a:ea typeface="Courier"/>
                <a:cs typeface="Courier"/>
                <a:sym typeface="Courier New"/>
              </a:rPr>
              <a:t>cwen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cwen</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cwen</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1</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ccc</a:t>
            </a:r>
            <a:r>
              <a:rPr lang="en-US" sz="3000" dirty="0">
                <a:solidFill>
                  <a:srgbClr val="FF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csev</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FF7F00"/>
                </a:solidFill>
                <a:latin typeface="Courier"/>
                <a:ea typeface="Courier"/>
                <a:cs typeface="Courier"/>
                <a:sym typeface="Courier New"/>
              </a:rPr>
              <a:t>cwen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2</a:t>
            </a:r>
            <a:r>
              <a:rPr lang="en-US" sz="3000" i="0" u="none" strike="noStrike" cap="none" dirty="0">
                <a:solidFill>
                  <a:schemeClr val="lt1"/>
                </a:solidFill>
                <a:latin typeface="Courier"/>
                <a:ea typeface="Courier"/>
                <a:cs typeface="Courier"/>
                <a:sym typeface="Courier New"/>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Shape 37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Dictionary Tracebacks</a:t>
            </a:r>
          </a:p>
        </p:txBody>
      </p:sp>
      <p:sp>
        <p:nvSpPr>
          <p:cNvPr id="379" name="Shape 379"/>
          <p:cNvSpPr txBox="1">
            <a:spLocks noGrp="1"/>
          </p:cNvSpPr>
          <p:nvPr>
            <p:ph type="body" idx="1"/>
          </p:nvPr>
        </p:nvSpPr>
        <p:spPr>
          <a:xfrm>
            <a:off x="1155700" y="2603501"/>
            <a:ext cx="13931900" cy="2183450"/>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It is an </a:t>
            </a:r>
            <a:r>
              <a:rPr lang="en-US" sz="3600" u="none" strike="noStrike" cap="none">
                <a:solidFill>
                  <a:srgbClr val="FF66FF"/>
                </a:solidFill>
                <a:latin typeface="Arial" charset="0"/>
                <a:ea typeface="Arial" charset="0"/>
                <a:cs typeface="Arial" charset="0"/>
                <a:sym typeface="Cabin"/>
              </a:rPr>
              <a:t>error</a:t>
            </a:r>
            <a:r>
              <a:rPr lang="en-US" sz="3600" u="none" strike="noStrike" cap="none">
                <a:solidFill>
                  <a:schemeClr val="lt1"/>
                </a:solidFill>
                <a:latin typeface="Arial" charset="0"/>
                <a:ea typeface="Arial" charset="0"/>
                <a:cs typeface="Arial" charset="0"/>
                <a:sym typeface="Cabin"/>
              </a:rPr>
              <a:t> to reference a key which is not in the dictionary</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We can use the </a:t>
            </a:r>
            <a:r>
              <a:rPr lang="en-US" sz="3600" u="none" strike="noStrike" cap="none" dirty="0">
                <a:solidFill>
                  <a:srgbClr val="00FF00"/>
                </a:solidFill>
                <a:latin typeface="Arial" charset="0"/>
                <a:ea typeface="Arial" charset="0"/>
                <a:cs typeface="Arial" charset="0"/>
                <a:sym typeface="Cabin"/>
              </a:rPr>
              <a:t>in</a:t>
            </a:r>
            <a:r>
              <a:rPr lang="en-US" sz="3600" u="none" strike="noStrike" cap="none" dirty="0">
                <a:solidFill>
                  <a:schemeClr val="lt1"/>
                </a:solidFill>
                <a:latin typeface="Arial" charset="0"/>
                <a:ea typeface="Arial" charset="0"/>
                <a:cs typeface="Arial" charset="0"/>
                <a:sym typeface="Cabin"/>
              </a:rPr>
              <a:t> operator to see if a key is in the dictionary</a:t>
            </a:r>
          </a:p>
        </p:txBody>
      </p:sp>
      <p:sp>
        <p:nvSpPr>
          <p:cNvPr id="380" name="Shape 380"/>
          <p:cNvSpPr txBox="1"/>
          <p:nvPr/>
        </p:nvSpPr>
        <p:spPr>
          <a:xfrm>
            <a:off x="3558496" y="4758563"/>
            <a:ext cx="9056699" cy="37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ccc = </a:t>
            </a:r>
            <a:r>
              <a:rPr lang="en-US" sz="3000" i="0" u="none" strike="noStrike" cap="none" dirty="0" err="1">
                <a:solidFill>
                  <a:srgbClr val="00FFFF"/>
                </a:solidFill>
                <a:latin typeface="Courier"/>
                <a:ea typeface="Courier"/>
                <a:cs typeface="Courier"/>
                <a:sym typeface="Courier New"/>
              </a:rPr>
              <a:t>dict</a:t>
            </a:r>
            <a:r>
              <a:rPr lang="en-US" sz="3000" i="0" u="none" strike="noStrike" cap="none" dirty="0">
                <a:solidFill>
                  <a:srgbClr val="00FFFF"/>
                </a:solidFill>
                <a:latin typeface="Courier"/>
                <a:ea typeface="Courier"/>
                <a:cs typeface="Courier"/>
                <a:sym typeface="Courier New"/>
              </a:rPr>
              <a:t>()</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a:t>
            </a:r>
            <a:r>
              <a:rPr lang="en-US" sz="3000" i="0" u="none" strike="noStrike" cap="none" dirty="0">
                <a:solidFill>
                  <a:srgbClr val="FF0000"/>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rgbClr val="FF66FF"/>
                </a:solidFill>
                <a:latin typeface="Courier"/>
                <a:ea typeface="Courier"/>
                <a:cs typeface="Courier"/>
                <a:sym typeface="Courier New"/>
              </a:rPr>
              <a:t>ccc['</a:t>
            </a:r>
            <a:r>
              <a:rPr lang="en-US" sz="3000" i="0" u="none" strike="noStrike" cap="none" dirty="0" err="1">
                <a:solidFill>
                  <a:srgbClr val="FF66FF"/>
                </a:solidFill>
                <a:latin typeface="Courier"/>
                <a:ea typeface="Courier"/>
                <a:cs typeface="Courier"/>
                <a:sym typeface="Courier New"/>
              </a:rPr>
              <a:t>csev</a:t>
            </a:r>
            <a:r>
              <a:rPr lang="en-US" sz="3000" i="0" u="none" strike="noStrike" cap="none" dirty="0">
                <a:solidFill>
                  <a:srgbClr val="FF66FF"/>
                </a:solidFill>
                <a:latin typeface="Courier"/>
                <a:ea typeface="Courier"/>
                <a:cs typeface="Courier"/>
                <a:sym typeface="Courier New"/>
              </a:rPr>
              <a:t>']</a:t>
            </a:r>
            <a:r>
              <a:rPr lang="en-US" sz="3000" dirty="0">
                <a:solidFill>
                  <a:srgbClr val="FFFF00"/>
                </a:solidFill>
                <a:latin typeface="Courier"/>
                <a:ea typeface="Courier"/>
                <a:cs typeface="Courier"/>
                <a:sym typeface="Courier New"/>
              </a:rPr>
              <a:t>)</a:t>
            </a:r>
            <a:endParaRPr lang="en-US" sz="3000" i="0" u="none" strike="noStrike" cap="none" dirty="0">
              <a:solidFill>
                <a:srgbClr val="FF66FF"/>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err="1">
                <a:solidFill>
                  <a:schemeClr val="lt1"/>
                </a:solidFill>
                <a:latin typeface="Courier"/>
                <a:ea typeface="Courier"/>
                <a:cs typeface="Courier"/>
                <a:sym typeface="Courier New"/>
              </a:rPr>
              <a:t>Traceback</a:t>
            </a:r>
            <a:r>
              <a:rPr lang="en-US" sz="3000" i="0" u="none" strike="noStrike" cap="none" dirty="0">
                <a:solidFill>
                  <a:schemeClr val="lt1"/>
                </a:solidFill>
                <a:latin typeface="Courier"/>
                <a:ea typeface="Courier"/>
                <a:cs typeface="Courier"/>
                <a:sym typeface="Courier New"/>
              </a:rPr>
              <a:t> (most recent call last):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File "&lt;</a:t>
            </a:r>
            <a:r>
              <a:rPr lang="en-US" sz="3000" i="0" u="none" strike="noStrike" cap="none" dirty="0" err="1">
                <a:solidFill>
                  <a:schemeClr val="lt1"/>
                </a:solidFill>
                <a:latin typeface="Courier"/>
                <a:ea typeface="Courier"/>
                <a:cs typeface="Courier"/>
                <a:sym typeface="Courier New"/>
              </a:rPr>
              <a:t>stdin</a:t>
            </a:r>
            <a:r>
              <a:rPr lang="en-US" sz="3000" i="0" u="none" strike="noStrike" cap="none" dirty="0">
                <a:solidFill>
                  <a:schemeClr val="lt1"/>
                </a:solidFill>
                <a:latin typeface="Courier"/>
                <a:ea typeface="Courier"/>
                <a:cs typeface="Courier"/>
                <a:sym typeface="Courier New"/>
              </a:rPr>
              <a:t>&gt;", line 1, in &lt;module&gt;</a:t>
            </a:r>
          </a:p>
          <a:p>
            <a:pPr marL="0" marR="0" lvl="0" indent="0" algn="l" rtl="0">
              <a:lnSpc>
                <a:spcPct val="100000"/>
              </a:lnSpc>
              <a:spcBef>
                <a:spcPts val="0"/>
              </a:spcBef>
              <a:spcAft>
                <a:spcPts val="0"/>
              </a:spcAft>
              <a:buClr>
                <a:srgbClr val="FF66FF"/>
              </a:buClr>
              <a:buSzPct val="25000"/>
              <a:buFont typeface="Cabin"/>
              <a:buNone/>
            </a:pPr>
            <a:r>
              <a:rPr lang="en-US" sz="3000" i="0" u="none" strike="noStrike" cap="none" dirty="0" err="1">
                <a:solidFill>
                  <a:srgbClr val="FF66FF"/>
                </a:solidFill>
                <a:latin typeface="Courier"/>
                <a:ea typeface="Courier"/>
                <a:cs typeface="Courier"/>
                <a:sym typeface="Courier New"/>
              </a:rPr>
              <a:t>KeyError</a:t>
            </a:r>
            <a:r>
              <a:rPr lang="en-US" sz="3000" i="0" u="none" strike="noStrike" cap="none" dirty="0">
                <a:solidFill>
                  <a:srgbClr val="FF66FF"/>
                </a:solidFill>
                <a:latin typeface="Courier"/>
                <a:ea typeface="Courier"/>
                <a:cs typeface="Courier"/>
                <a:sym typeface="Courier New"/>
              </a:rPr>
              <a:t>: '</a:t>
            </a:r>
            <a:r>
              <a:rPr lang="en-US" sz="3000" i="0" u="none" strike="noStrike" cap="none" dirty="0" err="1">
                <a:solidFill>
                  <a:srgbClr val="FF66FF"/>
                </a:solidFill>
                <a:latin typeface="Courier"/>
                <a:ea typeface="Courier"/>
                <a:cs typeface="Courier"/>
                <a:sym typeface="Courier New"/>
              </a:rPr>
              <a:t>csev</a:t>
            </a:r>
            <a:r>
              <a:rPr lang="en-US" sz="3000" i="0" u="none" strike="noStrike" cap="none" dirty="0">
                <a:solidFill>
                  <a:srgbClr val="FF66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chemeClr val="lt1"/>
                </a:solidFill>
                <a:latin typeface="Courier"/>
                <a:ea typeface="Courier"/>
                <a:cs typeface="Courier"/>
                <a:sym typeface="Courier New"/>
              </a:rPr>
              <a:t>csev</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ccc</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False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Shape 385"/>
          <p:cNvSpPr txBox="1">
            <a:spLocks noGrp="1"/>
          </p:cNvSpPr>
          <p:nvPr>
            <p:ph type="title"/>
          </p:nvPr>
        </p:nvSpPr>
        <p:spPr>
          <a:xfrm>
            <a:off x="1155700" y="789709"/>
            <a:ext cx="13655819"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When We See a New Name</a:t>
            </a:r>
          </a:p>
        </p:txBody>
      </p:sp>
      <p:sp>
        <p:nvSpPr>
          <p:cNvPr id="386" name="Shape 386"/>
          <p:cNvSpPr txBox="1">
            <a:spLocks noGrp="1"/>
          </p:cNvSpPr>
          <p:nvPr>
            <p:ph type="body" idx="1"/>
          </p:nvPr>
        </p:nvSpPr>
        <p:spPr>
          <a:xfrm>
            <a:off x="1533281" y="2587076"/>
            <a:ext cx="13089396" cy="1582650"/>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u="none" strike="noStrike" cap="none">
                <a:solidFill>
                  <a:schemeClr val="lt1"/>
                </a:solidFill>
                <a:latin typeface="Arial" charset="0"/>
                <a:ea typeface="Arial" charset="0"/>
                <a:cs typeface="Arial" charset="0"/>
                <a:sym typeface="Cabin"/>
              </a:rPr>
              <a:t>When we encounter a new name, we need to add a new entry in the </a:t>
            </a:r>
            <a:r>
              <a:rPr lang="en-US" u="none" strike="noStrike" cap="none">
                <a:solidFill>
                  <a:srgbClr val="FF00FF"/>
                </a:solidFill>
                <a:latin typeface="Arial" charset="0"/>
                <a:ea typeface="Arial" charset="0"/>
                <a:cs typeface="Arial" charset="0"/>
                <a:sym typeface="Cabin"/>
              </a:rPr>
              <a:t>dictionary</a:t>
            </a:r>
            <a:r>
              <a:rPr lang="en-US" u="none" strike="noStrike" cap="none">
                <a:solidFill>
                  <a:schemeClr val="lt1"/>
                </a:solidFill>
                <a:latin typeface="Arial" charset="0"/>
                <a:ea typeface="Arial" charset="0"/>
                <a:cs typeface="Arial" charset="0"/>
                <a:sym typeface="Cabin"/>
              </a:rPr>
              <a:t> and if this the second or later time we have seen the </a:t>
            </a:r>
            <a:r>
              <a:rPr lang="en-US" u="none" strike="noStrike" cap="none">
                <a:solidFill>
                  <a:srgbClr val="00FF00"/>
                </a:solidFill>
                <a:latin typeface="Arial" charset="0"/>
                <a:ea typeface="Arial" charset="0"/>
                <a:cs typeface="Arial" charset="0"/>
                <a:sym typeface="Cabin"/>
              </a:rPr>
              <a:t>name</a:t>
            </a:r>
            <a:r>
              <a:rPr lang="en-US" u="none" strike="noStrike" cap="none">
                <a:solidFill>
                  <a:schemeClr val="lt1"/>
                </a:solidFill>
                <a:latin typeface="Arial" charset="0"/>
                <a:ea typeface="Arial" charset="0"/>
                <a:cs typeface="Arial" charset="0"/>
                <a:sym typeface="Cabin"/>
              </a:rPr>
              <a:t>, we simply add one to the count in the </a:t>
            </a:r>
            <a:r>
              <a:rPr lang="en-US" u="none" strike="noStrike" cap="none">
                <a:solidFill>
                  <a:srgbClr val="FF00FF"/>
                </a:solidFill>
                <a:latin typeface="Arial" charset="0"/>
                <a:ea typeface="Arial" charset="0"/>
                <a:cs typeface="Arial" charset="0"/>
                <a:sym typeface="Cabin"/>
              </a:rPr>
              <a:t>dictionary</a:t>
            </a:r>
            <a:r>
              <a:rPr lang="en-US" u="none" strike="noStrike" cap="none">
                <a:solidFill>
                  <a:schemeClr val="lt1"/>
                </a:solidFill>
                <a:latin typeface="Arial" charset="0"/>
                <a:ea typeface="Arial" charset="0"/>
                <a:cs typeface="Arial" charset="0"/>
                <a:sym typeface="Cabin"/>
              </a:rPr>
              <a:t> under that </a:t>
            </a:r>
            <a:r>
              <a:rPr lang="en-US" u="none" strike="noStrike" cap="none">
                <a:solidFill>
                  <a:srgbClr val="00FF00"/>
                </a:solidFill>
                <a:latin typeface="Arial" charset="0"/>
                <a:ea typeface="Arial" charset="0"/>
                <a:cs typeface="Arial" charset="0"/>
                <a:sym typeface="Cabin"/>
              </a:rPr>
              <a:t>name</a:t>
            </a:r>
          </a:p>
        </p:txBody>
      </p:sp>
      <p:sp>
        <p:nvSpPr>
          <p:cNvPr id="387" name="Shape 387"/>
          <p:cNvSpPr txBox="1"/>
          <p:nvPr/>
        </p:nvSpPr>
        <p:spPr>
          <a:xfrm>
            <a:off x="750938" y="4478400"/>
            <a:ext cx="10349474" cy="34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600" i="0" u="none" strike="noStrike" cap="none" dirty="0">
                <a:solidFill>
                  <a:srgbClr val="00FF00"/>
                </a:solidFill>
                <a:latin typeface="Courier"/>
                <a:ea typeface="Courier"/>
                <a:cs typeface="Courier"/>
                <a:sym typeface="Courier New"/>
              </a:rPr>
              <a:t>counts</a:t>
            </a:r>
            <a:r>
              <a:rPr lang="en-US" sz="2600" i="0" u="none" strike="noStrike" cap="none" dirty="0">
                <a:solidFill>
                  <a:schemeClr val="lt1"/>
                </a:solidFill>
                <a:latin typeface="Courier"/>
                <a:ea typeface="Courier"/>
                <a:cs typeface="Courier"/>
                <a:sym typeface="Courier New"/>
              </a:rPr>
              <a:t> = </a:t>
            </a:r>
            <a:r>
              <a:rPr lang="en-US" sz="2600" i="0" u="none" strike="noStrike" cap="none" dirty="0" err="1">
                <a:solidFill>
                  <a:srgbClr val="FF00FF"/>
                </a:solidFill>
                <a:latin typeface="Courier"/>
                <a:ea typeface="Courier"/>
                <a:cs typeface="Courier"/>
                <a:sym typeface="Courier New"/>
              </a:rPr>
              <a:t>dict</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600" i="0" u="none" strike="noStrike" cap="none" dirty="0">
                <a:solidFill>
                  <a:srgbClr val="00FF00"/>
                </a:solidFill>
                <a:latin typeface="Courier"/>
                <a:ea typeface="Courier"/>
                <a:cs typeface="Courier"/>
                <a:sym typeface="Courier New"/>
              </a:rPr>
              <a:t>names</a:t>
            </a:r>
            <a:r>
              <a:rPr lang="en-US" sz="2600" i="0" u="none" strike="noStrike" cap="none" dirty="0">
                <a:solidFill>
                  <a:schemeClr val="lt1"/>
                </a:solidFill>
                <a:latin typeface="Courier"/>
                <a:ea typeface="Courier"/>
                <a:cs typeface="Courier"/>
                <a:sym typeface="Courier New"/>
              </a:rPr>
              <a:t> = ['</a:t>
            </a:r>
            <a:r>
              <a:rPr lang="en-US" sz="2600" i="0" u="none" strike="noStrike" cap="none" dirty="0" err="1">
                <a:solidFill>
                  <a:schemeClr val="lt1"/>
                </a:solidFill>
                <a:latin typeface="Courier"/>
                <a:ea typeface="Courier"/>
                <a:cs typeface="Courier"/>
                <a:sym typeface="Courier New"/>
              </a:rPr>
              <a:t>csev</a:t>
            </a: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chemeClr val="lt1"/>
                </a:solidFill>
                <a:latin typeface="Courier"/>
                <a:ea typeface="Courier"/>
                <a:cs typeface="Courier"/>
                <a:sym typeface="Courier New"/>
              </a:rPr>
              <a:t>cwen</a:t>
            </a: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chemeClr val="lt1"/>
                </a:solidFill>
                <a:latin typeface="Courier"/>
                <a:ea typeface="Courier"/>
                <a:cs typeface="Courier"/>
                <a:sym typeface="Courier New"/>
              </a:rPr>
              <a:t>csev</a:t>
            </a: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chemeClr val="lt1"/>
                </a:solidFill>
                <a:latin typeface="Courier"/>
                <a:ea typeface="Courier"/>
                <a:cs typeface="Courier"/>
                <a:sym typeface="Courier New"/>
              </a:rPr>
              <a:t>zqian</a:t>
            </a: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chemeClr val="lt1"/>
                </a:solidFill>
                <a:latin typeface="Courier"/>
                <a:ea typeface="Courier"/>
                <a:cs typeface="Courier"/>
                <a:sym typeface="Courier New"/>
              </a:rPr>
              <a:t>cwen</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name</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names</a:t>
            </a:r>
            <a:r>
              <a:rPr lang="en-US" sz="26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 if </a:t>
            </a:r>
            <a:r>
              <a:rPr lang="en-US" sz="2600" i="0" u="none" strike="noStrike" cap="none" dirty="0">
                <a:solidFill>
                  <a:srgbClr val="00FF00"/>
                </a:solidFill>
                <a:latin typeface="Courier"/>
                <a:ea typeface="Courier"/>
                <a:cs typeface="Courier"/>
                <a:sym typeface="Courier New"/>
              </a:rPr>
              <a:t>name</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not in</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counts</a:t>
            </a:r>
            <a:r>
              <a:rPr lang="en-US" sz="26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counts</a:t>
            </a:r>
            <a:r>
              <a:rPr lang="en-US" sz="2600" i="0" u="none" strike="noStrike" cap="none" dirty="0">
                <a:solidFill>
                  <a:srgbClr val="00FFFF"/>
                </a:solidFill>
                <a:latin typeface="Courier"/>
                <a:ea typeface="Courier"/>
                <a:cs typeface="Courier"/>
                <a:sym typeface="Courier New"/>
              </a:rPr>
              <a:t>[name]</a:t>
            </a:r>
            <a:r>
              <a:rPr lang="en-US" sz="26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else</a:t>
            </a:r>
            <a:r>
              <a:rPr lang="en-US" sz="26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counts</a:t>
            </a:r>
            <a:r>
              <a:rPr lang="en-US" sz="2600" i="0" u="none" strike="noStrike" cap="none" dirty="0">
                <a:solidFill>
                  <a:srgbClr val="00FFFF"/>
                </a:solidFill>
                <a:latin typeface="Courier"/>
                <a:ea typeface="Courier"/>
                <a:cs typeface="Courier"/>
                <a:sym typeface="Courier New"/>
              </a:rPr>
              <a:t>[name]</a:t>
            </a:r>
            <a:r>
              <a:rPr lang="en-US" sz="2600" i="0" u="none" strike="noStrike" cap="none" dirty="0">
                <a:solidFill>
                  <a:schemeClr val="lt1"/>
                </a:solidFill>
                <a:latin typeface="Courier"/>
                <a:ea typeface="Courier"/>
                <a:cs typeface="Courier"/>
                <a:sym typeface="Courier New"/>
              </a:rPr>
              <a:t> = </a:t>
            </a:r>
            <a:r>
              <a:rPr lang="en-US" sz="2600" i="0" u="none" strike="noStrike" cap="none" dirty="0">
                <a:solidFill>
                  <a:srgbClr val="00FF00"/>
                </a:solidFill>
                <a:latin typeface="Courier"/>
                <a:ea typeface="Courier"/>
                <a:cs typeface="Courier"/>
                <a:sym typeface="Courier New"/>
              </a:rPr>
              <a:t>counts</a:t>
            </a:r>
            <a:r>
              <a:rPr lang="en-US" sz="2600" i="0" u="none" strike="noStrike" cap="none" dirty="0">
                <a:solidFill>
                  <a:srgbClr val="00FFFF"/>
                </a:solidFill>
                <a:latin typeface="Courier"/>
                <a:ea typeface="Courier"/>
                <a:cs typeface="Courier"/>
                <a:sym typeface="Courier New"/>
              </a:rPr>
              <a:t>[name]</a:t>
            </a:r>
            <a:r>
              <a:rPr lang="en-US" sz="26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600" i="0" u="none" strike="noStrike" cap="none" dirty="0">
                <a:solidFill>
                  <a:srgbClr val="FFFF00"/>
                </a:solidFill>
                <a:latin typeface="Courier"/>
                <a:ea typeface="Courier"/>
                <a:cs typeface="Courier"/>
                <a:sym typeface="Courier New"/>
              </a:rPr>
              <a:t>print(</a:t>
            </a:r>
            <a:r>
              <a:rPr lang="en-US" sz="2600" i="0" u="none" strike="noStrike" cap="none" dirty="0">
                <a:solidFill>
                  <a:srgbClr val="00FF00"/>
                </a:solidFill>
                <a:latin typeface="Courier"/>
                <a:ea typeface="Courier"/>
                <a:cs typeface="Courier"/>
                <a:sym typeface="Courier New"/>
              </a:rPr>
              <a:t>counts</a:t>
            </a:r>
            <a:r>
              <a:rPr lang="en-US" sz="2600" i="0" u="none" strike="noStrike" cap="none" dirty="0">
                <a:solidFill>
                  <a:srgbClr val="FFFF00"/>
                </a:solidFill>
                <a:latin typeface="Courier"/>
                <a:ea typeface="Courier"/>
                <a:cs typeface="Courier"/>
                <a:sym typeface="Courier New"/>
              </a:rPr>
              <a:t>)</a:t>
            </a:r>
          </a:p>
        </p:txBody>
      </p:sp>
      <p:sp>
        <p:nvSpPr>
          <p:cNvPr id="388" name="Shape 388"/>
          <p:cNvSpPr txBox="1"/>
          <p:nvPr/>
        </p:nvSpPr>
        <p:spPr>
          <a:xfrm>
            <a:off x="9817102" y="5737993"/>
            <a:ext cx="6654205"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a:t>
            </a:r>
            <a:r>
              <a:rPr lang="en-US" sz="3200" u="none" strike="noStrike" cap="none">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csev</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zqian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1,</a:t>
            </a:r>
            <a:r>
              <a:rPr lang="en-US" sz="3200" u="none" strike="noStrike" cap="none" dirty="0">
                <a:solidFill>
                  <a:srgbClr val="00FFFF"/>
                </a:solidFill>
                <a:latin typeface="Arial" charset="0"/>
                <a:ea typeface="Arial" charset="0"/>
                <a:cs typeface="Arial" charset="0"/>
                <a:sym typeface="Cabin"/>
              </a:rPr>
              <a:t> '</a:t>
            </a:r>
            <a:r>
              <a:rPr lang="en-US" sz="3200" u="none" strike="noStrike" cap="none" dirty="0" err="1">
                <a:solidFill>
                  <a:srgbClr val="00FFFF"/>
                </a:solidFill>
                <a:latin typeface="Arial" charset="0"/>
                <a:ea typeface="Arial" charset="0"/>
                <a:cs typeface="Arial" charset="0"/>
                <a:sym typeface="Cabin"/>
              </a:rPr>
              <a:t>cwen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a:t>
            </a:r>
          </a:p>
        </p:txBody>
      </p:sp>
      <p:pic>
        <p:nvPicPr>
          <p:cNvPr id="6" name="Shape 370"/>
          <p:cNvPicPr preferRelativeResize="0"/>
          <p:nvPr/>
        </p:nvPicPr>
        <p:blipFill rotWithShape="1">
          <a:blip r:embed="rId3">
            <a:alphaModFix/>
          </a:blip>
          <a:srcRect/>
          <a:stretch/>
        </p:blipFill>
        <p:spPr>
          <a:xfrm>
            <a:off x="11100411" y="6550800"/>
            <a:ext cx="3987189" cy="226926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Shape 39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The</a:t>
            </a:r>
            <a:r>
              <a:rPr lang="en-US" sz="7600" u="none" strike="noStrike" cap="none">
                <a:solidFill>
                  <a:srgbClr val="FFFF00"/>
                </a:solidFill>
                <a:latin typeface="Arial" charset="0"/>
                <a:ea typeface="Arial" charset="0"/>
                <a:cs typeface="Arial" charset="0"/>
                <a:sym typeface="Cabin"/>
              </a:rPr>
              <a:t> </a:t>
            </a:r>
            <a:r>
              <a:rPr lang="en-US" sz="7600" u="none" strike="noStrike" cap="none">
                <a:solidFill>
                  <a:srgbClr val="FF00FF"/>
                </a:solidFill>
                <a:latin typeface="Arial" charset="0"/>
                <a:ea typeface="Arial" charset="0"/>
                <a:cs typeface="Arial" charset="0"/>
                <a:sym typeface="Cabin"/>
              </a:rPr>
              <a:t>get</a:t>
            </a:r>
            <a:r>
              <a:rPr lang="en-US" sz="7600" u="none" strike="noStrike" cap="none">
                <a:solidFill>
                  <a:srgbClr val="FFFF00"/>
                </a:solidFill>
                <a:latin typeface="Arial" charset="0"/>
                <a:ea typeface="Arial" charset="0"/>
                <a:cs typeface="Arial" charset="0"/>
                <a:sym typeface="Cabin"/>
              </a:rPr>
              <a:t> </a:t>
            </a:r>
            <a:r>
              <a:rPr lang="en-US" sz="7600" u="none" strike="noStrike" cap="none">
                <a:solidFill>
                  <a:srgbClr val="FFD966"/>
                </a:solidFill>
                <a:latin typeface="Arial" charset="0"/>
                <a:ea typeface="Arial" charset="0"/>
                <a:cs typeface="Arial" charset="0"/>
                <a:sym typeface="Cabin"/>
              </a:rPr>
              <a:t>Method for Dictionaries</a:t>
            </a:r>
          </a:p>
        </p:txBody>
      </p:sp>
      <p:sp>
        <p:nvSpPr>
          <p:cNvPr id="394" name="Shape 394"/>
          <p:cNvSpPr txBox="1">
            <a:spLocks noGrp="1"/>
          </p:cNvSpPr>
          <p:nvPr>
            <p:ph type="body" idx="1"/>
          </p:nvPr>
        </p:nvSpPr>
        <p:spPr>
          <a:xfrm>
            <a:off x="1029839" y="2603500"/>
            <a:ext cx="7505776" cy="4038499"/>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a:solidFill>
                  <a:schemeClr val="lt1"/>
                </a:solidFill>
                <a:latin typeface="Arial" charset="0"/>
                <a:ea typeface="Arial" charset="0"/>
                <a:cs typeface="Arial" charset="0"/>
                <a:sym typeface="Cabin"/>
              </a:rPr>
              <a:t>The pattern of checking to see if a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already in a dictionary and assuming a default value if the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not there is so common that there is a </a:t>
            </a:r>
            <a:r>
              <a:rPr lang="en-US" sz="3600" u="none" strike="noStrike" cap="none">
                <a:solidFill>
                  <a:srgbClr val="FF00FF"/>
                </a:solidFill>
                <a:latin typeface="Arial" charset="0"/>
                <a:ea typeface="Arial" charset="0"/>
                <a:cs typeface="Arial" charset="0"/>
                <a:sym typeface="Cabin"/>
              </a:rPr>
              <a:t>method</a:t>
            </a:r>
            <a:r>
              <a:rPr lang="en-US" sz="3600" u="none" strike="noStrike" cap="none">
                <a:solidFill>
                  <a:schemeClr val="lt1"/>
                </a:solidFill>
                <a:latin typeface="Arial" charset="0"/>
                <a:ea typeface="Arial" charset="0"/>
                <a:cs typeface="Arial" charset="0"/>
                <a:sym typeface="Cabin"/>
              </a:rPr>
              <a:t> called </a:t>
            </a:r>
            <a:r>
              <a:rPr lang="en-US" sz="3600" u="none" strike="noStrike" cap="none">
                <a:solidFill>
                  <a:srgbClr val="FF00FF"/>
                </a:solidFill>
                <a:latin typeface="Arial" charset="0"/>
                <a:ea typeface="Arial" charset="0"/>
                <a:cs typeface="Arial" charset="0"/>
                <a:sym typeface="Cabin"/>
              </a:rPr>
              <a:t>get</a:t>
            </a:r>
            <a:r>
              <a:rPr lang="en-US" sz="3600" u="none" strike="noStrike" cap="none">
                <a:solidFill>
                  <a:schemeClr val="lt1"/>
                </a:solidFill>
                <a:latin typeface="Arial" charset="0"/>
                <a:ea typeface="Arial" charset="0"/>
                <a:cs typeface="Arial" charset="0"/>
                <a:sym typeface="Cabin"/>
              </a:rPr>
              <a:t>() that does this for us</a:t>
            </a:r>
          </a:p>
        </p:txBody>
      </p:sp>
      <p:sp>
        <p:nvSpPr>
          <p:cNvPr id="395" name="Shape 395"/>
          <p:cNvSpPr txBox="1"/>
          <p:nvPr/>
        </p:nvSpPr>
        <p:spPr>
          <a:xfrm>
            <a:off x="9232900" y="3070225"/>
            <a:ext cx="65025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FF00"/>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 </a:t>
            </a:r>
            <a:r>
              <a:rPr lang="en-US" sz="3000" i="0" u="none" strike="noStrike" cap="none" dirty="0">
                <a:solidFill>
                  <a:srgbClr val="00FF00"/>
                </a:solidFill>
                <a:latin typeface="Courier"/>
                <a:ea typeface="Courier"/>
                <a:cs typeface="Courier"/>
                <a:sym typeface="Courier New"/>
              </a:rPr>
              <a:t>name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counts</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x =</a:t>
            </a:r>
            <a:r>
              <a:rPr lang="en-US" sz="3000" i="0" u="none" strike="noStrike" cap="none" dirty="0">
                <a:solidFill>
                  <a:srgbClr val="00FF00"/>
                </a:solidFill>
                <a:latin typeface="Courier"/>
                <a:ea typeface="Courier"/>
                <a:cs typeface="Courier"/>
                <a:sym typeface="Courier New"/>
              </a:rPr>
              <a:t> counts</a:t>
            </a:r>
            <a:r>
              <a:rPr lang="en-US" sz="3000" i="0" u="none" strike="noStrike" cap="none" dirty="0">
                <a:solidFill>
                  <a:srgbClr val="00FFFF"/>
                </a:solidFill>
                <a:latin typeface="Courier"/>
                <a:ea typeface="Courier"/>
                <a:cs typeface="Courier"/>
                <a:sym typeface="Courier New"/>
              </a:rPr>
              <a:t>[name]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else</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x =</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0</a:t>
            </a:r>
          </a:p>
        </p:txBody>
      </p:sp>
      <p:sp>
        <p:nvSpPr>
          <p:cNvPr id="396" name="Shape 396"/>
          <p:cNvSpPr txBox="1"/>
          <p:nvPr/>
        </p:nvSpPr>
        <p:spPr>
          <a:xfrm>
            <a:off x="10060013" y="6019800"/>
            <a:ext cx="6044400" cy="62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 = </a:t>
            </a:r>
            <a:r>
              <a:rPr lang="en-US" sz="3000" i="0" u="none" strike="noStrike" cap="none" dirty="0" err="1">
                <a:solidFill>
                  <a:srgbClr val="00FF00"/>
                </a:solidFill>
                <a:latin typeface="Courier"/>
                <a:ea typeface="Courier"/>
                <a:cs typeface="Courier"/>
                <a:sym typeface="Courier New"/>
              </a:rPr>
              <a:t>counts</a:t>
            </a:r>
            <a:r>
              <a:rPr lang="en-US" sz="3000" i="0" u="none" strike="noStrike" cap="none" dirty="0" err="1">
                <a:solidFill>
                  <a:srgbClr val="FF00FF"/>
                </a:solidFill>
                <a:latin typeface="Courier"/>
                <a:ea typeface="Courier"/>
                <a:cs typeface="Courier"/>
                <a:sym typeface="Courier New"/>
              </a:rPr>
              <a:t>.get</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FF"/>
                </a:solidFill>
                <a:latin typeface="Courier"/>
                <a:ea typeface="Courier"/>
                <a:cs typeface="Courier"/>
                <a:sym typeface="Courier New"/>
              </a:rPr>
              <a:t>name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0</a:t>
            </a:r>
            <a:r>
              <a:rPr lang="en-US" sz="3000" i="0" u="none" strike="noStrike" cap="none" dirty="0">
                <a:solidFill>
                  <a:schemeClr val="lt1"/>
                </a:solidFill>
                <a:latin typeface="Courier"/>
                <a:ea typeface="Courier"/>
                <a:cs typeface="Courier"/>
                <a:sym typeface="Courier New"/>
              </a:rPr>
              <a:t>)</a:t>
            </a:r>
          </a:p>
        </p:txBody>
      </p:sp>
      <p:sp>
        <p:nvSpPr>
          <p:cNvPr id="397" name="Shape 397"/>
          <p:cNvSpPr txBox="1"/>
          <p:nvPr/>
        </p:nvSpPr>
        <p:spPr>
          <a:xfrm>
            <a:off x="1003250" y="6980313"/>
            <a:ext cx="7118400" cy="11430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Default value if key does not exist (and no </a:t>
            </a:r>
            <a:r>
              <a:rPr lang="en-US" sz="3600" u="none" strike="noStrike" cap="none" dirty="0" err="1">
                <a:solidFill>
                  <a:srgbClr val="FF7F00"/>
                </a:solidFill>
                <a:latin typeface="Arial" charset="0"/>
                <a:ea typeface="Arial" charset="0"/>
                <a:cs typeface="Arial" charset="0"/>
                <a:sym typeface="Cabin"/>
              </a:rPr>
              <a:t>Traceback</a:t>
            </a:r>
            <a:r>
              <a:rPr lang="en-US" sz="3600" u="none" strike="noStrike" cap="none" dirty="0">
                <a:solidFill>
                  <a:srgbClr val="FF7F00"/>
                </a:solidFill>
                <a:latin typeface="Arial" charset="0"/>
                <a:ea typeface="Arial" charset="0"/>
                <a:cs typeface="Arial" charset="0"/>
                <a:sym typeface="Cabin"/>
              </a:rPr>
              <a:t>).</a:t>
            </a:r>
          </a:p>
        </p:txBody>
      </p:sp>
      <p:sp>
        <p:nvSpPr>
          <p:cNvPr id="398" name="Shape 398"/>
          <p:cNvSpPr txBox="1"/>
          <p:nvPr/>
        </p:nvSpPr>
        <p:spPr>
          <a:xfrm>
            <a:off x="9232900" y="7375475"/>
            <a:ext cx="6741359"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a:t>
            </a:r>
            <a:r>
              <a:rPr lang="en-US" sz="3200" u="none" strike="noStrike" cap="none">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csev</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zqian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1,</a:t>
            </a:r>
            <a:r>
              <a:rPr lang="en-US" sz="3200" u="none" strike="noStrike" cap="none" dirty="0">
                <a:solidFill>
                  <a:srgbClr val="00FFFF"/>
                </a:solidFill>
                <a:latin typeface="Arial" charset="0"/>
                <a:ea typeface="Arial" charset="0"/>
                <a:cs typeface="Arial" charset="0"/>
                <a:sym typeface="Cabin"/>
              </a:rPr>
              <a:t> '</a:t>
            </a:r>
            <a:r>
              <a:rPr lang="en-US" sz="3200" u="none" strike="noStrike" cap="none" dirty="0" err="1">
                <a:solidFill>
                  <a:srgbClr val="00FFFF"/>
                </a:solidFill>
                <a:latin typeface="Arial" charset="0"/>
                <a:ea typeface="Arial" charset="0"/>
                <a:cs typeface="Arial" charset="0"/>
                <a:sym typeface="Cabin"/>
              </a:rPr>
              <a:t>cwen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Shape 40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Simplified Counting with </a:t>
            </a:r>
            <a:r>
              <a:rPr lang="en-US" sz="7600" u="none" strike="noStrike" cap="none">
                <a:solidFill>
                  <a:srgbClr val="FF00FF"/>
                </a:solidFill>
                <a:latin typeface="Arial" charset="0"/>
                <a:ea typeface="Arial" charset="0"/>
                <a:cs typeface="Arial" charset="0"/>
                <a:sym typeface="Cabin"/>
              </a:rPr>
              <a:t>get()</a:t>
            </a:r>
          </a:p>
        </p:txBody>
      </p:sp>
      <p:sp>
        <p:nvSpPr>
          <p:cNvPr id="404" name="Shape 404"/>
          <p:cNvSpPr txBox="1">
            <a:spLocks noGrp="1"/>
          </p:cNvSpPr>
          <p:nvPr>
            <p:ph type="body" idx="1"/>
          </p:nvPr>
        </p:nvSpPr>
        <p:spPr>
          <a:xfrm>
            <a:off x="1155700" y="2603501"/>
            <a:ext cx="13931900" cy="1457272"/>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a:solidFill>
                  <a:schemeClr val="lt1"/>
                </a:solidFill>
                <a:latin typeface="Arial" charset="0"/>
                <a:ea typeface="Arial" charset="0"/>
                <a:cs typeface="Arial" charset="0"/>
                <a:sym typeface="Cabin"/>
              </a:rPr>
              <a:t>We can use </a:t>
            </a:r>
            <a:r>
              <a:rPr lang="en-US" sz="3600" u="none" strike="noStrike" cap="none">
                <a:solidFill>
                  <a:srgbClr val="FF00FF"/>
                </a:solidFill>
                <a:latin typeface="Arial" charset="0"/>
                <a:ea typeface="Arial" charset="0"/>
                <a:cs typeface="Arial" charset="0"/>
                <a:sym typeface="Cabin"/>
              </a:rPr>
              <a:t>get</a:t>
            </a:r>
            <a:r>
              <a:rPr lang="en-US" sz="3600" u="none" strike="noStrike" cap="none">
                <a:solidFill>
                  <a:schemeClr val="lt1"/>
                </a:solidFill>
                <a:latin typeface="Arial" charset="0"/>
                <a:ea typeface="Arial" charset="0"/>
                <a:cs typeface="Arial" charset="0"/>
                <a:sym typeface="Cabin"/>
              </a:rPr>
              <a:t>() and provide a </a:t>
            </a:r>
            <a:r>
              <a:rPr lang="en-US" sz="3600" u="none" strike="noStrike" cap="none">
                <a:solidFill>
                  <a:srgbClr val="FF7F00"/>
                </a:solidFill>
                <a:latin typeface="Arial" charset="0"/>
                <a:ea typeface="Arial" charset="0"/>
                <a:cs typeface="Arial" charset="0"/>
                <a:sym typeface="Cabin"/>
              </a:rPr>
              <a:t>default value of zero</a:t>
            </a:r>
            <a:r>
              <a:rPr lang="en-US" sz="3600" u="none" strike="noStrike" cap="none">
                <a:solidFill>
                  <a:schemeClr val="lt1"/>
                </a:solidFill>
                <a:latin typeface="Arial" charset="0"/>
                <a:ea typeface="Arial" charset="0"/>
                <a:cs typeface="Arial" charset="0"/>
                <a:sym typeface="Cabin"/>
              </a:rPr>
              <a:t> when the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not yet in the dictionary - and then just add one</a:t>
            </a:r>
          </a:p>
        </p:txBody>
      </p:sp>
      <p:sp>
        <p:nvSpPr>
          <p:cNvPr id="405" name="Shape 405"/>
          <p:cNvSpPr txBox="1"/>
          <p:nvPr/>
        </p:nvSpPr>
        <p:spPr>
          <a:xfrm>
            <a:off x="1698775" y="4562481"/>
            <a:ext cx="10558500" cy="2155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800" i="0" u="none" strike="noStrike" cap="none" dirty="0">
                <a:solidFill>
                  <a:srgbClr val="00FF00"/>
                </a:solidFill>
                <a:latin typeface="Courier"/>
                <a:ea typeface="Courier"/>
                <a:cs typeface="Courier"/>
                <a:sym typeface="Courier New"/>
              </a:rPr>
              <a:t>counts</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rgbClr val="FF00FF"/>
                </a:solidFill>
                <a:latin typeface="Courier"/>
                <a:ea typeface="Courier"/>
                <a:cs typeface="Courier"/>
                <a:sym typeface="Courier New"/>
              </a:rPr>
              <a:t>dict</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800" i="0" u="none" strike="noStrike" cap="none" dirty="0">
                <a:solidFill>
                  <a:srgbClr val="00FF00"/>
                </a:solidFill>
                <a:latin typeface="Courier"/>
                <a:ea typeface="Courier"/>
                <a:cs typeface="Courier"/>
                <a:sym typeface="Courier New"/>
              </a:rPr>
              <a:t>names</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chemeClr val="lt1"/>
                </a:solidFill>
                <a:latin typeface="Courier"/>
                <a:ea typeface="Courier"/>
                <a:cs typeface="Courier"/>
                <a:sym typeface="Courier New"/>
              </a:rPr>
              <a:t>csev</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cwen</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csev</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zqian</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cwen</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800" i="0" u="none" strike="noStrike" cap="none" dirty="0">
                <a:solidFill>
                  <a:srgbClr val="FFFF00"/>
                </a:solidFill>
                <a:latin typeface="Courier"/>
                <a:ea typeface="Courier"/>
                <a:cs typeface="Courier"/>
                <a:sym typeface="Courier New"/>
              </a:rPr>
              <a:t>for</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name</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in</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names</a:t>
            </a:r>
            <a:r>
              <a:rPr lang="en-US" sz="28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counts</a:t>
            </a:r>
            <a:r>
              <a:rPr lang="en-US" sz="2800" i="0" u="none" strike="noStrike" cap="none" dirty="0">
                <a:solidFill>
                  <a:srgbClr val="00FFFF"/>
                </a:solidFill>
                <a:latin typeface="Courier"/>
                <a:ea typeface="Courier"/>
                <a:cs typeface="Courier"/>
                <a:sym typeface="Courier New"/>
              </a:rPr>
              <a:t>[name]</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rgbClr val="00FF00"/>
                </a:solidFill>
                <a:latin typeface="Courier"/>
                <a:ea typeface="Courier"/>
                <a:cs typeface="Courier"/>
                <a:sym typeface="Courier New"/>
              </a:rPr>
              <a:t>counts</a:t>
            </a:r>
            <a:r>
              <a:rPr lang="en-US" sz="2800" i="0" u="none" strike="noStrike" cap="none" dirty="0" err="1">
                <a:solidFill>
                  <a:srgbClr val="FF00FF"/>
                </a:solidFill>
                <a:latin typeface="Courier"/>
                <a:ea typeface="Courier"/>
                <a:cs typeface="Courier"/>
                <a:sym typeface="Courier New"/>
              </a:rPr>
              <a:t>.get</a:t>
            </a: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00FFFF"/>
                </a:solidFill>
                <a:latin typeface="Courier"/>
                <a:ea typeface="Courier"/>
                <a:cs typeface="Courier"/>
                <a:sym typeface="Courier New"/>
              </a:rPr>
              <a:t>name, </a:t>
            </a:r>
            <a:r>
              <a:rPr lang="en-US" sz="2800" i="0" u="none" strike="noStrike" cap="none" dirty="0">
                <a:solidFill>
                  <a:srgbClr val="FF7F00"/>
                </a:solidFill>
                <a:latin typeface="Courier"/>
                <a:ea typeface="Courier"/>
                <a:cs typeface="Courier"/>
                <a:sym typeface="Courier New"/>
              </a:rPr>
              <a:t>0</a:t>
            </a:r>
            <a:r>
              <a:rPr lang="en-US" sz="2800" i="0" u="none" strike="noStrike" cap="none" dirty="0">
                <a:solidFill>
                  <a:srgbClr val="00FFFF"/>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800" i="0" u="none" strike="noStrike" cap="none" dirty="0">
                <a:solidFill>
                  <a:srgbClr val="FFFF00"/>
                </a:solidFill>
                <a:latin typeface="Courier"/>
                <a:ea typeface="Courier"/>
                <a:cs typeface="Courier"/>
                <a:sym typeface="Courier New"/>
              </a:rPr>
              <a:t>print(</a:t>
            </a:r>
            <a:r>
              <a:rPr lang="en-US" sz="2800" i="0" u="none" strike="noStrike" cap="none" dirty="0">
                <a:solidFill>
                  <a:srgbClr val="00FF00"/>
                </a:solidFill>
                <a:latin typeface="Courier"/>
                <a:ea typeface="Courier"/>
                <a:cs typeface="Courier"/>
                <a:sym typeface="Courier New"/>
              </a:rPr>
              <a:t>counts</a:t>
            </a:r>
            <a:r>
              <a:rPr lang="en-US" sz="2800" i="0" u="none" strike="noStrike" cap="none" dirty="0">
                <a:solidFill>
                  <a:srgbClr val="FFFF00"/>
                </a:solidFill>
                <a:latin typeface="Courier"/>
                <a:ea typeface="Courier"/>
                <a:cs typeface="Courier"/>
                <a:sym typeface="Courier New"/>
              </a:rPr>
              <a:t>)</a:t>
            </a:r>
          </a:p>
        </p:txBody>
      </p:sp>
      <p:sp>
        <p:nvSpPr>
          <p:cNvPr id="406" name="Shape 406"/>
          <p:cNvSpPr txBox="1"/>
          <p:nvPr/>
        </p:nvSpPr>
        <p:spPr>
          <a:xfrm>
            <a:off x="6851650" y="7640632"/>
            <a:ext cx="146685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Default</a:t>
            </a:r>
          </a:p>
        </p:txBody>
      </p:sp>
      <p:cxnSp>
        <p:nvCxnSpPr>
          <p:cNvPr id="407" name="Shape 407"/>
          <p:cNvCxnSpPr/>
          <p:nvPr/>
        </p:nvCxnSpPr>
        <p:spPr>
          <a:xfrm flipH="1">
            <a:off x="7921474" y="6308857"/>
            <a:ext cx="1405200" cy="1411200"/>
          </a:xfrm>
          <a:prstGeom prst="straightConnector1">
            <a:avLst/>
          </a:prstGeom>
          <a:noFill/>
          <a:ln w="63500" cap="rnd" cmpd="sng">
            <a:solidFill>
              <a:srgbClr val="FF7F00"/>
            </a:solidFill>
            <a:prstDash val="solid"/>
            <a:miter/>
            <a:headEnd type="stealth" w="med" len="med"/>
            <a:tailEnd type="none" w="med" len="med"/>
          </a:ln>
        </p:spPr>
      </p:cxnSp>
      <p:sp>
        <p:nvSpPr>
          <p:cNvPr id="408" name="Shape 408"/>
          <p:cNvSpPr txBox="1"/>
          <p:nvPr/>
        </p:nvSpPr>
        <p:spPr>
          <a:xfrm>
            <a:off x="9004375" y="7424732"/>
            <a:ext cx="7118400"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a:t>
            </a:r>
            <a:r>
              <a:rPr lang="en-US" sz="3200" u="none" strike="noStrike" cap="none">
                <a:solidFill>
                  <a:srgbClr val="00FFFF"/>
                </a:solidFill>
                <a:latin typeface="Arial" charset="0"/>
                <a:ea typeface="Arial" charset="0"/>
                <a:cs typeface="Arial" charset="0"/>
                <a:sym typeface="Cabin"/>
              </a:rPr>
              <a:t>'csev'</a:t>
            </a:r>
            <a:r>
              <a:rPr lang="en-US" sz="3200" u="none" strike="noStrike" cap="none">
                <a:solidFill>
                  <a:srgbClr val="FF00FF"/>
                </a:solidFill>
                <a:latin typeface="Arial" charset="0"/>
                <a:ea typeface="Arial" charset="0"/>
                <a:cs typeface="Arial" charset="0"/>
                <a:sym typeface="Cabin"/>
              </a:rPr>
              <a:t>: 2, </a:t>
            </a:r>
            <a:r>
              <a:rPr lang="en-US" sz="3200" u="none" strike="noStrike" cap="none">
                <a:solidFill>
                  <a:srgbClr val="00FFFF"/>
                </a:solidFill>
                <a:latin typeface="Arial" charset="0"/>
                <a:ea typeface="Arial" charset="0"/>
                <a:cs typeface="Arial" charset="0"/>
                <a:sym typeface="Cabin"/>
              </a:rPr>
              <a:t>'zqian'</a:t>
            </a:r>
            <a:r>
              <a:rPr lang="en-US" sz="3200" u="none" strike="noStrike" cap="none">
                <a:solidFill>
                  <a:srgbClr val="FF00FF"/>
                </a:solidFill>
                <a:latin typeface="Arial" charset="0"/>
                <a:ea typeface="Arial" charset="0"/>
                <a:cs typeface="Arial" charset="0"/>
                <a:sym typeface="Cabin"/>
              </a:rPr>
              <a:t>: 1,</a:t>
            </a:r>
            <a:r>
              <a:rPr lang="en-US" sz="3200" u="none" strike="noStrike" cap="none">
                <a:solidFill>
                  <a:srgbClr val="00FFFF"/>
                </a:solidFill>
                <a:latin typeface="Arial" charset="0"/>
                <a:ea typeface="Arial" charset="0"/>
                <a:cs typeface="Arial" charset="0"/>
                <a:sym typeface="Cabin"/>
              </a:rPr>
              <a:t> 'cwen'</a:t>
            </a:r>
            <a:r>
              <a:rPr lang="en-US" sz="3200" u="none" strike="noStrike" cap="none">
                <a:solidFill>
                  <a:srgbClr val="FF00FF"/>
                </a:solidFill>
                <a:latin typeface="Arial" charset="0"/>
                <a:ea typeface="Arial" charset="0"/>
                <a:cs typeface="Arial" charset="0"/>
                <a:sym typeface="Cabin"/>
              </a:rPr>
              <a:t>: 2}</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pic>
        <p:nvPicPr>
          <p:cNvPr id="413" name="Shape 413"/>
          <p:cNvPicPr preferRelativeResize="0"/>
          <p:nvPr/>
        </p:nvPicPr>
        <p:blipFill rotWithShape="1">
          <a:blip r:embed="rId3">
            <a:alphaModFix/>
          </a:blip>
          <a:srcRect/>
          <a:stretch/>
        </p:blipFill>
        <p:spPr>
          <a:xfrm>
            <a:off x="11260136" y="3187700"/>
            <a:ext cx="4638674" cy="3467099"/>
          </a:xfrm>
          <a:prstGeom prst="rect">
            <a:avLst/>
          </a:prstGeom>
          <a:noFill/>
          <a:ln>
            <a:noFill/>
          </a:ln>
        </p:spPr>
      </p:pic>
      <p:sp>
        <p:nvSpPr>
          <p:cNvPr id="414" name="Shape 414"/>
          <p:cNvSpPr txBox="1"/>
          <p:nvPr/>
        </p:nvSpPr>
        <p:spPr>
          <a:xfrm>
            <a:off x="3020973" y="7302601"/>
            <a:ext cx="10558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http://www.youtube.com/watch?v=EHJ9uYx5L58</a:t>
            </a:r>
          </a:p>
        </p:txBody>
      </p:sp>
      <p:sp>
        <p:nvSpPr>
          <p:cNvPr id="415" name="Shape 415"/>
          <p:cNvSpPr txBox="1"/>
          <p:nvPr/>
        </p:nvSpPr>
        <p:spPr>
          <a:xfrm>
            <a:off x="508000" y="3810000"/>
            <a:ext cx="10558462" cy="215423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800" i="0" u="none" strike="noStrike" cap="none" dirty="0">
                <a:solidFill>
                  <a:srgbClr val="00FF00"/>
                </a:solidFill>
                <a:latin typeface="Courier"/>
                <a:ea typeface="Courier"/>
                <a:cs typeface="Courier"/>
                <a:sym typeface="Courier New"/>
              </a:rPr>
              <a:t>counts</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rgbClr val="FF00FF"/>
                </a:solidFill>
                <a:latin typeface="Courier"/>
                <a:ea typeface="Courier"/>
                <a:cs typeface="Courier"/>
                <a:sym typeface="Courier New"/>
              </a:rPr>
              <a:t>dict</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800" i="0" u="none" strike="noStrike" cap="none" dirty="0">
                <a:solidFill>
                  <a:srgbClr val="00FF00"/>
                </a:solidFill>
                <a:latin typeface="Courier"/>
                <a:ea typeface="Courier"/>
                <a:cs typeface="Courier"/>
                <a:sym typeface="Courier New"/>
              </a:rPr>
              <a:t>names</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chemeClr val="lt1"/>
                </a:solidFill>
                <a:latin typeface="Courier"/>
                <a:ea typeface="Courier"/>
                <a:cs typeface="Courier"/>
                <a:sym typeface="Courier New"/>
              </a:rPr>
              <a:t>csev</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cwen</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csev</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zqian</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cwen</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800" i="0" u="none" strike="noStrike" cap="none" dirty="0">
                <a:solidFill>
                  <a:srgbClr val="FFFF00"/>
                </a:solidFill>
                <a:latin typeface="Courier"/>
                <a:ea typeface="Courier"/>
                <a:cs typeface="Courier"/>
                <a:sym typeface="Courier New"/>
              </a:rPr>
              <a:t>for</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name</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in</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names</a:t>
            </a:r>
            <a:r>
              <a:rPr lang="en-US" sz="28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counts</a:t>
            </a:r>
            <a:r>
              <a:rPr lang="en-US" sz="2800" i="0" u="none" strike="noStrike" cap="none" dirty="0">
                <a:solidFill>
                  <a:srgbClr val="00FFFF"/>
                </a:solidFill>
                <a:latin typeface="Courier"/>
                <a:ea typeface="Courier"/>
                <a:cs typeface="Courier"/>
                <a:sym typeface="Courier New"/>
              </a:rPr>
              <a:t>[name]</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rgbClr val="00FF00"/>
                </a:solidFill>
                <a:latin typeface="Courier"/>
                <a:ea typeface="Courier"/>
                <a:cs typeface="Courier"/>
                <a:sym typeface="Courier New"/>
              </a:rPr>
              <a:t>counts</a:t>
            </a:r>
            <a:r>
              <a:rPr lang="en-US" sz="2800" i="0" u="none" strike="noStrike" cap="none" dirty="0" err="1">
                <a:solidFill>
                  <a:srgbClr val="FF00FF"/>
                </a:solidFill>
                <a:latin typeface="Courier"/>
                <a:ea typeface="Courier"/>
                <a:cs typeface="Courier"/>
                <a:sym typeface="Courier New"/>
              </a:rPr>
              <a:t>.get</a:t>
            </a: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00FFFF"/>
                </a:solidFill>
                <a:latin typeface="Courier"/>
                <a:ea typeface="Courier"/>
                <a:cs typeface="Courier"/>
                <a:sym typeface="Courier New"/>
              </a:rPr>
              <a:t>name, </a:t>
            </a:r>
            <a:r>
              <a:rPr lang="en-US" sz="2800" i="0" u="none" strike="noStrike" cap="none" dirty="0">
                <a:solidFill>
                  <a:srgbClr val="FF7F00"/>
                </a:solidFill>
                <a:latin typeface="Courier"/>
                <a:ea typeface="Courier"/>
                <a:cs typeface="Courier"/>
                <a:sym typeface="Courier New"/>
              </a:rPr>
              <a:t>0</a:t>
            </a:r>
            <a:r>
              <a:rPr lang="en-US" sz="2800" i="0" u="none" strike="noStrike" cap="none" dirty="0">
                <a:solidFill>
                  <a:srgbClr val="00FFFF"/>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800" i="0" u="none" strike="noStrike" cap="none" dirty="0">
                <a:solidFill>
                  <a:srgbClr val="FFFF00"/>
                </a:solidFill>
                <a:latin typeface="Courier"/>
                <a:ea typeface="Courier"/>
                <a:cs typeface="Courier"/>
                <a:sym typeface="Courier New"/>
              </a:rPr>
              <a:t>print(</a:t>
            </a:r>
            <a:r>
              <a:rPr lang="en-US" sz="2800" i="0" u="none" strike="noStrike" cap="none" dirty="0">
                <a:solidFill>
                  <a:srgbClr val="00FF00"/>
                </a:solidFill>
                <a:latin typeface="Courier"/>
                <a:ea typeface="Courier"/>
                <a:cs typeface="Courier"/>
                <a:sym typeface="Courier New"/>
              </a:rPr>
              <a:t>counts</a:t>
            </a:r>
            <a:r>
              <a:rPr lang="en-US" sz="2800" i="0" u="none" strike="noStrike" cap="none" dirty="0">
                <a:solidFill>
                  <a:srgbClr val="FFFF00"/>
                </a:solidFill>
                <a:latin typeface="Courier"/>
                <a:ea typeface="Courier"/>
                <a:cs typeface="Courier"/>
                <a:sym typeface="Courier New"/>
              </a:rPr>
              <a:t>)</a:t>
            </a:r>
          </a:p>
        </p:txBody>
      </p:sp>
      <p:sp>
        <p:nvSpPr>
          <p:cNvPr id="416" name="Shape 4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Simplified Counting with </a:t>
            </a:r>
            <a:r>
              <a:rPr lang="en-US" sz="7600" u="none" strike="noStrike" cap="none">
                <a:solidFill>
                  <a:srgbClr val="FF00FF"/>
                </a:solidFill>
                <a:latin typeface="Arial" charset="0"/>
                <a:ea typeface="Arial" charset="0"/>
                <a:cs typeface="Arial" charset="0"/>
                <a:sym typeface="Cabin"/>
              </a:rPr>
              <a:t>get()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1743529" y="541515"/>
            <a:ext cx="9788525"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What is a Collection?</a:t>
            </a:r>
          </a:p>
        </p:txBody>
      </p:sp>
      <p:sp>
        <p:nvSpPr>
          <p:cNvPr id="213" name="Shape 213"/>
          <p:cNvSpPr txBox="1">
            <a:spLocks noGrp="1"/>
          </p:cNvSpPr>
          <p:nvPr>
            <p:ph type="body" idx="1"/>
          </p:nvPr>
        </p:nvSpPr>
        <p:spPr>
          <a:prstGeom prst="rect">
            <a:avLst/>
          </a:prstGeom>
          <a:noFill/>
          <a:ln>
            <a:noFill/>
          </a:ln>
        </p:spPr>
        <p:txBody>
          <a:bodyPr lIns="38100" tIns="38100" rIns="38100" bIns="38100" anchor="ctr" anchorCtr="0">
            <a:noAutofit/>
          </a:bodyPr>
          <a:lstStyle/>
          <a:p>
            <a:pPr marL="749300" lvl="0" indent="-371094">
              <a:spcBef>
                <a:spcPts val="0"/>
              </a:spcBef>
              <a:buSzPct val="100000"/>
            </a:pPr>
            <a:r>
              <a:rPr lang="es-AR" sz="3600" dirty="0">
                <a:solidFill>
                  <a:schemeClr val="lt1"/>
                </a:solidFill>
                <a:latin typeface="Arial" charset="0"/>
                <a:ea typeface="Arial" charset="0"/>
                <a:cs typeface="Arial" charset="0"/>
                <a:sym typeface="Cabin"/>
              </a:rPr>
              <a:t>Una colección es agradable porque podemos ponerle más de un valor y llevarlos a todos en un paquete conveniente.
Tenemos un montón de valores en una sola "variable"
Hacemos esto teniendo más de un lugar "en" la variable
Tenemos formas de encontrar los diferentes lugares en la variable</a:t>
            </a:r>
            <a:endParaRPr lang="en-US" sz="3600" u="none" strike="noStrike" cap="none" dirty="0">
              <a:solidFill>
                <a:schemeClr val="lt1"/>
              </a:solidFill>
              <a:latin typeface="Arial" charset="0"/>
              <a:ea typeface="Arial" charset="0"/>
              <a:cs typeface="Arial" charset="0"/>
              <a:sym typeface="Cabin"/>
            </a:endParaRPr>
          </a:p>
        </p:txBody>
      </p:sp>
      <p:pic>
        <p:nvPicPr>
          <p:cNvPr id="214" name="Shape 214"/>
          <p:cNvPicPr preferRelativeResize="0"/>
          <p:nvPr/>
        </p:nvPicPr>
        <p:blipFill rotWithShape="1">
          <a:blip r:embed="rId3">
            <a:alphaModFix/>
          </a:blip>
          <a:srcRect/>
          <a:stretch/>
        </p:blipFill>
        <p:spPr>
          <a:xfrm>
            <a:off x="12515849" y="860850"/>
            <a:ext cx="2357975" cy="1742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11840" y="715799"/>
            <a:ext cx="10368268" cy="1261884"/>
          </a:xfrm>
          <a:prstGeom prst="rect">
            <a:avLst/>
          </a:prstGeom>
        </p:spPr>
        <p:txBody>
          <a:bodyPr wrap="none">
            <a:spAutoFit/>
          </a:bodyPr>
          <a:lstStyle/>
          <a:p>
            <a:r>
              <a:rPr lang="en-US" sz="7600" dirty="0">
                <a:solidFill>
                  <a:srgbClr val="FFD966"/>
                </a:solidFill>
                <a:latin typeface="Arial" charset="0"/>
                <a:ea typeface="Arial" charset="0"/>
                <a:cs typeface="Arial" charset="0"/>
                <a:sym typeface="Cabin"/>
              </a:rPr>
              <a:t>Counting Words in Text</a:t>
            </a:r>
            <a:endParaRPr lang="en-US">
              <a:solidFill>
                <a:srgbClr val="FFD966"/>
              </a:solidFill>
            </a:endParaRPr>
          </a:p>
        </p:txBody>
      </p:sp>
    </p:spTree>
    <p:extLst>
      <p:ext uri="{BB962C8B-B14F-4D97-AF65-F5344CB8AC3E}">
        <p14:creationId xmlns:p14="http://schemas.microsoft.com/office/powerpoint/2010/main" val="3899140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Shape 421"/>
          <p:cNvSpPr txBox="1"/>
          <p:nvPr/>
        </p:nvSpPr>
        <p:spPr>
          <a:xfrm>
            <a:off x="250825" y="1149352"/>
            <a:ext cx="15303500" cy="249396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Arial" charset="0"/>
                <a:ea typeface="Arial" charset="0"/>
                <a:cs typeface="Arial" charset="0"/>
                <a:sym typeface="Cabin"/>
              </a:rPr>
              <a:t>Writing programs (or programming) is a very creative and rewarding activity.  You can write programs for many reasons ranging from making your living to solving a difficult data analysis problem to having fun to helping someone else solve a problem.  This book assumes that everyone needs to know how to program and that once you know how to program, you will figure out what you want to do with your newfound skills.</a:t>
            </a:r>
          </a:p>
        </p:txBody>
      </p:sp>
      <p:sp>
        <p:nvSpPr>
          <p:cNvPr id="422" name="Shape 422"/>
          <p:cNvSpPr txBox="1"/>
          <p:nvPr/>
        </p:nvSpPr>
        <p:spPr>
          <a:xfrm>
            <a:off x="469900" y="3643313"/>
            <a:ext cx="15303500" cy="201771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Arial" charset="0"/>
                <a:ea typeface="Arial" charset="0"/>
                <a:cs typeface="Arial" charset="0"/>
                <a:sym typeface="Cabin"/>
              </a:rPr>
              <a:t>We are surrounded in our daily lives with computers ranging from laptops to cell phones.  We can think of these computers as </a:t>
            </a:r>
            <a:r>
              <a:rPr lang="en-US" sz="2800" u="none" strike="noStrike" cap="none">
                <a:solidFill>
                  <a:srgbClr val="FFFF00"/>
                </a:solidFill>
                <a:latin typeface="Arial" charset="0"/>
                <a:ea typeface="Arial" charset="0"/>
                <a:cs typeface="Arial" charset="0"/>
                <a:sym typeface="Cabin"/>
              </a:rPr>
              <a:t>our </a:t>
            </a:r>
            <a:r>
              <a:rPr lang="en-US" sz="2800">
                <a:solidFill>
                  <a:srgbClr val="FFFF00"/>
                </a:solidFill>
                <a:latin typeface="Arial" charset="0"/>
                <a:ea typeface="Arial" charset="0"/>
                <a:cs typeface="Arial" charset="0"/>
                <a:sym typeface="Cabin"/>
              </a:rPr>
              <a:t>“</a:t>
            </a:r>
            <a:r>
              <a:rPr lang="en-US" sz="2800" u="none" strike="noStrike" cap="none">
                <a:solidFill>
                  <a:srgbClr val="FFFF00"/>
                </a:solidFill>
                <a:latin typeface="Arial" charset="0"/>
                <a:ea typeface="Arial" charset="0"/>
                <a:cs typeface="Arial" charset="0"/>
                <a:sym typeface="Cabin"/>
              </a:rPr>
              <a:t>personal assistants” </a:t>
            </a:r>
            <a:r>
              <a:rPr lang="en-US" sz="2800" u="none" strike="noStrike" cap="none" dirty="0">
                <a:solidFill>
                  <a:srgbClr val="FFFF00"/>
                </a:solidFill>
                <a:latin typeface="Arial" charset="0"/>
                <a:ea typeface="Arial" charset="0"/>
                <a:cs typeface="Arial" charset="0"/>
                <a:sym typeface="Cabin"/>
              </a:rPr>
              <a:t>who can take care of many things on our behalf.  The hardware in our current-day computers is essentially built to continuously ask us the question</a:t>
            </a:r>
            <a:r>
              <a:rPr lang="en-US" sz="2800" u="none" strike="noStrike" cap="none">
                <a:solidFill>
                  <a:srgbClr val="FFFF00"/>
                </a:solidFill>
                <a:latin typeface="Arial" charset="0"/>
                <a:ea typeface="Arial" charset="0"/>
                <a:cs typeface="Arial" charset="0"/>
                <a:sym typeface="Cabin"/>
              </a:rPr>
              <a:t>, </a:t>
            </a:r>
            <a:r>
              <a:rPr lang="en-US" sz="2800">
                <a:solidFill>
                  <a:srgbClr val="FFFF00"/>
                </a:solidFill>
                <a:latin typeface="Arial" charset="0"/>
                <a:ea typeface="Arial" charset="0"/>
                <a:cs typeface="Arial" charset="0"/>
                <a:sym typeface="Cabin"/>
              </a:rPr>
              <a:t>“</a:t>
            </a:r>
            <a:r>
              <a:rPr lang="en-US" sz="2800" u="none" strike="noStrike" cap="none">
                <a:solidFill>
                  <a:srgbClr val="FFFF00"/>
                </a:solidFill>
                <a:latin typeface="Arial" charset="0"/>
                <a:ea typeface="Arial" charset="0"/>
                <a:cs typeface="Arial" charset="0"/>
                <a:sym typeface="Cabin"/>
              </a:rPr>
              <a:t>What </a:t>
            </a:r>
            <a:r>
              <a:rPr lang="en-US" sz="2800" u="none" strike="noStrike" cap="none" dirty="0">
                <a:solidFill>
                  <a:srgbClr val="FFFF00"/>
                </a:solidFill>
                <a:latin typeface="Arial" charset="0"/>
                <a:ea typeface="Arial" charset="0"/>
                <a:cs typeface="Arial" charset="0"/>
                <a:sym typeface="Cabin"/>
              </a:rPr>
              <a:t>would you like me to do </a:t>
            </a:r>
            <a:r>
              <a:rPr lang="en-US" sz="2800" u="none" strike="noStrike" cap="none">
                <a:solidFill>
                  <a:srgbClr val="FFFF00"/>
                </a:solidFill>
                <a:latin typeface="Arial" charset="0"/>
                <a:ea typeface="Arial" charset="0"/>
                <a:cs typeface="Arial" charset="0"/>
                <a:sym typeface="Cabin"/>
              </a:rPr>
              <a:t>next?”</a:t>
            </a:r>
            <a:endParaRPr lang="en-US" sz="2800" u="none" strike="noStrike" cap="none" dirty="0">
              <a:solidFill>
                <a:srgbClr val="FFFF00"/>
              </a:solidFill>
              <a:latin typeface="Arial" charset="0"/>
              <a:ea typeface="Arial" charset="0"/>
              <a:cs typeface="Arial" charset="0"/>
              <a:sym typeface="Cabin"/>
            </a:endParaRPr>
          </a:p>
        </p:txBody>
      </p:sp>
      <p:sp>
        <p:nvSpPr>
          <p:cNvPr id="423" name="Shape 423"/>
          <p:cNvSpPr txBox="1"/>
          <p:nvPr/>
        </p:nvSpPr>
        <p:spPr>
          <a:xfrm>
            <a:off x="469900" y="5599110"/>
            <a:ext cx="15303500" cy="2578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2800" u="none" strike="noStrike" cap="none">
                <a:solidFill>
                  <a:srgbClr val="00FFFF"/>
                </a:solidFill>
                <a:latin typeface="Arial" charset="0"/>
                <a:ea typeface="Arial" charset="0"/>
                <a:cs typeface="Arial" charset="0"/>
                <a:sym typeface="Cabin"/>
              </a:rPr>
              <a:t>Our computers are fast and have vast </a:t>
            </a:r>
            <a:r>
              <a:rPr lang="en-US" sz="2800" u="none" strike="noStrike" cap="none" dirty="0">
                <a:solidFill>
                  <a:srgbClr val="00FFFF"/>
                </a:solidFill>
                <a:latin typeface="Arial" charset="0"/>
                <a:ea typeface="Arial" charset="0"/>
                <a:cs typeface="Arial" charset="0"/>
                <a:sym typeface="Cabin"/>
              </a:rPr>
              <a:t>amounts of memory and could be very helpful to us if we only knew the language to speak to explain to the computer what we would like it </a:t>
            </a:r>
            <a:r>
              <a:rPr lang="en-US" sz="2800" u="none" strike="noStrike" cap="none">
                <a:solidFill>
                  <a:srgbClr val="00FFFF"/>
                </a:solidFill>
                <a:latin typeface="Arial" charset="0"/>
                <a:ea typeface="Arial" charset="0"/>
                <a:cs typeface="Arial" charset="0"/>
                <a:sym typeface="Cabin"/>
              </a:rPr>
              <a:t>to do next.  </a:t>
            </a:r>
            <a:r>
              <a:rPr lang="en-US" sz="2800" u="none" strike="noStrike" cap="none" dirty="0">
                <a:solidFill>
                  <a:srgbClr val="00FFFF"/>
                </a:solidFill>
                <a:latin typeface="Arial" charset="0"/>
                <a:ea typeface="Arial" charset="0"/>
                <a:cs typeface="Arial" charset="0"/>
                <a:sym typeface="Cabin"/>
              </a:rPr>
              <a:t>If we knew this language we could tell the computer to do tasks on our behalf that were repetitive. Interestingly, the kinds of things computers can do best are often the kinds of things that we humans find boring and mind-numbing.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txBox="1">
            <a:spLocks noGrp="1"/>
          </p:cNvSpPr>
          <p:nvPr>
            <p:ph type="title"/>
          </p:nvPr>
        </p:nvSpPr>
        <p:spPr>
          <a:xfrm>
            <a:off x="1155700" y="789709"/>
            <a:ext cx="1342327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Counting Pattern</a:t>
            </a:r>
          </a:p>
        </p:txBody>
      </p:sp>
      <p:sp>
        <p:nvSpPr>
          <p:cNvPr id="435" name="Shape 435"/>
          <p:cNvSpPr txBox="1"/>
          <p:nvPr/>
        </p:nvSpPr>
        <p:spPr>
          <a:xfrm>
            <a:off x="875400" y="2305400"/>
            <a:ext cx="11090100" cy="57241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3000" i="0" u="none" strike="noStrike" cap="none" dirty="0">
                <a:solidFill>
                  <a:srgbClr val="00FF00"/>
                </a:solidFill>
                <a:latin typeface="Courier"/>
                <a:ea typeface="Courier"/>
                <a:cs typeface="Courier"/>
                <a:sym typeface="Courier New"/>
              </a:rPr>
              <a:t>counts</a:t>
            </a:r>
            <a:r>
              <a:rPr lang="en-US" sz="3000" i="0" u="none" strike="noStrike" cap="none" dirty="0">
                <a:solidFill>
                  <a:schemeClr val="lt1"/>
                </a:solidFill>
                <a:latin typeface="Courier"/>
                <a:ea typeface="Courier"/>
                <a:cs typeface="Courier"/>
                <a:sym typeface="Courier New"/>
              </a:rPr>
              <a:t> = </a:t>
            </a:r>
            <a:r>
              <a:rPr lang="en-US" sz="3000" i="0" u="none" strike="noStrike" cap="none" dirty="0" err="1">
                <a:solidFill>
                  <a:srgbClr val="00FFFF"/>
                </a:solidFill>
                <a:latin typeface="Courier"/>
                <a:ea typeface="Courier"/>
                <a:cs typeface="Courier"/>
                <a:sym typeface="Courier New"/>
              </a:rPr>
              <a:t>dict</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'Enter a line of text:</a:t>
            </a:r>
            <a:r>
              <a:rPr lang="en-US" sz="3000" dirty="0">
                <a:solidFill>
                  <a:schemeClr val="lt1"/>
                </a:solidFill>
                <a:latin typeface="Courier"/>
                <a:ea typeface="Courier"/>
                <a:cs typeface="Courier"/>
                <a:sym typeface="Courier New"/>
              </a:rPr>
              <a:t>'</a:t>
            </a:r>
            <a:r>
              <a:rPr lang="en-US" sz="3000"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a:cs typeface="Courier"/>
                <a:sym typeface="Courier New"/>
              </a:rPr>
              <a:t>line = </a:t>
            </a:r>
            <a:r>
              <a:rPr lang="en-US" sz="3000" i="0" u="none" strike="noStrike" cap="none" dirty="0">
                <a:solidFill>
                  <a:srgbClr val="FF00FF"/>
                </a:solidFill>
                <a:latin typeface="Courier"/>
                <a:ea typeface="Courier"/>
                <a:cs typeface="Courier"/>
                <a:sym typeface="Courier New"/>
              </a:rPr>
              <a:t>input</a:t>
            </a:r>
            <a:r>
              <a:rPr lang="en-US" sz="3000" i="0" u="none" strike="noStrike" cap="none"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a:cs typeface="Courier"/>
                <a:sym typeface="Courier New"/>
              </a:rPr>
              <a:t>words = </a:t>
            </a:r>
            <a:r>
              <a:rPr lang="en-US" sz="3000" i="0" u="none" strike="noStrike" cap="none" dirty="0" err="1">
                <a:solidFill>
                  <a:schemeClr val="lt1"/>
                </a:solidFill>
                <a:latin typeface="Courier"/>
                <a:ea typeface="Courier"/>
                <a:cs typeface="Courier"/>
                <a:sym typeface="Courier New"/>
              </a:rPr>
              <a:t>line.</a:t>
            </a:r>
            <a:r>
              <a:rPr lang="en-US" sz="3000" i="0" u="none" strike="noStrike" cap="none" dirty="0" err="1">
                <a:solidFill>
                  <a:srgbClr val="FF00FF"/>
                </a:solidFill>
                <a:latin typeface="Courier"/>
                <a:ea typeface="Courier"/>
                <a:cs typeface="Courier"/>
                <a:sym typeface="Courier New"/>
              </a:rPr>
              <a:t>split</a:t>
            </a:r>
            <a:r>
              <a:rPr lang="en-US" sz="3000" i="0" u="none" strike="noStrike" cap="none"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3000" i="0" u="none" strike="noStrike" cap="none" dirty="0">
              <a:solidFill>
                <a:schemeClr val="lt1"/>
              </a:solidFill>
              <a:latin typeface="Courier"/>
              <a:ea typeface="Courier"/>
              <a:cs typeface="Courier"/>
              <a:sym typeface="Courier New"/>
            </a:endParaRPr>
          </a:p>
          <a:p>
            <a:pPr>
              <a:buClr>
                <a:srgbClr val="FFFF00"/>
              </a:buClr>
              <a:buSzPct val="25000"/>
            </a:pP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'Words:', words</a:t>
            </a:r>
            <a:r>
              <a:rPr lang="en-US" sz="3000" dirty="0">
                <a:solidFill>
                  <a:srgbClr val="FF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i="0" u="none" strike="noStrike" cap="none" dirty="0">
              <a:solidFill>
                <a:srgbClr val="FFFF00"/>
              </a:solidFill>
              <a:latin typeface="Courier"/>
              <a:ea typeface="Courier"/>
              <a:cs typeface="Courier"/>
              <a:sym typeface="Courier New"/>
            </a:endParaRPr>
          </a:p>
          <a:p>
            <a:pPr>
              <a:buClr>
                <a:srgbClr val="FFFF00"/>
              </a:buClr>
              <a:buSzPct val="25000"/>
            </a:pP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'Counting...</a:t>
            </a:r>
            <a:r>
              <a:rPr lang="en-US" sz="3000" dirty="0">
                <a:solidFill>
                  <a:schemeClr val="lt1"/>
                </a:solidFill>
                <a:latin typeface="Courier"/>
                <a:ea typeface="Courier"/>
                <a:cs typeface="Courier"/>
                <a:sym typeface="Courier New"/>
              </a:rPr>
              <a:t>'</a:t>
            </a:r>
            <a:r>
              <a:rPr lang="en-US" sz="3000" dirty="0">
                <a:solidFill>
                  <a:srgbClr val="FFFF00"/>
                </a:solidFill>
                <a:latin typeface="Courier"/>
                <a:ea typeface="Courier"/>
                <a:cs typeface="Courier"/>
                <a:sym typeface="Courier New"/>
              </a:rPr>
              <a:t>)</a:t>
            </a:r>
            <a:endParaRPr lang="en-US" sz="300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3000" i="0" u="none" strike="noStrike" cap="none" dirty="0">
                <a:solidFill>
                  <a:srgbClr val="FFFF00"/>
                </a:solidFill>
                <a:latin typeface="Courier"/>
                <a:ea typeface="Courier"/>
                <a:cs typeface="Courier"/>
                <a:sym typeface="Courier New"/>
              </a:rPr>
              <a:t>for</a:t>
            </a:r>
            <a:r>
              <a:rPr lang="en-US" sz="3000" i="0" u="none" strike="noStrike" cap="none" dirty="0">
                <a:solidFill>
                  <a:schemeClr val="lt1"/>
                </a:solidFill>
                <a:latin typeface="Courier"/>
                <a:ea typeface="Courier"/>
                <a:cs typeface="Courier"/>
                <a:sym typeface="Courier New"/>
              </a:rPr>
              <a:t> word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counts</a:t>
            </a:r>
            <a:r>
              <a:rPr lang="en-US" sz="3000" i="0" u="none" strike="noStrike" cap="none" dirty="0">
                <a:solidFill>
                  <a:schemeClr val="lt1"/>
                </a:solidFill>
                <a:latin typeface="Courier"/>
                <a:ea typeface="Courier"/>
                <a:cs typeface="Courier"/>
                <a:sym typeface="Courier New"/>
              </a:rPr>
              <a:t>[word] = </a:t>
            </a:r>
            <a:r>
              <a:rPr lang="en-US" sz="3000" i="0" u="none" strike="noStrike" cap="none" dirty="0" err="1">
                <a:solidFill>
                  <a:srgbClr val="00FF00"/>
                </a:solidFill>
                <a:latin typeface="Courier"/>
                <a:ea typeface="Courier"/>
                <a:cs typeface="Courier"/>
                <a:sym typeface="Courier New"/>
              </a:rPr>
              <a:t>counts</a:t>
            </a:r>
            <a:r>
              <a:rPr lang="en-US" sz="3000" i="0" u="none" strike="noStrike" cap="none" dirty="0" err="1">
                <a:solidFill>
                  <a:schemeClr val="lt1"/>
                </a:solidFill>
                <a:latin typeface="Courier"/>
                <a:ea typeface="Courier"/>
                <a:cs typeface="Courier"/>
                <a:sym typeface="Courier New"/>
              </a:rPr>
              <a:t>.</a:t>
            </a:r>
            <a:r>
              <a:rPr lang="en-US" sz="3000" i="0" u="none" strike="noStrike" cap="none" dirty="0" err="1">
                <a:solidFill>
                  <a:srgbClr val="FF00FF"/>
                </a:solidFill>
                <a:latin typeface="Courier"/>
                <a:ea typeface="Courier"/>
                <a:cs typeface="Courier"/>
                <a:sym typeface="Courier New"/>
              </a:rPr>
              <a:t>get</a:t>
            </a:r>
            <a:r>
              <a:rPr lang="en-US" sz="3000" i="0" u="none" strike="noStrike" cap="none" dirty="0">
                <a:solidFill>
                  <a:schemeClr val="lt1"/>
                </a:solidFill>
                <a:latin typeface="Courier"/>
                <a:ea typeface="Courier"/>
                <a:cs typeface="Courier"/>
                <a:sym typeface="Courier New"/>
              </a:rPr>
              <a:t>(word,0) + 1</a:t>
            </a:r>
          </a:p>
          <a:p>
            <a:pPr>
              <a:buClr>
                <a:srgbClr val="FFFF00"/>
              </a:buClr>
              <a:buSzPct val="25000"/>
            </a:pP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'Counts', </a:t>
            </a:r>
            <a:r>
              <a:rPr lang="en-US" sz="3000" i="0" u="none" strike="noStrike" cap="none" dirty="0">
                <a:solidFill>
                  <a:srgbClr val="00FF00"/>
                </a:solidFill>
                <a:latin typeface="Courier"/>
                <a:ea typeface="Courier"/>
                <a:cs typeface="Courier"/>
                <a:sym typeface="Courier New"/>
              </a:rPr>
              <a:t>counts</a:t>
            </a:r>
            <a:r>
              <a:rPr lang="en-US" sz="3000" dirty="0">
                <a:solidFill>
                  <a:srgbClr val="FFFF00"/>
                </a:solidFill>
                <a:latin typeface="Courier"/>
                <a:ea typeface="Courier"/>
                <a:cs typeface="Courier"/>
                <a:sym typeface="Courier New"/>
              </a:rPr>
              <a:t>)</a:t>
            </a:r>
          </a:p>
        </p:txBody>
      </p:sp>
      <p:sp>
        <p:nvSpPr>
          <p:cNvPr id="436" name="Shape 436"/>
          <p:cNvSpPr txBox="1"/>
          <p:nvPr/>
        </p:nvSpPr>
        <p:spPr>
          <a:xfrm>
            <a:off x="9775075" y="2768237"/>
            <a:ext cx="5897100" cy="3787200"/>
          </a:xfrm>
          <a:prstGeom prst="rect">
            <a:avLst/>
          </a:prstGeom>
          <a:noFill/>
          <a:ln>
            <a:noFill/>
          </a:ln>
        </p:spPr>
        <p:txBody>
          <a:bodyPr lIns="0" tIns="0" rIns="0" bIns="0" anchor="ctr" anchorCtr="0">
            <a:noAutofit/>
          </a:bodyPr>
          <a:lstStyle/>
          <a:p>
            <a:pPr marL="0" marR="0" lvl="0" indent="0" rtl="0">
              <a:lnSpc>
                <a:spcPct val="115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The general pattern to count the words in a line of text is to </a:t>
            </a:r>
            <a:r>
              <a:rPr lang="en-US" sz="3200" u="none" strike="noStrike" cap="none">
                <a:solidFill>
                  <a:srgbClr val="FF00FF"/>
                </a:solidFill>
                <a:latin typeface="Arial" charset="0"/>
                <a:ea typeface="Arial" charset="0"/>
                <a:cs typeface="Arial" charset="0"/>
                <a:sym typeface="Cabin"/>
              </a:rPr>
              <a:t>split</a:t>
            </a:r>
            <a:r>
              <a:rPr lang="en-US" sz="3200" u="none" strike="noStrike" cap="none">
                <a:solidFill>
                  <a:schemeClr val="lt1"/>
                </a:solidFill>
                <a:latin typeface="Arial" charset="0"/>
                <a:ea typeface="Arial" charset="0"/>
                <a:cs typeface="Arial" charset="0"/>
                <a:sym typeface="Cabin"/>
              </a:rPr>
              <a:t> the line into words, then loop through the words and use a </a:t>
            </a:r>
            <a:r>
              <a:rPr lang="en-US" sz="3200" u="none" strike="noStrike" cap="none">
                <a:solidFill>
                  <a:srgbClr val="00FF00"/>
                </a:solidFill>
                <a:latin typeface="Arial" charset="0"/>
                <a:ea typeface="Arial" charset="0"/>
                <a:cs typeface="Arial" charset="0"/>
                <a:sym typeface="Cabin"/>
              </a:rPr>
              <a:t>dictionary</a:t>
            </a:r>
            <a:r>
              <a:rPr lang="en-US" sz="3200" u="none" strike="noStrike" cap="none">
                <a:solidFill>
                  <a:schemeClr val="lt1"/>
                </a:solidFill>
                <a:latin typeface="Arial" charset="0"/>
                <a:ea typeface="Arial" charset="0"/>
                <a:cs typeface="Arial" charset="0"/>
                <a:sym typeface="Cabin"/>
              </a:rPr>
              <a:t> to track the count of each word independently.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2" name="Shape 442"/>
          <p:cNvSpPr txBox="1"/>
          <p:nvPr/>
        </p:nvSpPr>
        <p:spPr>
          <a:xfrm>
            <a:off x="466075" y="1216987"/>
            <a:ext cx="11558399" cy="635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python </a:t>
            </a:r>
            <a:r>
              <a:rPr lang="en-US" sz="2600" i="0" u="none" strike="noStrike" cap="none" dirty="0" err="1">
                <a:solidFill>
                  <a:srgbClr val="FFFF00"/>
                </a:solidFill>
                <a:latin typeface="Courier"/>
                <a:ea typeface="Courier"/>
                <a:cs typeface="Courier"/>
                <a:sym typeface="Courier New"/>
              </a:rPr>
              <a:t>wordcount.py</a:t>
            </a:r>
            <a:r>
              <a:rPr lang="en-US" sz="26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chemeClr val="lt1"/>
                </a:solidFill>
                <a:latin typeface="Courier"/>
                <a:ea typeface="Courier"/>
                <a:cs typeface="Courier"/>
                <a:sym typeface="Courier New"/>
              </a:rPr>
              <a:t>Enter a line of text: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clown ran after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car and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car ran into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tent and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tent fell down on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clown and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car </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Words: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Counting</a:t>
            </a:r>
            <a:r>
              <a:rPr lang="en-US" sz="26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Font typeface="Cabin"/>
              <a:buNone/>
            </a:pPr>
            <a:endParaRPr sz="260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Counts {'and': 3, 'on': 1, 'ran': 2, 'car': 3, 'into': 1, 'after': 1, 'clown': 2, 'down': 1, 'fell': 1, </a:t>
            </a:r>
            <a:r>
              <a:rPr lang="en-US" sz="2600" i="0" u="none" strike="noStrike" cap="none" dirty="0">
                <a:solidFill>
                  <a:srgbClr val="00FF00"/>
                </a:solidFill>
                <a:latin typeface="Courier"/>
                <a:ea typeface="Courier"/>
                <a:cs typeface="Courier"/>
                <a:sym typeface="Courier New"/>
              </a:rPr>
              <a:t>'the': 7</a:t>
            </a:r>
            <a:r>
              <a:rPr lang="en-US" sz="2600" i="0" u="none" strike="noStrike" cap="none" dirty="0">
                <a:solidFill>
                  <a:schemeClr val="lt1"/>
                </a:solidFill>
                <a:latin typeface="Courier"/>
                <a:ea typeface="Courier"/>
                <a:cs typeface="Courier"/>
                <a:sym typeface="Courier New"/>
              </a:rPr>
              <a:t>, 'tent': 2}</a:t>
            </a:r>
          </a:p>
        </p:txBody>
      </p:sp>
      <p:sp>
        <p:nvSpPr>
          <p:cNvPr id="443" name="Shape 443"/>
          <p:cNvSpPr txBox="1"/>
          <p:nvPr/>
        </p:nvSpPr>
        <p:spPr>
          <a:xfrm>
            <a:off x="9458325" y="7724249"/>
            <a:ext cx="6905500" cy="4572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1800" u="sng" strike="noStrike" cap="none">
                <a:solidFill>
                  <a:srgbClr val="FFFF00"/>
                </a:solidFill>
                <a:latin typeface="Arial" charset="0"/>
                <a:ea typeface="Arial" charset="0"/>
                <a:cs typeface="Arial" charset="0"/>
                <a:sym typeface="Cabin"/>
                <a:hlinkClick r:id="rId3"/>
              </a:rPr>
              <a:t>http://www.flickr.com/photos/71502646@N00/2526007974/</a:t>
            </a:r>
          </a:p>
        </p:txBody>
      </p:sp>
      <p:pic>
        <p:nvPicPr>
          <p:cNvPr id="444" name="Shape 444"/>
          <p:cNvPicPr preferRelativeResize="0"/>
          <p:nvPr/>
        </p:nvPicPr>
        <p:blipFill rotWithShape="1">
          <a:blip r:embed="rId4">
            <a:alphaModFix/>
          </a:blip>
          <a:srcRect/>
          <a:stretch/>
        </p:blipFill>
        <p:spPr>
          <a:xfrm>
            <a:off x="12714303" y="1038225"/>
            <a:ext cx="2927399" cy="1943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p:nvPr/>
        </p:nvSpPr>
        <p:spPr>
          <a:xfrm>
            <a:off x="563562" y="1527928"/>
            <a:ext cx="7572375" cy="4064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counts = </a:t>
            </a:r>
            <a:r>
              <a:rPr lang="en-US" sz="2400" i="0" u="none" strike="noStrike" cap="none" dirty="0" err="1">
                <a:solidFill>
                  <a:srgbClr val="FF7F00"/>
                </a:solidFill>
                <a:latin typeface="Courier"/>
                <a:ea typeface="Courier"/>
                <a:cs typeface="Courier"/>
                <a:sym typeface="Courier New"/>
              </a:rPr>
              <a:t>dict</a:t>
            </a:r>
            <a:r>
              <a:rPr lang="en-US" sz="2400" i="0" u="none" strike="noStrike" cap="none" dirty="0">
                <a:solidFill>
                  <a:schemeClr val="lt1"/>
                </a:solidFill>
                <a:latin typeface="Courier"/>
                <a:ea typeface="Courier"/>
                <a:cs typeface="Courier"/>
                <a:sym typeface="Courier New"/>
              </a:rPr>
              <a:t>()</a:t>
            </a:r>
            <a:endParaRPr lang="en-US" sz="2400" dirty="0">
              <a:solidFill>
                <a:schemeClr val="lt1"/>
              </a:solidFill>
              <a:latin typeface="Courier"/>
              <a:ea typeface="Courier"/>
              <a:cs typeface="Courier"/>
              <a:sym typeface="Courier New"/>
            </a:endParaRPr>
          </a:p>
          <a:p>
            <a:pPr lvl="0">
              <a:buClr>
                <a:schemeClr val="lt1"/>
              </a:buClr>
              <a:buSzPct val="25000"/>
            </a:pPr>
            <a:r>
              <a:rPr lang="en-US" sz="2400" i="0" u="none" strike="noStrike" cap="none" dirty="0">
                <a:solidFill>
                  <a:schemeClr val="lt1"/>
                </a:solidFill>
                <a:latin typeface="Courier"/>
                <a:ea typeface="Courier"/>
                <a:cs typeface="Courier"/>
                <a:sym typeface="Courier New"/>
              </a:rPr>
              <a:t>line = </a:t>
            </a:r>
            <a:r>
              <a:rPr lang="en-US" sz="2400" i="0" u="none" strike="noStrike" cap="none" dirty="0">
                <a:solidFill>
                  <a:srgbClr val="FF00FF"/>
                </a:solidFill>
                <a:latin typeface="Courier"/>
                <a:ea typeface="Courier"/>
                <a:cs typeface="Courier"/>
                <a:sym typeface="Courier New"/>
              </a:rPr>
              <a:t>input</a:t>
            </a:r>
            <a:r>
              <a:rPr lang="en-US" sz="2400" dirty="0">
                <a:solidFill>
                  <a:schemeClr val="lt1"/>
                </a:solidFill>
                <a:latin typeface="Courier"/>
                <a:ea typeface="Courier"/>
                <a:cs typeface="Courier"/>
                <a:sym typeface="Courier New"/>
              </a:rPr>
              <a:t>('Enter a line of text:'</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words = </a:t>
            </a:r>
            <a:r>
              <a:rPr lang="en-US" sz="2400" i="0" u="none" strike="noStrike" cap="none" dirty="0" err="1">
                <a:solidFill>
                  <a:schemeClr val="lt1"/>
                </a:solidFill>
                <a:latin typeface="Courier"/>
                <a:ea typeface="Courier"/>
                <a:cs typeface="Courier"/>
                <a:sym typeface="Courier New"/>
              </a:rPr>
              <a:t>line.</a:t>
            </a:r>
            <a:r>
              <a:rPr lang="en-US" sz="2400" i="0" u="none" strike="noStrike" cap="none" dirty="0" err="1">
                <a:solidFill>
                  <a:srgbClr val="FF00FF"/>
                </a:solidFill>
                <a:latin typeface="Courier"/>
                <a:ea typeface="Courier"/>
                <a:cs typeface="Courier"/>
                <a:sym typeface="Courier New"/>
              </a:rPr>
              <a:t>split</a:t>
            </a:r>
            <a:r>
              <a:rPr lang="en-US" sz="2400" i="0" u="none" strike="noStrike" cap="none"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i="0" u="none" strike="noStrike" cap="none" dirty="0">
                <a:solidFill>
                  <a:srgbClr val="FFFF00"/>
                </a:solidFill>
                <a:latin typeface="Courier"/>
                <a:ea typeface="Courier"/>
                <a:cs typeface="Courier"/>
                <a:sym typeface="Courier New"/>
              </a:rPr>
              <a:t>print(</a:t>
            </a:r>
            <a:r>
              <a:rPr lang="en-US" sz="2400" i="0" u="none" strike="noStrike" cap="none" dirty="0">
                <a:solidFill>
                  <a:schemeClr val="lt1"/>
                </a:solidFill>
                <a:latin typeface="Courier"/>
                <a:ea typeface="Courier"/>
                <a:cs typeface="Courier"/>
                <a:sym typeface="Courier New"/>
              </a:rPr>
              <a:t>'Words:', words</a:t>
            </a:r>
            <a:r>
              <a:rPr lang="en-US" sz="2400" i="0" u="none" strike="noStrike" cap="none" dirty="0">
                <a:solidFill>
                  <a:srgbClr val="FFFF00"/>
                </a:solidFill>
                <a:latin typeface="Courier"/>
                <a:ea typeface="Courier"/>
                <a:cs typeface="Courier"/>
                <a:sym typeface="Courier New"/>
              </a:rPr>
              <a:t>)</a:t>
            </a:r>
          </a:p>
          <a:p>
            <a:pPr>
              <a:buClr>
                <a:srgbClr val="FFFF00"/>
              </a:buClr>
              <a:buSzPct val="25000"/>
            </a:pPr>
            <a:r>
              <a:rPr lang="en-US" sz="2400" i="0" u="none" strike="noStrike" cap="none" dirty="0">
                <a:solidFill>
                  <a:srgbClr val="FFFF00"/>
                </a:solidFill>
                <a:latin typeface="Courier"/>
                <a:ea typeface="Courier"/>
                <a:cs typeface="Courier"/>
                <a:sym typeface="Courier New"/>
              </a:rPr>
              <a:t>print(</a:t>
            </a:r>
            <a:r>
              <a:rPr lang="en-US" sz="2400" i="0" u="none" strike="noStrike" cap="none" dirty="0">
                <a:solidFill>
                  <a:schemeClr val="lt1"/>
                </a:solidFill>
                <a:latin typeface="Courier"/>
                <a:ea typeface="Courier"/>
                <a:cs typeface="Courier"/>
                <a:sym typeface="Courier New"/>
              </a:rPr>
              <a:t>'Counting...’</a:t>
            </a:r>
            <a:r>
              <a:rPr lang="en-US" sz="2400" dirty="0">
                <a:solidFill>
                  <a:srgbClr val="FFFF00"/>
                </a:solidFill>
                <a:latin typeface="Courier"/>
                <a:ea typeface="Courier"/>
                <a:cs typeface="Courier"/>
                <a:sym typeface="Courier New"/>
              </a:rPr>
              <a:t>)</a:t>
            </a:r>
            <a:endParaRPr lang="en-US" sz="2400"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2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word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    counts[word] = </a:t>
            </a:r>
            <a:r>
              <a:rPr lang="en-US" sz="2400" i="0" u="none" strike="noStrike" cap="none" dirty="0" err="1">
                <a:solidFill>
                  <a:schemeClr val="lt1"/>
                </a:solidFill>
                <a:latin typeface="Courier"/>
                <a:ea typeface="Courier"/>
                <a:cs typeface="Courier"/>
                <a:sym typeface="Courier New"/>
              </a:rPr>
              <a:t>counts.</a:t>
            </a:r>
            <a:r>
              <a:rPr lang="en-US" sz="2400" i="0" u="none" strike="noStrike" cap="none" dirty="0" err="1">
                <a:solidFill>
                  <a:srgbClr val="FF00FF"/>
                </a:solidFill>
                <a:latin typeface="Courier"/>
                <a:ea typeface="Courier"/>
                <a:cs typeface="Courier"/>
                <a:sym typeface="Courier New"/>
              </a:rPr>
              <a:t>get</a:t>
            </a:r>
            <a:r>
              <a:rPr lang="en-US" sz="2400" i="0" u="none" strike="noStrike" cap="none" dirty="0">
                <a:solidFill>
                  <a:schemeClr val="lt1"/>
                </a:solidFill>
                <a:latin typeface="Courier"/>
                <a:ea typeface="Courier"/>
                <a:cs typeface="Courier"/>
                <a:sym typeface="Courier New"/>
              </a:rPr>
              <a:t>(word,0) + 1</a:t>
            </a:r>
          </a:p>
          <a:p>
            <a:pPr>
              <a:buClr>
                <a:srgbClr val="FFFF00"/>
              </a:buClr>
              <a:buSzPct val="25000"/>
            </a:pPr>
            <a:r>
              <a:rPr lang="en-US" sz="2400" i="0" u="none" strike="noStrike" cap="none" dirty="0">
                <a:solidFill>
                  <a:srgbClr val="FFFF00"/>
                </a:solidFill>
                <a:latin typeface="Courier"/>
                <a:ea typeface="Courier"/>
                <a:cs typeface="Courier"/>
                <a:sym typeface="Courier New"/>
              </a:rPr>
              <a:t>print(</a:t>
            </a:r>
            <a:r>
              <a:rPr lang="en-US" sz="2400" i="0" u="none" strike="noStrike" cap="none" dirty="0">
                <a:solidFill>
                  <a:schemeClr val="lt1"/>
                </a:solidFill>
                <a:latin typeface="Courier"/>
                <a:ea typeface="Courier"/>
                <a:cs typeface="Courier"/>
                <a:sym typeface="Courier New"/>
              </a:rPr>
              <a:t>'Counts', counts</a:t>
            </a:r>
            <a:r>
              <a:rPr lang="en-US" sz="2400" dirty="0">
                <a:solidFill>
                  <a:srgbClr val="FFFF00"/>
                </a:solidFill>
                <a:latin typeface="Courier"/>
                <a:ea typeface="Courier"/>
                <a:cs typeface="Courier"/>
                <a:sym typeface="Courier New"/>
              </a:rPr>
              <a:t>)</a:t>
            </a:r>
          </a:p>
        </p:txBody>
      </p:sp>
      <p:sp>
        <p:nvSpPr>
          <p:cNvPr id="450" name="Shape 450"/>
          <p:cNvSpPr txBox="1"/>
          <p:nvPr/>
        </p:nvSpPr>
        <p:spPr>
          <a:xfrm>
            <a:off x="8723700" y="887100"/>
            <a:ext cx="6941400" cy="7213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python </a:t>
            </a:r>
            <a:r>
              <a:rPr lang="en-US" sz="2800" i="0" u="none" strike="noStrike" cap="none" dirty="0" err="1">
                <a:solidFill>
                  <a:srgbClr val="FFFF00"/>
                </a:solidFill>
                <a:latin typeface="Courier"/>
                <a:ea typeface="Courier"/>
                <a:cs typeface="Courier"/>
                <a:sym typeface="Courier New"/>
              </a:rPr>
              <a:t>wordcount.py</a:t>
            </a:r>
            <a:r>
              <a:rPr lang="en-US" sz="28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Enter a line of text:</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clown ran after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car and the car ran into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tent and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tent fell down on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clown and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car</a:t>
            </a:r>
          </a:p>
          <a:p>
            <a:pPr marL="0" marR="0" lvl="0" indent="0" algn="ctr" rtl="0">
              <a:lnSpc>
                <a:spcPct val="100000"/>
              </a:lnSpc>
              <a:spcBef>
                <a:spcPts val="0"/>
              </a:spcBef>
              <a:spcAft>
                <a:spcPts val="0"/>
              </a:spcAft>
              <a:buNone/>
            </a:pPr>
            <a:endParaRPr sz="28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Words: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Counting...</a:t>
            </a:r>
          </a:p>
          <a:p>
            <a:pPr marL="0" marR="0" lvl="0" indent="0" algn="ctr" rtl="0">
              <a:lnSpc>
                <a:spcPct val="100000"/>
              </a:lnSpc>
              <a:spcBef>
                <a:spcPts val="0"/>
              </a:spcBef>
              <a:spcAft>
                <a:spcPts val="0"/>
              </a:spcAft>
              <a:buNone/>
            </a:pPr>
            <a:endParaRPr sz="28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Counts {'and': 3, 'on': 1, 'ran': 2, 'car': 3, 'into': 1, 'after': 1, 'clown': 2, 'down': 1, 'fell': 1, </a:t>
            </a:r>
            <a:r>
              <a:rPr lang="en-US" sz="2800" u="none" strike="noStrike" cap="none" dirty="0">
                <a:solidFill>
                  <a:srgbClr val="00FF00"/>
                </a:solidFill>
                <a:latin typeface="Arial" charset="0"/>
                <a:ea typeface="Arial" charset="0"/>
                <a:cs typeface="Arial" charset="0"/>
                <a:sym typeface="Cabin"/>
              </a:rPr>
              <a:t>'the': 7</a:t>
            </a:r>
            <a:r>
              <a:rPr lang="en-US" sz="2800" u="none" strike="noStrike" cap="none" dirty="0">
                <a:solidFill>
                  <a:schemeClr val="lt1"/>
                </a:solidFill>
                <a:latin typeface="Arial" charset="0"/>
                <a:ea typeface="Arial" charset="0"/>
                <a:cs typeface="Arial" charset="0"/>
                <a:sym typeface="Cabin"/>
              </a:rPr>
              <a:t>, 'tent': 2}</a:t>
            </a:r>
          </a:p>
        </p:txBody>
      </p:sp>
      <p:pic>
        <p:nvPicPr>
          <p:cNvPr id="451" name="Shape 451"/>
          <p:cNvPicPr preferRelativeResize="0"/>
          <p:nvPr/>
        </p:nvPicPr>
        <p:blipFill rotWithShape="1">
          <a:blip r:embed="rId3">
            <a:alphaModFix/>
          </a:blip>
          <a:srcRect/>
          <a:stretch/>
        </p:blipFill>
        <p:spPr>
          <a:xfrm>
            <a:off x="563562" y="5912964"/>
            <a:ext cx="1689000" cy="11222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Definite Loops and Dictionaries</a:t>
            </a:r>
          </a:p>
        </p:txBody>
      </p:sp>
      <p:sp>
        <p:nvSpPr>
          <p:cNvPr id="457" name="Shape 457"/>
          <p:cNvSpPr txBox="1">
            <a:spLocks noGrp="1"/>
          </p:cNvSpPr>
          <p:nvPr>
            <p:ph type="body" idx="1"/>
          </p:nvPr>
        </p:nvSpPr>
        <p:spPr>
          <a:xfrm>
            <a:off x="1155700" y="2603500"/>
            <a:ext cx="13931900" cy="2125663"/>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n-US" sz="3600" u="none" strike="noStrike" cap="none">
                <a:solidFill>
                  <a:schemeClr val="lt1"/>
                </a:solidFill>
                <a:latin typeface="Arial" charset="0"/>
                <a:ea typeface="Arial" charset="0"/>
                <a:cs typeface="Arial" charset="0"/>
                <a:sym typeface="Cabin"/>
              </a:rPr>
              <a:t>Even though </a:t>
            </a:r>
            <a:r>
              <a:rPr lang="en-US" sz="3600" u="none" strike="noStrike" cap="none">
                <a:solidFill>
                  <a:srgbClr val="00FF00"/>
                </a:solidFill>
                <a:latin typeface="Arial" charset="0"/>
                <a:ea typeface="Arial" charset="0"/>
                <a:cs typeface="Arial" charset="0"/>
                <a:sym typeface="Cabin"/>
              </a:rPr>
              <a:t>dictionaries</a:t>
            </a:r>
            <a:r>
              <a:rPr lang="en-US" sz="3600" u="none" strike="noStrike" cap="none">
                <a:solidFill>
                  <a:schemeClr val="lt1"/>
                </a:solidFill>
                <a:latin typeface="Arial" charset="0"/>
                <a:ea typeface="Arial" charset="0"/>
                <a:cs typeface="Arial" charset="0"/>
                <a:sym typeface="Cabin"/>
              </a:rPr>
              <a:t> are not stored in order, we can write a </a:t>
            </a:r>
            <a:r>
              <a:rPr lang="en-US" sz="3600" u="none" strike="noStrike" cap="none">
                <a:solidFill>
                  <a:srgbClr val="FFFF00"/>
                </a:solidFill>
                <a:latin typeface="Arial" charset="0"/>
                <a:ea typeface="Arial" charset="0"/>
                <a:cs typeface="Arial" charset="0"/>
                <a:sym typeface="Cabin"/>
              </a:rPr>
              <a:t>for</a:t>
            </a:r>
            <a:r>
              <a:rPr lang="en-US" sz="3600" u="none" strike="noStrike" cap="none">
                <a:solidFill>
                  <a:schemeClr val="lt1"/>
                </a:solidFill>
                <a:latin typeface="Arial" charset="0"/>
                <a:ea typeface="Arial" charset="0"/>
                <a:cs typeface="Arial" charset="0"/>
                <a:sym typeface="Cabin"/>
              </a:rPr>
              <a:t> loop that goes through all the </a:t>
            </a:r>
            <a:r>
              <a:rPr lang="en-US" sz="3600" u="none" strike="noStrike" cap="none">
                <a:solidFill>
                  <a:srgbClr val="00FFFF"/>
                </a:solidFill>
                <a:latin typeface="Arial" charset="0"/>
                <a:ea typeface="Arial" charset="0"/>
                <a:cs typeface="Arial" charset="0"/>
                <a:sym typeface="Cabin"/>
              </a:rPr>
              <a:t>entries</a:t>
            </a:r>
            <a:r>
              <a:rPr lang="en-US" sz="3600" u="none" strike="noStrike" cap="none">
                <a:solidFill>
                  <a:schemeClr val="lt1"/>
                </a:solidFill>
                <a:latin typeface="Arial" charset="0"/>
                <a:ea typeface="Arial" charset="0"/>
                <a:cs typeface="Arial" charset="0"/>
                <a:sym typeface="Cabin"/>
              </a:rPr>
              <a:t> in a </a:t>
            </a:r>
            <a:r>
              <a:rPr lang="en-US" sz="3600" u="none" strike="noStrike" cap="none">
                <a:solidFill>
                  <a:srgbClr val="00FF00"/>
                </a:solidFill>
                <a:latin typeface="Arial" charset="0"/>
                <a:ea typeface="Arial" charset="0"/>
                <a:cs typeface="Arial" charset="0"/>
                <a:sym typeface="Cabin"/>
              </a:rPr>
              <a:t>dictionary</a:t>
            </a:r>
            <a:r>
              <a:rPr lang="en-US" sz="3600" u="none" strike="noStrike" cap="none">
                <a:solidFill>
                  <a:schemeClr val="lt1"/>
                </a:solidFill>
                <a:latin typeface="Arial" charset="0"/>
                <a:ea typeface="Arial" charset="0"/>
                <a:cs typeface="Arial" charset="0"/>
                <a:sym typeface="Cabin"/>
              </a:rPr>
              <a:t> - actually it goes through all of the </a:t>
            </a:r>
            <a:r>
              <a:rPr lang="en-US" sz="3600" u="none" strike="noStrike" cap="none">
                <a:solidFill>
                  <a:srgbClr val="00FFFF"/>
                </a:solidFill>
                <a:latin typeface="Arial" charset="0"/>
                <a:ea typeface="Arial" charset="0"/>
                <a:cs typeface="Arial" charset="0"/>
                <a:sym typeface="Cabin"/>
              </a:rPr>
              <a:t>keys</a:t>
            </a:r>
            <a:r>
              <a:rPr lang="en-US" sz="3600" u="none" strike="noStrike" cap="none">
                <a:solidFill>
                  <a:schemeClr val="lt1"/>
                </a:solidFill>
                <a:latin typeface="Arial" charset="0"/>
                <a:ea typeface="Arial" charset="0"/>
                <a:cs typeface="Arial" charset="0"/>
                <a:sym typeface="Cabin"/>
              </a:rPr>
              <a:t> in the </a:t>
            </a:r>
            <a:r>
              <a:rPr lang="en-US" sz="3600" u="none" strike="noStrike" cap="none">
                <a:solidFill>
                  <a:srgbClr val="00FF00"/>
                </a:solidFill>
                <a:latin typeface="Arial" charset="0"/>
                <a:ea typeface="Arial" charset="0"/>
                <a:cs typeface="Arial" charset="0"/>
                <a:sym typeface="Cabin"/>
              </a:rPr>
              <a:t>dictionary</a:t>
            </a:r>
            <a:r>
              <a:rPr lang="en-US" sz="3600" u="none" strike="noStrike" cap="none">
                <a:solidFill>
                  <a:schemeClr val="lt1"/>
                </a:solidFill>
                <a:latin typeface="Arial" charset="0"/>
                <a:ea typeface="Arial" charset="0"/>
                <a:cs typeface="Arial" charset="0"/>
                <a:sym typeface="Cabin"/>
              </a:rPr>
              <a:t> and</a:t>
            </a:r>
            <a:r>
              <a:rPr lang="en-US" sz="3600" u="none" strike="noStrike" cap="none">
                <a:solidFill>
                  <a:srgbClr val="00FFFF"/>
                </a:solidFill>
                <a:latin typeface="Arial" charset="0"/>
                <a:ea typeface="Arial" charset="0"/>
                <a:cs typeface="Arial" charset="0"/>
                <a:sym typeface="Cabin"/>
              </a:rPr>
              <a:t> looks up</a:t>
            </a:r>
            <a:r>
              <a:rPr lang="en-US" sz="3600" u="none" strike="noStrike" cap="none">
                <a:solidFill>
                  <a:schemeClr val="lt1"/>
                </a:solidFill>
                <a:latin typeface="Arial" charset="0"/>
                <a:ea typeface="Arial" charset="0"/>
                <a:cs typeface="Arial" charset="0"/>
                <a:sym typeface="Cabin"/>
              </a:rPr>
              <a:t> the values</a:t>
            </a:r>
          </a:p>
        </p:txBody>
      </p:sp>
      <p:sp>
        <p:nvSpPr>
          <p:cNvPr id="458" name="Shape 458"/>
          <p:cNvSpPr txBox="1"/>
          <p:nvPr/>
        </p:nvSpPr>
        <p:spPr>
          <a:xfrm>
            <a:off x="2914649" y="5043484"/>
            <a:ext cx="10929939" cy="301466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counts</a:t>
            </a:r>
            <a:r>
              <a:rPr lang="en-US" sz="2400" i="0" u="none" strike="noStrike" cap="none" dirty="0">
                <a:solidFill>
                  <a:schemeClr val="lt1"/>
                </a:solidFill>
                <a:latin typeface="Courier"/>
                <a:ea typeface="Courier"/>
                <a:cs typeface="Courier"/>
                <a:sym typeface="Courier New"/>
              </a:rPr>
              <a:t> = { </a:t>
            </a:r>
            <a:r>
              <a:rPr lang="en-US" sz="2400" i="0" u="none" strike="noStrike" cap="none" dirty="0">
                <a:solidFill>
                  <a:srgbClr val="00FFFF"/>
                </a:solidFill>
                <a:latin typeface="Courier"/>
                <a:ea typeface="Courier"/>
                <a:cs typeface="Courier"/>
                <a:sym typeface="Courier New"/>
              </a:rPr>
              <a:t>'chuck'</a:t>
            </a:r>
            <a:r>
              <a:rPr lang="en-US" sz="2400" i="0" u="none" strike="noStrike" cap="none" dirty="0">
                <a:solidFill>
                  <a:schemeClr val="lt1"/>
                </a:solidFill>
                <a:latin typeface="Courier"/>
                <a:ea typeface="Courier"/>
                <a:cs typeface="Courier"/>
                <a:sym typeface="Courier New"/>
              </a:rPr>
              <a:t> : 1 , </a:t>
            </a:r>
            <a:r>
              <a:rPr lang="en-US" sz="2400" i="0" u="none" strike="noStrike" cap="none" dirty="0">
                <a:solidFill>
                  <a:srgbClr val="00FFFF"/>
                </a:solidFill>
                <a:latin typeface="Courier"/>
                <a:ea typeface="Courier"/>
                <a:cs typeface="Courier"/>
                <a:sym typeface="Courier New"/>
              </a:rPr>
              <a:t>'</a:t>
            </a:r>
            <a:r>
              <a:rPr lang="en-US" sz="2400" i="0" u="none" strike="noStrike" cap="none" dirty="0" err="1">
                <a:solidFill>
                  <a:srgbClr val="00FFFF"/>
                </a:solidFill>
                <a:latin typeface="Courier"/>
                <a:ea typeface="Courier"/>
                <a:cs typeface="Courier"/>
                <a:sym typeface="Courier New"/>
              </a:rPr>
              <a:t>fred</a:t>
            </a:r>
            <a:r>
              <a:rPr lang="en-US" sz="2400" i="0" u="none" strike="noStrike" cap="none" dirty="0">
                <a:solidFill>
                  <a:srgbClr val="00FFFF"/>
                </a:solidFill>
                <a:latin typeface="Courier"/>
                <a:ea typeface="Courier"/>
                <a:cs typeface="Courier"/>
                <a:sym typeface="Courier New"/>
              </a:rPr>
              <a:t>'</a:t>
            </a:r>
            <a:r>
              <a:rPr lang="en-US" sz="2400" i="0" u="none" strike="noStrike" cap="none" dirty="0">
                <a:solidFill>
                  <a:schemeClr val="lt1"/>
                </a:solidFill>
                <a:latin typeface="Courier"/>
                <a:ea typeface="Courier"/>
                <a:cs typeface="Courier"/>
                <a:sym typeface="Courier New"/>
              </a:rPr>
              <a:t> : 42, </a:t>
            </a:r>
            <a:r>
              <a:rPr lang="en-US" sz="2400" i="0" u="none" strike="noStrike" cap="none" dirty="0">
                <a:solidFill>
                  <a:srgbClr val="00FFFF"/>
                </a:solidFill>
                <a:latin typeface="Courier"/>
                <a:ea typeface="Courier"/>
                <a:cs typeface="Courier"/>
                <a:sym typeface="Courier New"/>
              </a:rPr>
              <a:t>'</a:t>
            </a:r>
            <a:r>
              <a:rPr lang="en-US" sz="2400" i="0" u="none" strike="noStrike" cap="none" dirty="0" err="1">
                <a:solidFill>
                  <a:srgbClr val="00FFFF"/>
                </a:solidFill>
                <a:latin typeface="Courier"/>
                <a:ea typeface="Courier"/>
                <a:cs typeface="Courier"/>
                <a:sym typeface="Courier New"/>
              </a:rPr>
              <a:t>jan</a:t>
            </a:r>
            <a:r>
              <a:rPr lang="en-US" sz="2400" i="0" u="none" strike="noStrike" cap="none" dirty="0">
                <a:solidFill>
                  <a:srgbClr val="00FFFF"/>
                </a:solidFill>
                <a:latin typeface="Courier"/>
                <a:ea typeface="Courier"/>
                <a:cs typeface="Courier"/>
                <a:sym typeface="Courier New"/>
              </a:rPr>
              <a:t>'</a:t>
            </a:r>
            <a:r>
              <a:rPr lang="en-US" sz="2400" i="0" u="none" strike="noStrike" cap="none" dirty="0">
                <a:solidFill>
                  <a:schemeClr val="lt1"/>
                </a:solidFill>
                <a:latin typeface="Courier"/>
                <a:ea typeface="Courier"/>
                <a:cs typeface="Courier"/>
                <a:sym typeface="Courier New"/>
              </a:rPr>
              <a:t>: 100}</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FF"/>
                </a:solidFill>
                <a:latin typeface="Courier"/>
                <a:ea typeface="Courier"/>
                <a:cs typeface="Courier"/>
                <a:sym typeface="Courier New"/>
              </a:rPr>
              <a:t>key</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counts</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print(</a:t>
            </a:r>
            <a:r>
              <a:rPr lang="en-US" sz="2400" i="0" u="none" strike="noStrike" cap="none" dirty="0">
                <a:solidFill>
                  <a:srgbClr val="00FFFF"/>
                </a:solidFill>
                <a:latin typeface="Courier"/>
                <a:ea typeface="Courier"/>
                <a:cs typeface="Courier"/>
                <a:sym typeface="Courier New"/>
              </a:rPr>
              <a:t>key</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counts</a:t>
            </a:r>
            <a:r>
              <a:rPr lang="en-US" sz="2400" i="0" u="none" strike="noStrike" cap="none" dirty="0">
                <a:solidFill>
                  <a:srgbClr val="00FFFF"/>
                </a:solidFill>
                <a:latin typeface="Courier"/>
                <a:ea typeface="Courier"/>
                <a:cs typeface="Courier"/>
                <a:sym typeface="Courier New"/>
              </a:rPr>
              <a:t>[key]</a:t>
            </a:r>
            <a:r>
              <a:rPr lang="en-US" sz="24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rgbClr val="00FFFF"/>
              </a:buClr>
              <a:buSzPct val="25000"/>
              <a:buFont typeface="Courier New"/>
              <a:buNone/>
            </a:pPr>
            <a:r>
              <a:rPr lang="en-US" sz="2400" i="0" u="none" strike="noStrike" cap="none" dirty="0" err="1">
                <a:solidFill>
                  <a:srgbClr val="00FFFF"/>
                </a:solidFill>
                <a:latin typeface="Courier"/>
                <a:ea typeface="Courier"/>
                <a:cs typeface="Courier"/>
                <a:sym typeface="Courier New"/>
              </a:rPr>
              <a:t>jan</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100</a:t>
            </a:r>
          </a:p>
          <a:p>
            <a:pPr marL="0" marR="0" lvl="0" indent="0" algn="l" rtl="0">
              <a:lnSpc>
                <a:spcPct val="100000"/>
              </a:lnSpc>
              <a:spcBef>
                <a:spcPts val="0"/>
              </a:spcBef>
              <a:spcAft>
                <a:spcPts val="0"/>
              </a:spcAft>
              <a:buClr>
                <a:srgbClr val="00FFFF"/>
              </a:buClr>
              <a:buSzPct val="25000"/>
              <a:buFont typeface="Courier New"/>
              <a:buNone/>
            </a:pPr>
            <a:r>
              <a:rPr lang="en-US" sz="2400" i="0" u="none" strike="noStrike" cap="none" dirty="0">
                <a:solidFill>
                  <a:srgbClr val="00FFFF"/>
                </a:solidFill>
                <a:latin typeface="Courier"/>
                <a:ea typeface="Courier"/>
                <a:cs typeface="Courier"/>
                <a:sym typeface="Courier New"/>
              </a:rPr>
              <a:t>chuck</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1</a:t>
            </a:r>
          </a:p>
          <a:p>
            <a:pPr marL="0" marR="0" lvl="0" indent="0" algn="l" rtl="0">
              <a:lnSpc>
                <a:spcPct val="100000"/>
              </a:lnSpc>
              <a:spcBef>
                <a:spcPts val="0"/>
              </a:spcBef>
              <a:spcAft>
                <a:spcPts val="0"/>
              </a:spcAft>
              <a:buClr>
                <a:srgbClr val="00FFFF"/>
              </a:buClr>
              <a:buSzPct val="25000"/>
              <a:buFont typeface="Courier New"/>
              <a:buNone/>
            </a:pPr>
            <a:r>
              <a:rPr lang="en-US" sz="2400" i="0" u="none" strike="noStrike" cap="none" dirty="0" err="1">
                <a:solidFill>
                  <a:srgbClr val="00FFFF"/>
                </a:solidFill>
                <a:latin typeface="Courier"/>
                <a:ea typeface="Courier"/>
                <a:cs typeface="Courier"/>
                <a:sym typeface="Courier New"/>
              </a:rPr>
              <a:t>fred</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42</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6600" u="none" strike="noStrike" cap="none" dirty="0">
                <a:solidFill>
                  <a:srgbClr val="FFD966"/>
                </a:solidFill>
                <a:latin typeface="Arial" charset="0"/>
                <a:ea typeface="Arial" charset="0"/>
                <a:cs typeface="Arial" charset="0"/>
                <a:sym typeface="Cabin"/>
              </a:rPr>
              <a:t>Retrieving Lists of Keys and Values</a:t>
            </a:r>
          </a:p>
        </p:txBody>
      </p:sp>
      <p:sp>
        <p:nvSpPr>
          <p:cNvPr id="464" name="Shape 464"/>
          <p:cNvSpPr txBox="1">
            <a:spLocks noGrp="1"/>
          </p:cNvSpPr>
          <p:nvPr>
            <p:ph type="body" idx="1"/>
          </p:nvPr>
        </p:nvSpPr>
        <p:spPr>
          <a:xfrm>
            <a:off x="1155700" y="2825921"/>
            <a:ext cx="3878711" cy="3612886"/>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a:solidFill>
                  <a:schemeClr val="lt1"/>
                </a:solidFill>
                <a:latin typeface="Arial" charset="0"/>
                <a:ea typeface="Arial" charset="0"/>
                <a:cs typeface="Arial" charset="0"/>
                <a:sym typeface="Cabin"/>
              </a:rPr>
              <a:t>You can get a list of </a:t>
            </a:r>
            <a:r>
              <a:rPr lang="en-US" sz="3600" u="none" strike="noStrike" cap="none">
                <a:solidFill>
                  <a:srgbClr val="00FF00"/>
                </a:solidFill>
                <a:latin typeface="Arial" charset="0"/>
                <a:ea typeface="Arial" charset="0"/>
                <a:cs typeface="Arial" charset="0"/>
                <a:sym typeface="Cabin"/>
              </a:rPr>
              <a:t>keys</a:t>
            </a:r>
            <a:r>
              <a:rPr lang="en-US" sz="3600" u="none" strike="noStrike" cap="none">
                <a:solidFill>
                  <a:schemeClr val="lt1"/>
                </a:solidFill>
                <a:latin typeface="Arial" charset="0"/>
                <a:ea typeface="Arial" charset="0"/>
                <a:cs typeface="Arial" charset="0"/>
                <a:sym typeface="Cabin"/>
              </a:rPr>
              <a:t>, </a:t>
            </a:r>
            <a:r>
              <a:rPr lang="en-US" sz="3600" u="none" strike="noStrike" cap="none">
                <a:solidFill>
                  <a:srgbClr val="FF00FF"/>
                </a:solidFill>
                <a:latin typeface="Arial" charset="0"/>
                <a:ea typeface="Arial" charset="0"/>
                <a:cs typeface="Arial" charset="0"/>
                <a:sym typeface="Cabin"/>
              </a:rPr>
              <a:t>values,</a:t>
            </a:r>
            <a:r>
              <a:rPr lang="en-US" sz="3600" u="none" strike="noStrike" cap="none">
                <a:solidFill>
                  <a:schemeClr val="lt1"/>
                </a:solidFill>
                <a:latin typeface="Arial" charset="0"/>
                <a:ea typeface="Arial" charset="0"/>
                <a:cs typeface="Arial" charset="0"/>
                <a:sym typeface="Cabin"/>
              </a:rPr>
              <a:t> or</a:t>
            </a:r>
            <a:r>
              <a:rPr lang="en-US" sz="3600" u="none" strike="noStrike" cap="none">
                <a:solidFill>
                  <a:srgbClr val="FF7F00"/>
                </a:solidFill>
                <a:latin typeface="Arial" charset="0"/>
                <a:ea typeface="Arial" charset="0"/>
                <a:cs typeface="Arial" charset="0"/>
                <a:sym typeface="Cabin"/>
              </a:rPr>
              <a:t> items (both)</a:t>
            </a:r>
            <a:r>
              <a:rPr lang="en-US" sz="3600" u="none" strike="noStrike" cap="none">
                <a:solidFill>
                  <a:schemeClr val="lt1"/>
                </a:solidFill>
                <a:latin typeface="Arial" charset="0"/>
                <a:ea typeface="Arial" charset="0"/>
                <a:cs typeface="Arial" charset="0"/>
                <a:sym typeface="Cabin"/>
              </a:rPr>
              <a:t> from a dictionary</a:t>
            </a:r>
          </a:p>
        </p:txBody>
      </p:sp>
      <p:sp>
        <p:nvSpPr>
          <p:cNvPr id="465" name="Shape 465"/>
          <p:cNvSpPr txBox="1"/>
          <p:nvPr/>
        </p:nvSpPr>
        <p:spPr>
          <a:xfrm>
            <a:off x="6001650" y="2540000"/>
            <a:ext cx="9628799"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err="1">
                <a:solidFill>
                  <a:schemeClr val="lt1"/>
                </a:solidFill>
                <a:latin typeface="Courier"/>
                <a:ea typeface="Courier"/>
                <a:cs typeface="Courier"/>
                <a:sym typeface="Courier New"/>
              </a:rPr>
              <a:t>jjj</a:t>
            </a:r>
            <a:r>
              <a:rPr lang="en-US" sz="2500" i="0" u="none" strike="noStrike" cap="none" dirty="0">
                <a:solidFill>
                  <a:schemeClr val="lt1"/>
                </a:solidFill>
                <a:latin typeface="Courier"/>
                <a:ea typeface="Courier"/>
                <a:cs typeface="Courier"/>
                <a:sym typeface="Courier New"/>
              </a:rPr>
              <a:t> = { 'chuck' : 1 , '</a:t>
            </a:r>
            <a:r>
              <a:rPr lang="en-US" sz="2500" i="0" u="none" strike="noStrike" cap="none" dirty="0" err="1">
                <a:solidFill>
                  <a:schemeClr val="lt1"/>
                </a:solidFill>
                <a:latin typeface="Courier"/>
                <a:ea typeface="Courier"/>
                <a:cs typeface="Courier"/>
                <a:sym typeface="Courier New"/>
              </a:rPr>
              <a:t>fred</a:t>
            </a:r>
            <a:r>
              <a:rPr lang="en-US" sz="2500" i="0" u="none" strike="noStrike" cap="none" dirty="0">
                <a:solidFill>
                  <a:schemeClr val="lt1"/>
                </a:solidFill>
                <a:latin typeface="Courier"/>
                <a:ea typeface="Courier"/>
                <a:cs typeface="Courier"/>
                <a:sym typeface="Courier New"/>
              </a:rPr>
              <a:t>' : 42, '</a:t>
            </a:r>
            <a:r>
              <a:rPr lang="en-US" sz="2500" i="0" u="none" strike="noStrike" cap="none" dirty="0" err="1">
                <a:solidFill>
                  <a:schemeClr val="lt1"/>
                </a:solidFill>
                <a:latin typeface="Courier"/>
                <a:ea typeface="Courier"/>
                <a:cs typeface="Courier"/>
                <a:sym typeface="Courier New"/>
              </a:rPr>
              <a:t>jan</a:t>
            </a:r>
            <a:r>
              <a:rPr lang="en-US" sz="2500" i="0" u="none" strike="noStrike" cap="none" dirty="0">
                <a:solidFill>
                  <a:schemeClr val="lt1"/>
                </a:solidFill>
                <a:latin typeface="Courier"/>
                <a:ea typeface="Courier"/>
                <a:cs typeface="Courier"/>
                <a:sym typeface="Courier New"/>
              </a:rPr>
              <a:t>': 100}</a:t>
            </a:r>
          </a:p>
          <a:p>
            <a:pPr>
              <a:buClr>
                <a:schemeClr val="lt1"/>
              </a:buClr>
              <a:buSzPct val="25000"/>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a:solidFill>
                  <a:srgbClr val="FFFF00"/>
                </a:solidFill>
                <a:latin typeface="Courier"/>
                <a:ea typeface="Courier"/>
                <a:cs typeface="Courier"/>
                <a:sym typeface="Courier New"/>
              </a:rPr>
              <a:t>print(</a:t>
            </a:r>
            <a:r>
              <a:rPr lang="en-US" sz="2500" i="0" u="none" strike="noStrike" cap="none" dirty="0">
                <a:solidFill>
                  <a:srgbClr val="FF00FF"/>
                </a:solidFill>
                <a:latin typeface="Courier"/>
                <a:ea typeface="Courier"/>
                <a:cs typeface="Courier"/>
                <a:sym typeface="Courier New"/>
              </a:rPr>
              <a:t>list</a:t>
            </a:r>
            <a:r>
              <a:rPr lang="en-US" sz="2500" i="0" u="none" strike="noStrike" cap="none" dirty="0">
                <a:solidFill>
                  <a:schemeClr val="lt1"/>
                </a:solidFill>
                <a:latin typeface="Courier"/>
                <a:ea typeface="Courier"/>
                <a:cs typeface="Courier"/>
                <a:sym typeface="Courier New"/>
              </a:rPr>
              <a:t>(</a:t>
            </a:r>
            <a:r>
              <a:rPr lang="en-US" sz="2500" i="0" u="none" strike="noStrike" cap="none" dirty="0" err="1">
                <a:solidFill>
                  <a:schemeClr val="lt1"/>
                </a:solidFill>
                <a:latin typeface="Courier"/>
                <a:ea typeface="Courier"/>
                <a:cs typeface="Courier"/>
                <a:sym typeface="Courier New"/>
              </a:rPr>
              <a:t>jjj</a:t>
            </a:r>
            <a:r>
              <a:rPr lang="en-US" sz="2500" dirty="0">
                <a:solidFill>
                  <a:schemeClr val="lt1"/>
                </a:solidFill>
                <a:latin typeface="Courier"/>
                <a:ea typeface="Courier"/>
                <a:cs typeface="Courier"/>
                <a:sym typeface="Courier New"/>
              </a:rPr>
              <a:t>)</a:t>
            </a:r>
            <a:r>
              <a:rPr lang="en-US" sz="2500" dirty="0">
                <a:solidFill>
                  <a:srgbClr val="FFFF00"/>
                </a:solidFill>
                <a:latin typeface="Courier"/>
                <a:ea typeface="Courier"/>
                <a:cs typeface="Courier"/>
                <a:sym typeface="Courier New"/>
              </a:rPr>
              <a:t>)</a:t>
            </a:r>
            <a:endParaRPr lang="en-US" sz="25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500" i="0" u="none" strike="noStrike" cap="none" dirty="0">
                <a:solidFill>
                  <a:srgbClr val="00FF00"/>
                </a:solidFill>
                <a:latin typeface="Courier"/>
                <a:ea typeface="Courier"/>
                <a:cs typeface="Courier"/>
                <a:sym typeface="Courier New"/>
              </a:rPr>
              <a:t>['</a:t>
            </a:r>
            <a:r>
              <a:rPr lang="en-US" sz="2500" i="0" u="none" strike="noStrike" cap="none" dirty="0" err="1">
                <a:solidFill>
                  <a:srgbClr val="00FF00"/>
                </a:solidFill>
                <a:latin typeface="Courier"/>
                <a:ea typeface="Courier"/>
                <a:cs typeface="Courier"/>
                <a:sym typeface="Courier New"/>
              </a:rPr>
              <a:t>jan</a:t>
            </a:r>
            <a:r>
              <a:rPr lang="en-US" sz="2500" i="0" u="none" strike="noStrike" cap="none" dirty="0">
                <a:solidFill>
                  <a:srgbClr val="00FF00"/>
                </a:solidFill>
                <a:latin typeface="Courier"/>
                <a:ea typeface="Courier"/>
                <a:cs typeface="Courier"/>
                <a:sym typeface="Courier New"/>
              </a:rPr>
              <a:t>', 'chuck', '</a:t>
            </a:r>
            <a:r>
              <a:rPr lang="en-US" sz="2500" i="0" u="none" strike="noStrike" cap="none" dirty="0" err="1">
                <a:solidFill>
                  <a:srgbClr val="00FF00"/>
                </a:solidFill>
                <a:latin typeface="Courier"/>
                <a:ea typeface="Courier"/>
                <a:cs typeface="Courier"/>
                <a:sym typeface="Courier New"/>
              </a:rPr>
              <a:t>fred</a:t>
            </a:r>
            <a:r>
              <a:rPr lang="en-US" sz="2500" i="0" u="none" strike="noStrike" cap="none" dirty="0">
                <a:solidFill>
                  <a:srgbClr val="00FF00"/>
                </a:solidFill>
                <a:latin typeface="Courier"/>
                <a:ea typeface="Courier"/>
                <a:cs typeface="Courier"/>
                <a:sym typeface="Courier New"/>
              </a:rPr>
              <a:t>']</a:t>
            </a:r>
          </a:p>
          <a:p>
            <a:pPr>
              <a:buClr>
                <a:schemeClr val="lt1"/>
              </a:buClr>
              <a:buSzPct val="25000"/>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a:solidFill>
                  <a:srgbClr val="FFFF00"/>
                </a:solidFill>
                <a:latin typeface="Courier"/>
                <a:ea typeface="Courier"/>
                <a:cs typeface="Courier"/>
                <a:sym typeface="Courier New"/>
              </a:rPr>
              <a:t>print(list(</a:t>
            </a:r>
            <a:r>
              <a:rPr lang="en-US" sz="2500" i="0" u="none" strike="noStrike" cap="none" dirty="0" err="1">
                <a:solidFill>
                  <a:schemeClr val="lt1"/>
                </a:solidFill>
                <a:latin typeface="Courier"/>
                <a:ea typeface="Courier"/>
                <a:cs typeface="Courier"/>
                <a:sym typeface="Courier New"/>
              </a:rPr>
              <a:t>jjj.</a:t>
            </a:r>
            <a:r>
              <a:rPr lang="en-US" sz="2500" i="0" u="none" strike="noStrike" cap="none" dirty="0" err="1">
                <a:solidFill>
                  <a:srgbClr val="FF00FF"/>
                </a:solidFill>
                <a:latin typeface="Courier"/>
                <a:ea typeface="Courier"/>
                <a:cs typeface="Courier"/>
                <a:sym typeface="Courier New"/>
              </a:rPr>
              <a:t>keys</a:t>
            </a:r>
            <a:r>
              <a:rPr lang="en-US" sz="2500" i="0" u="none" strike="noStrike" cap="none" dirty="0">
                <a:solidFill>
                  <a:srgbClr val="FF00FF"/>
                </a:solidFill>
                <a:latin typeface="Courier"/>
                <a:ea typeface="Courier"/>
                <a:cs typeface="Courier"/>
                <a:sym typeface="Courier New"/>
              </a:rPr>
              <a:t>()</a:t>
            </a:r>
            <a:r>
              <a:rPr lang="en-US" sz="2500" i="0" u="none" strike="noStrike" cap="none" dirty="0">
                <a:solidFill>
                  <a:srgbClr val="FFFF00"/>
                </a:solidFill>
                <a:latin typeface="Courier"/>
                <a:ea typeface="Courier"/>
                <a:cs typeface="Courier"/>
                <a:sym typeface="Courier New"/>
              </a:rPr>
              <a:t>)</a:t>
            </a:r>
            <a:r>
              <a:rPr lang="en-US" sz="2500" dirty="0">
                <a:solidFill>
                  <a:srgbClr val="FFFF00"/>
                </a:solidFill>
                <a:latin typeface="Courier"/>
                <a:ea typeface="Courier"/>
                <a:cs typeface="Courier"/>
                <a:sym typeface="Courier New"/>
              </a:rPr>
              <a:t>)</a:t>
            </a:r>
            <a:endParaRPr lang="en-US" sz="25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500" i="0" u="none" strike="noStrike" cap="none" dirty="0">
                <a:solidFill>
                  <a:srgbClr val="00FF00"/>
                </a:solidFill>
                <a:latin typeface="Courier"/>
                <a:ea typeface="Courier"/>
                <a:cs typeface="Courier"/>
                <a:sym typeface="Courier New"/>
              </a:rPr>
              <a:t>['</a:t>
            </a:r>
            <a:r>
              <a:rPr lang="en-US" sz="2500" i="0" u="none" strike="noStrike" cap="none" dirty="0" err="1">
                <a:solidFill>
                  <a:srgbClr val="00FF00"/>
                </a:solidFill>
                <a:latin typeface="Courier"/>
                <a:ea typeface="Courier"/>
                <a:cs typeface="Courier"/>
                <a:sym typeface="Courier New"/>
              </a:rPr>
              <a:t>jan</a:t>
            </a:r>
            <a:r>
              <a:rPr lang="en-US" sz="2500" i="0" u="none" strike="noStrike" cap="none" dirty="0">
                <a:solidFill>
                  <a:srgbClr val="00FF00"/>
                </a:solidFill>
                <a:latin typeface="Courier"/>
                <a:ea typeface="Courier"/>
                <a:cs typeface="Courier"/>
                <a:sym typeface="Courier New"/>
              </a:rPr>
              <a:t>', 'chuck', '</a:t>
            </a:r>
            <a:r>
              <a:rPr lang="en-US" sz="2500" i="0" u="none" strike="noStrike" cap="none" dirty="0" err="1">
                <a:solidFill>
                  <a:srgbClr val="00FF00"/>
                </a:solidFill>
                <a:latin typeface="Courier"/>
                <a:ea typeface="Courier"/>
                <a:cs typeface="Courier"/>
                <a:sym typeface="Courier New"/>
              </a:rPr>
              <a:t>fred</a:t>
            </a:r>
            <a:r>
              <a:rPr lang="en-US" sz="2500" i="0" u="none" strike="noStrike" cap="none" dirty="0">
                <a:solidFill>
                  <a:srgbClr val="00FF00"/>
                </a:solidFill>
                <a:latin typeface="Courier"/>
                <a:ea typeface="Courier"/>
                <a:cs typeface="Courier"/>
                <a:sym typeface="Courier New"/>
              </a:rPr>
              <a:t>']</a:t>
            </a:r>
          </a:p>
          <a:p>
            <a:pPr>
              <a:buClr>
                <a:schemeClr val="lt1"/>
              </a:buClr>
              <a:buSzPct val="25000"/>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a:solidFill>
                  <a:srgbClr val="FFFF00"/>
                </a:solidFill>
                <a:latin typeface="Courier"/>
                <a:ea typeface="Courier"/>
                <a:cs typeface="Courier"/>
                <a:sym typeface="Courier New"/>
              </a:rPr>
              <a:t>print(list(</a:t>
            </a:r>
            <a:r>
              <a:rPr lang="en-US" sz="2500" i="0" u="none" strike="noStrike" cap="none" dirty="0" err="1">
                <a:solidFill>
                  <a:schemeClr val="lt1"/>
                </a:solidFill>
                <a:latin typeface="Courier"/>
                <a:ea typeface="Courier"/>
                <a:cs typeface="Courier"/>
                <a:sym typeface="Courier New"/>
              </a:rPr>
              <a:t>jjj.</a:t>
            </a:r>
            <a:r>
              <a:rPr lang="en-US" sz="2500" i="0" u="none" strike="noStrike" cap="none" dirty="0" err="1">
                <a:solidFill>
                  <a:srgbClr val="FF00FF"/>
                </a:solidFill>
                <a:latin typeface="Courier"/>
                <a:ea typeface="Courier"/>
                <a:cs typeface="Courier"/>
                <a:sym typeface="Courier New"/>
              </a:rPr>
              <a:t>values</a:t>
            </a:r>
            <a:r>
              <a:rPr lang="en-US" sz="2500" i="0" u="none" strike="noStrike" cap="none" dirty="0">
                <a:solidFill>
                  <a:srgbClr val="FF00FF"/>
                </a:solidFill>
                <a:latin typeface="Courier"/>
                <a:ea typeface="Courier"/>
                <a:cs typeface="Courier"/>
                <a:sym typeface="Courier New"/>
              </a:rPr>
              <a:t>())</a:t>
            </a:r>
            <a:r>
              <a:rPr lang="en-US" sz="2500" dirty="0">
                <a:solidFill>
                  <a:srgbClr val="FFFF00"/>
                </a:solidFill>
                <a:latin typeface="Courier"/>
                <a:ea typeface="Courier"/>
                <a:cs typeface="Courier"/>
                <a:sym typeface="Courier New"/>
              </a:rPr>
              <a:t>)</a:t>
            </a:r>
            <a:endParaRPr lang="en-US" sz="25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500" i="0" u="none" strike="noStrike" cap="none" dirty="0">
                <a:solidFill>
                  <a:srgbClr val="FF00FF"/>
                </a:solidFill>
                <a:latin typeface="Courier"/>
                <a:ea typeface="Courier"/>
                <a:cs typeface="Courier"/>
                <a:sym typeface="Courier New"/>
              </a:rPr>
              <a:t>[100, 1, 42]</a:t>
            </a:r>
          </a:p>
          <a:p>
            <a:pPr>
              <a:buClr>
                <a:schemeClr val="lt1"/>
              </a:buClr>
              <a:buSzPct val="25000"/>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a:solidFill>
                  <a:srgbClr val="FFFF00"/>
                </a:solidFill>
                <a:latin typeface="Courier"/>
                <a:ea typeface="Courier"/>
                <a:cs typeface="Courier"/>
                <a:sym typeface="Courier New"/>
              </a:rPr>
              <a:t>print(list(</a:t>
            </a:r>
            <a:r>
              <a:rPr lang="en-US" sz="2500" i="0" u="none" strike="noStrike" cap="none" dirty="0" err="1">
                <a:solidFill>
                  <a:schemeClr val="lt1"/>
                </a:solidFill>
                <a:latin typeface="Courier"/>
                <a:ea typeface="Courier"/>
                <a:cs typeface="Courier"/>
                <a:sym typeface="Courier New"/>
              </a:rPr>
              <a:t>jjj.</a:t>
            </a:r>
            <a:r>
              <a:rPr lang="en-US" sz="2500" i="0" u="none" strike="noStrike" cap="none" dirty="0" err="1">
                <a:solidFill>
                  <a:srgbClr val="FF7F00"/>
                </a:solidFill>
                <a:latin typeface="Courier"/>
                <a:ea typeface="Courier"/>
                <a:cs typeface="Courier"/>
                <a:sym typeface="Courier New"/>
              </a:rPr>
              <a:t>items</a:t>
            </a:r>
            <a:r>
              <a:rPr lang="en-US" sz="2500" i="0" u="none" strike="noStrike" cap="none" dirty="0">
                <a:solidFill>
                  <a:srgbClr val="FF7F00"/>
                </a:solidFill>
                <a:latin typeface="Courier"/>
                <a:ea typeface="Courier"/>
                <a:cs typeface="Courier"/>
                <a:sym typeface="Courier New"/>
              </a:rPr>
              <a:t>()</a:t>
            </a:r>
            <a:r>
              <a:rPr lang="en-US" sz="2500" dirty="0">
                <a:solidFill>
                  <a:srgbClr val="FFFF00"/>
                </a:solidFill>
                <a:latin typeface="Courier"/>
                <a:ea typeface="Courier"/>
                <a:cs typeface="Courier"/>
                <a:sym typeface="Courier New"/>
              </a:rPr>
              <a:t>))</a:t>
            </a:r>
            <a:endParaRPr lang="en-US" sz="2500" i="0" u="none" strike="noStrike" cap="none" dirty="0">
              <a:solidFill>
                <a:srgbClr val="FF7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rgbClr val="FF7F00"/>
                </a:solidFill>
                <a:latin typeface="Courier"/>
                <a:ea typeface="Courier"/>
                <a:cs typeface="Courier"/>
                <a:sym typeface="Courier New"/>
              </a:rPr>
              <a:t>[('</a:t>
            </a:r>
            <a:r>
              <a:rPr lang="en-US" sz="2500" i="0" u="none" strike="noStrike" cap="none" dirty="0" err="1">
                <a:solidFill>
                  <a:srgbClr val="FF7F00"/>
                </a:solidFill>
                <a:latin typeface="Courier"/>
                <a:ea typeface="Courier"/>
                <a:cs typeface="Courier"/>
                <a:sym typeface="Courier New"/>
              </a:rPr>
              <a:t>jan</a:t>
            </a:r>
            <a:r>
              <a:rPr lang="en-US" sz="2500" i="0" u="none" strike="noStrike" cap="none" dirty="0">
                <a:solidFill>
                  <a:srgbClr val="FF7F00"/>
                </a:solidFill>
                <a:latin typeface="Courier"/>
                <a:ea typeface="Courier"/>
                <a:cs typeface="Courier"/>
                <a:sym typeface="Courier New"/>
              </a:rPr>
              <a:t>', 100), ('chuck', 1), ('</a:t>
            </a:r>
            <a:r>
              <a:rPr lang="en-US" sz="2500" i="0" u="none" strike="noStrike" cap="none" dirty="0" err="1">
                <a:solidFill>
                  <a:srgbClr val="FF7F00"/>
                </a:solidFill>
                <a:latin typeface="Courier"/>
                <a:ea typeface="Courier"/>
                <a:cs typeface="Courier"/>
                <a:sym typeface="Courier New"/>
              </a:rPr>
              <a:t>fred</a:t>
            </a:r>
            <a:r>
              <a:rPr lang="en-US" sz="2500" i="0" u="none" strike="noStrike" cap="none" dirty="0">
                <a:solidFill>
                  <a:srgbClr val="FF7F00"/>
                </a:solidFill>
                <a:latin typeface="Courier"/>
                <a:ea typeface="Courier"/>
                <a:cs typeface="Courier"/>
                <a:sym typeface="Courier New"/>
              </a:rPr>
              <a:t>', 42)]</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&gt;&gt;&gt; </a:t>
            </a:r>
          </a:p>
        </p:txBody>
      </p:sp>
      <p:sp>
        <p:nvSpPr>
          <p:cNvPr id="466" name="Shape 466"/>
          <p:cNvSpPr txBox="1"/>
          <p:nvPr/>
        </p:nvSpPr>
        <p:spPr>
          <a:xfrm>
            <a:off x="8545799" y="7544182"/>
            <a:ext cx="6930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400" u="none" strike="noStrike" cap="none">
                <a:solidFill>
                  <a:schemeClr val="lt1"/>
                </a:solidFill>
                <a:latin typeface="Arial" charset="0"/>
                <a:ea typeface="Arial" charset="0"/>
                <a:cs typeface="Arial" charset="0"/>
                <a:sym typeface="Cabin"/>
              </a:rPr>
              <a:t>What is a </a:t>
            </a:r>
            <a:r>
              <a:rPr lang="en-US" sz="3400">
                <a:solidFill>
                  <a:schemeClr val="lt1"/>
                </a:solidFill>
                <a:latin typeface="Arial" charset="0"/>
                <a:ea typeface="Arial" charset="0"/>
                <a:cs typeface="Arial" charset="0"/>
                <a:sym typeface="Cabin"/>
              </a:rPr>
              <a:t>“</a:t>
            </a:r>
            <a:r>
              <a:rPr lang="en-US" sz="3400" u="none" strike="noStrike" cap="none">
                <a:solidFill>
                  <a:schemeClr val="lt1"/>
                </a:solidFill>
                <a:latin typeface="Arial" charset="0"/>
                <a:ea typeface="Arial" charset="0"/>
                <a:cs typeface="Arial" charset="0"/>
                <a:sym typeface="Cabin"/>
              </a:rPr>
              <a:t>tuple”? </a:t>
            </a:r>
            <a:r>
              <a:rPr lang="en-US" sz="3400" u="none" strike="noStrike" cap="none" dirty="0">
                <a:solidFill>
                  <a:schemeClr val="lt1"/>
                </a:solidFill>
                <a:latin typeface="Arial" charset="0"/>
                <a:ea typeface="Arial" charset="0"/>
                <a:cs typeface="Arial" charset="0"/>
                <a:sym typeface="Cabin"/>
              </a:rPr>
              <a:t>- coming soon...</a:t>
            </a:r>
          </a:p>
        </p:txBody>
      </p:sp>
      <p:cxnSp>
        <p:nvCxnSpPr>
          <p:cNvPr id="467" name="Shape 467"/>
          <p:cNvCxnSpPr/>
          <p:nvPr/>
        </p:nvCxnSpPr>
        <p:spPr>
          <a:xfrm>
            <a:off x="10358438" y="6815138"/>
            <a:ext cx="271462" cy="729044"/>
          </a:xfrm>
          <a:prstGeom prst="straightConnector1">
            <a:avLst/>
          </a:prstGeom>
          <a:noFill/>
          <a:ln w="76200" cap="rnd" cmpd="sng">
            <a:solidFill>
              <a:schemeClr val="lt1"/>
            </a:solidFill>
            <a:prstDash val="solid"/>
            <a:miter/>
            <a:headEnd type="stealth" w="med" len="med"/>
            <a:tailEnd type="none"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Bonus: Two Iteration Variables!</a:t>
            </a:r>
          </a:p>
        </p:txBody>
      </p:sp>
      <p:sp>
        <p:nvSpPr>
          <p:cNvPr id="473" name="Shape 473"/>
          <p:cNvSpPr txBox="1">
            <a:spLocks noGrp="1"/>
          </p:cNvSpPr>
          <p:nvPr>
            <p:ph type="body" idx="1"/>
          </p:nvPr>
        </p:nvSpPr>
        <p:spPr>
          <a:xfrm>
            <a:off x="1155700" y="2603500"/>
            <a:ext cx="5399399" cy="57022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We loop through the </a:t>
            </a:r>
            <a:r>
              <a:rPr lang="en-US" sz="3600" u="none" strike="noStrike" cap="none" dirty="0">
                <a:solidFill>
                  <a:srgbClr val="FF7F00"/>
                </a:solidFill>
                <a:latin typeface="Arial" charset="0"/>
                <a:ea typeface="Arial" charset="0"/>
                <a:cs typeface="Arial" charset="0"/>
                <a:sym typeface="Cabin"/>
              </a:rPr>
              <a:t>key</a:t>
            </a:r>
            <a:r>
              <a:rPr lang="en-US" sz="3600" u="none" strike="noStrike" cap="none" dirty="0">
                <a:solidFill>
                  <a:schemeClr val="lt1"/>
                </a:solidFill>
                <a:latin typeface="Arial" charset="0"/>
                <a:ea typeface="Arial" charset="0"/>
                <a:cs typeface="Arial" charset="0"/>
                <a:sym typeface="Cabin"/>
              </a:rPr>
              <a:t>-</a:t>
            </a:r>
            <a:r>
              <a:rPr lang="en-US" sz="3600" u="none" strike="noStrike" cap="none" dirty="0">
                <a:solidFill>
                  <a:srgbClr val="FFFF00"/>
                </a:solidFill>
                <a:latin typeface="Arial" charset="0"/>
                <a:ea typeface="Arial" charset="0"/>
                <a:cs typeface="Arial" charset="0"/>
                <a:sym typeface="Cabin"/>
              </a:rPr>
              <a:t>value</a:t>
            </a:r>
            <a:r>
              <a:rPr lang="en-US" sz="3600" u="none" strike="noStrike" cap="none" dirty="0">
                <a:solidFill>
                  <a:schemeClr val="lt1"/>
                </a:solidFill>
                <a:latin typeface="Arial" charset="0"/>
                <a:ea typeface="Arial" charset="0"/>
                <a:cs typeface="Arial" charset="0"/>
                <a:sym typeface="Cabin"/>
              </a:rPr>
              <a:t> pairs in a dictionary using *two* iteration variables</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Each iteration, the first variable is the </a:t>
            </a:r>
            <a:r>
              <a:rPr lang="en-US" sz="3600" u="none" strike="noStrike" cap="none" dirty="0">
                <a:solidFill>
                  <a:srgbClr val="FF7F00"/>
                </a:solidFill>
                <a:latin typeface="Arial" charset="0"/>
                <a:ea typeface="Arial" charset="0"/>
                <a:cs typeface="Arial" charset="0"/>
                <a:sym typeface="Cabin"/>
              </a:rPr>
              <a:t>key</a:t>
            </a:r>
            <a:r>
              <a:rPr lang="en-US" sz="3600" u="none" strike="noStrike" cap="none" dirty="0">
                <a:solidFill>
                  <a:schemeClr val="lt1"/>
                </a:solidFill>
                <a:latin typeface="Arial" charset="0"/>
                <a:ea typeface="Arial" charset="0"/>
                <a:cs typeface="Arial" charset="0"/>
                <a:sym typeface="Cabin"/>
              </a:rPr>
              <a:t> and the second variable is the corresponding </a:t>
            </a:r>
            <a:r>
              <a:rPr lang="en-US" sz="3600" u="none" strike="noStrike" cap="none" dirty="0">
                <a:solidFill>
                  <a:srgbClr val="FFFF00"/>
                </a:solidFill>
                <a:latin typeface="Arial" charset="0"/>
                <a:ea typeface="Arial" charset="0"/>
                <a:cs typeface="Arial" charset="0"/>
                <a:sym typeface="Cabin"/>
              </a:rPr>
              <a:t>value </a:t>
            </a:r>
            <a:r>
              <a:rPr lang="en-US" sz="3600" u="none" strike="noStrike" cap="none" dirty="0">
                <a:solidFill>
                  <a:schemeClr val="lt1"/>
                </a:solidFill>
                <a:latin typeface="Arial" charset="0"/>
                <a:ea typeface="Arial" charset="0"/>
                <a:cs typeface="Arial" charset="0"/>
                <a:sym typeface="Cabin"/>
              </a:rPr>
              <a:t>for the key</a:t>
            </a:r>
          </a:p>
        </p:txBody>
      </p:sp>
      <p:sp>
        <p:nvSpPr>
          <p:cNvPr id="474" name="Shape 474"/>
          <p:cNvSpPr txBox="1"/>
          <p:nvPr/>
        </p:nvSpPr>
        <p:spPr>
          <a:xfrm>
            <a:off x="7429500" y="2970250"/>
            <a:ext cx="8515350"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err="1">
                <a:solidFill>
                  <a:srgbClr val="00FF00"/>
                </a:solidFill>
                <a:latin typeface="Courier"/>
                <a:ea typeface="Courier"/>
                <a:cs typeface="Courier"/>
                <a:sym typeface="Courier New"/>
              </a:rPr>
              <a:t>jjj</a:t>
            </a:r>
            <a:r>
              <a:rPr lang="en-US" sz="2400" i="0" u="none" strike="noStrike" cap="none" dirty="0">
                <a:solidFill>
                  <a:schemeClr val="lt1"/>
                </a:solidFill>
                <a:latin typeface="Courier"/>
                <a:ea typeface="Courier"/>
                <a:cs typeface="Courier"/>
                <a:sym typeface="Courier New"/>
              </a:rPr>
              <a:t> = { 'chuck' : 1 , '</a:t>
            </a:r>
            <a:r>
              <a:rPr lang="en-US" sz="2400" i="0" u="none" strike="noStrike" cap="none" dirty="0" err="1">
                <a:solidFill>
                  <a:schemeClr val="lt1"/>
                </a:solidFill>
                <a:latin typeface="Courier"/>
                <a:ea typeface="Courier"/>
                <a:cs typeface="Courier"/>
                <a:sym typeface="Courier New"/>
              </a:rPr>
              <a:t>fred</a:t>
            </a:r>
            <a:r>
              <a:rPr lang="en-US" sz="2400" i="0" u="none" strike="noStrike" cap="none" dirty="0">
                <a:solidFill>
                  <a:schemeClr val="lt1"/>
                </a:solidFill>
                <a:latin typeface="Courier"/>
                <a:ea typeface="Courier"/>
                <a:cs typeface="Courier"/>
                <a:sym typeface="Courier New"/>
              </a:rPr>
              <a:t>' : 42, '</a:t>
            </a:r>
            <a:r>
              <a:rPr lang="en-US" sz="2400" i="0" u="none" strike="noStrike" cap="none" dirty="0" err="1">
                <a:solidFill>
                  <a:schemeClr val="lt1"/>
                </a:solidFill>
                <a:latin typeface="Courier"/>
                <a:ea typeface="Courier"/>
                <a:cs typeface="Courier"/>
                <a:sym typeface="Courier New"/>
              </a:rPr>
              <a:t>jan</a:t>
            </a:r>
            <a:r>
              <a:rPr lang="en-US" sz="2400" i="0" u="none" strike="noStrike" cap="none" dirty="0">
                <a:solidFill>
                  <a:schemeClr val="lt1"/>
                </a:solidFill>
                <a:latin typeface="Courier"/>
                <a:ea typeface="Courier"/>
                <a:cs typeface="Courier"/>
                <a:sym typeface="Courier New"/>
              </a:rPr>
              <a:t>': 100}</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for </a:t>
            </a:r>
            <a:r>
              <a:rPr lang="en-US" sz="2400" i="0" u="none" strike="noStrike" cap="none" dirty="0" err="1">
                <a:solidFill>
                  <a:srgbClr val="FF7F00"/>
                </a:solidFill>
                <a:latin typeface="Courier"/>
                <a:ea typeface="Courier"/>
                <a:cs typeface="Courier"/>
                <a:sym typeface="Courier New"/>
              </a:rPr>
              <a:t>aaa</a:t>
            </a:r>
            <a:r>
              <a:rPr lang="en-US" sz="2400" i="0" u="none" strike="noStrike" cap="none" dirty="0" err="1">
                <a:solidFill>
                  <a:schemeClr val="lt1"/>
                </a:solidFill>
                <a:latin typeface="Courier"/>
                <a:ea typeface="Courier"/>
                <a:cs typeface="Courier"/>
                <a:sym typeface="Courier New"/>
              </a:rPr>
              <a:t>,</a:t>
            </a:r>
            <a:r>
              <a:rPr lang="en-US" sz="2400" i="0" u="none" strike="noStrike" cap="none" dirty="0" err="1">
                <a:solidFill>
                  <a:srgbClr val="FFFF00"/>
                </a:solidFill>
                <a:latin typeface="Courier"/>
                <a:ea typeface="Courier"/>
                <a:cs typeface="Courier"/>
                <a:sym typeface="Courier New"/>
              </a:rPr>
              <a:t>bbb</a:t>
            </a:r>
            <a:r>
              <a:rPr lang="en-US" sz="2400" i="0" u="none" strike="noStrike" cap="none" dirty="0">
                <a:solidFill>
                  <a:schemeClr val="lt1"/>
                </a:solidFill>
                <a:latin typeface="Courier"/>
                <a:ea typeface="Courier"/>
                <a:cs typeface="Courier"/>
                <a:sym typeface="Courier New"/>
              </a:rPr>
              <a:t> in </a:t>
            </a:r>
            <a:r>
              <a:rPr lang="en-US" sz="2400" i="0" u="none" strike="noStrike" cap="none" dirty="0" err="1">
                <a:solidFill>
                  <a:srgbClr val="00FF00"/>
                </a:solidFill>
                <a:latin typeface="Courier"/>
                <a:ea typeface="Courier"/>
                <a:cs typeface="Courier"/>
                <a:sym typeface="Courier New"/>
              </a:rPr>
              <a:t>jjj</a:t>
            </a:r>
            <a:r>
              <a:rPr lang="en-US" sz="2400" i="0" u="none" strike="noStrike" cap="none" dirty="0" err="1">
                <a:solidFill>
                  <a:srgbClr val="FF00FF"/>
                </a:solidFill>
                <a:latin typeface="Courier"/>
                <a:ea typeface="Courier"/>
                <a:cs typeface="Courier"/>
                <a:sym typeface="Courier New"/>
              </a:rPr>
              <a:t>.items</a:t>
            </a:r>
            <a:r>
              <a:rPr lang="en-US" sz="2400" i="0" u="none" strike="noStrike" cap="none" dirty="0">
                <a:solidFill>
                  <a:schemeClr val="lt1"/>
                </a:solidFill>
                <a:latin typeface="Courier"/>
                <a:ea typeface="Courier"/>
                <a:cs typeface="Courier"/>
                <a:sym typeface="Courier New"/>
              </a:rPr>
              <a:t>() :</a:t>
            </a:r>
          </a:p>
          <a:p>
            <a:pPr lvl="0">
              <a:buClr>
                <a:schemeClr val="lt1"/>
              </a:buClr>
              <a:buSzPct val="25000"/>
            </a:pPr>
            <a:r>
              <a:rPr lang="en-US" sz="2400" i="0" u="none" strike="noStrike" cap="none" dirty="0">
                <a:solidFill>
                  <a:schemeClr val="lt1"/>
                </a:solidFill>
                <a:latin typeface="Courier"/>
                <a:ea typeface="Courier"/>
                <a:cs typeface="Courier"/>
                <a:sym typeface="Courier New"/>
              </a:rPr>
              <a:t>    print(</a:t>
            </a:r>
            <a:r>
              <a:rPr lang="en-US" sz="2400" i="0" u="none" strike="noStrike" cap="none" dirty="0" err="1">
                <a:solidFill>
                  <a:srgbClr val="FF7F00"/>
                </a:solidFill>
                <a:latin typeface="Courier"/>
                <a:ea typeface="Courier"/>
                <a:cs typeface="Courier"/>
                <a:sym typeface="Courier New"/>
              </a:rPr>
              <a:t>aaa</a:t>
            </a:r>
            <a:r>
              <a:rPr lang="en-US" sz="2400" i="0" u="none" strike="noStrike" cap="none" dirty="0">
                <a:solidFill>
                  <a:schemeClr val="lt1"/>
                </a:solidFill>
                <a:latin typeface="Courier"/>
                <a:ea typeface="Courier"/>
                <a:cs typeface="Courier"/>
                <a:sym typeface="Courier New"/>
              </a:rPr>
              <a:t>, </a:t>
            </a:r>
            <a:r>
              <a:rPr lang="en-US" sz="2400" i="0" u="none" strike="noStrike" cap="none" dirty="0" err="1">
                <a:solidFill>
                  <a:srgbClr val="FFFF00"/>
                </a:solidFill>
                <a:latin typeface="Courier"/>
                <a:ea typeface="Courier"/>
                <a:cs typeface="Courier"/>
                <a:sym typeface="Courier New"/>
              </a:rPr>
              <a:t>bbb</a:t>
            </a:r>
            <a:r>
              <a:rPr lang="en-US" sz="2400" dirty="0">
                <a:solidFill>
                  <a:schemeClr val="lt1"/>
                </a:solidFill>
                <a:latin typeface="Courier"/>
                <a:ea typeface="Courier"/>
                <a:cs typeface="Courier"/>
                <a:sym typeface="Courier New"/>
              </a:rPr>
              <a:t>)</a:t>
            </a:r>
            <a:endParaRPr lang="en-US"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2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240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rgbClr val="FF7F00"/>
              </a:buClr>
              <a:buSzPct val="25000"/>
              <a:buFont typeface="Cabin"/>
              <a:buNone/>
            </a:pPr>
            <a:r>
              <a:rPr lang="en-US" sz="2400" i="0" u="none" strike="noStrike" cap="none" dirty="0" err="1">
                <a:solidFill>
                  <a:srgbClr val="FF7F00"/>
                </a:solidFill>
                <a:latin typeface="Courier"/>
                <a:ea typeface="Courier"/>
                <a:cs typeface="Courier"/>
                <a:sym typeface="Courier New"/>
              </a:rPr>
              <a:t>jan</a:t>
            </a:r>
            <a:r>
              <a:rPr lang="en-US" sz="2400" i="0" u="none" strike="noStrike" cap="none" dirty="0">
                <a:solidFill>
                  <a:srgbClr val="FFFF00"/>
                </a:solidFill>
                <a:latin typeface="Courier"/>
                <a:ea typeface="Courier"/>
                <a:cs typeface="Courier"/>
                <a:sym typeface="Courier New"/>
              </a:rPr>
              <a:t> 100</a:t>
            </a:r>
          </a:p>
          <a:p>
            <a:pPr marL="0" marR="0" lvl="0" indent="0" algn="l" rtl="0">
              <a:lnSpc>
                <a:spcPct val="100000"/>
              </a:lnSpc>
              <a:spcBef>
                <a:spcPts val="0"/>
              </a:spcBef>
              <a:spcAft>
                <a:spcPts val="0"/>
              </a:spcAft>
              <a:buClr>
                <a:srgbClr val="FF7F00"/>
              </a:buClr>
              <a:buSzPct val="25000"/>
              <a:buFont typeface="Cabin"/>
              <a:buNone/>
            </a:pPr>
            <a:r>
              <a:rPr lang="en-US" sz="2400" i="0" u="none" strike="noStrike" cap="none" dirty="0">
                <a:solidFill>
                  <a:srgbClr val="FF7F00"/>
                </a:solidFill>
                <a:latin typeface="Courier"/>
                <a:ea typeface="Courier"/>
                <a:cs typeface="Courier"/>
                <a:sym typeface="Courier New"/>
              </a:rPr>
              <a:t>chuck</a:t>
            </a:r>
            <a:r>
              <a:rPr lang="en-US" sz="2400" i="0" u="none" strike="noStrike" cap="none" dirty="0">
                <a:solidFill>
                  <a:srgbClr val="FFFF00"/>
                </a:solidFill>
                <a:latin typeface="Courier"/>
                <a:ea typeface="Courier"/>
                <a:cs typeface="Courier"/>
                <a:sym typeface="Courier New"/>
              </a:rPr>
              <a:t> 1</a:t>
            </a:r>
          </a:p>
          <a:p>
            <a:pPr marL="0" marR="0" lvl="0" indent="0" algn="l" rtl="0">
              <a:lnSpc>
                <a:spcPct val="100000"/>
              </a:lnSpc>
              <a:spcBef>
                <a:spcPts val="0"/>
              </a:spcBef>
              <a:spcAft>
                <a:spcPts val="0"/>
              </a:spcAft>
              <a:buClr>
                <a:srgbClr val="FF7F00"/>
              </a:buClr>
              <a:buSzPct val="25000"/>
              <a:buFont typeface="Cabin"/>
              <a:buNone/>
            </a:pPr>
            <a:r>
              <a:rPr lang="en-US" sz="2400" i="0" u="none" strike="noStrike" cap="none" dirty="0" err="1">
                <a:solidFill>
                  <a:srgbClr val="FF7F00"/>
                </a:solidFill>
                <a:latin typeface="Courier"/>
                <a:ea typeface="Courier"/>
                <a:cs typeface="Courier"/>
                <a:sym typeface="Courier New"/>
              </a:rPr>
              <a:t>fred</a:t>
            </a:r>
            <a:r>
              <a:rPr lang="en-US" sz="2400" i="0" u="none" strike="noStrike" cap="none" dirty="0">
                <a:solidFill>
                  <a:srgbClr val="FFFF00"/>
                </a:solidFill>
                <a:latin typeface="Courier"/>
                <a:ea typeface="Courier"/>
                <a:cs typeface="Courier"/>
                <a:sym typeface="Courier New"/>
              </a:rPr>
              <a:t> 42</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 </a:t>
            </a:r>
          </a:p>
          <a:p>
            <a:pPr marL="0" marR="0" lvl="0" indent="0" algn="ctr" rtl="0">
              <a:lnSpc>
                <a:spcPct val="100000"/>
              </a:lnSpc>
              <a:spcBef>
                <a:spcPts val="0"/>
              </a:spcBef>
              <a:spcAft>
                <a:spcPts val="0"/>
              </a:spcAft>
              <a:buNone/>
            </a:pPr>
            <a:endParaRPr sz="2400" b="1" dirty="0">
              <a:latin typeface="Courier"/>
              <a:ea typeface="Courier"/>
              <a:cs typeface="Courier"/>
              <a:sym typeface="Courier New"/>
            </a:endParaRPr>
          </a:p>
        </p:txBody>
      </p:sp>
      <p:sp>
        <p:nvSpPr>
          <p:cNvPr id="475" name="Shape 475"/>
          <p:cNvSpPr txBox="1"/>
          <p:nvPr/>
        </p:nvSpPr>
        <p:spPr>
          <a:xfrm>
            <a:off x="12484101" y="6072180"/>
            <a:ext cx="14954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[chuck]</a:t>
            </a:r>
          </a:p>
        </p:txBody>
      </p:sp>
      <p:sp>
        <p:nvSpPr>
          <p:cNvPr id="476" name="Shape 476"/>
          <p:cNvSpPr txBox="1"/>
          <p:nvPr/>
        </p:nvSpPr>
        <p:spPr>
          <a:xfrm>
            <a:off x="14274801" y="6059480"/>
            <a:ext cx="3682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a:t>
            </a:r>
          </a:p>
        </p:txBody>
      </p:sp>
      <p:sp>
        <p:nvSpPr>
          <p:cNvPr id="477" name="Shape 477"/>
          <p:cNvSpPr txBox="1"/>
          <p:nvPr/>
        </p:nvSpPr>
        <p:spPr>
          <a:xfrm>
            <a:off x="12771437" y="6897680"/>
            <a:ext cx="11574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[fred]</a:t>
            </a:r>
          </a:p>
        </p:txBody>
      </p:sp>
      <p:sp>
        <p:nvSpPr>
          <p:cNvPr id="478" name="Shape 478"/>
          <p:cNvSpPr txBox="1"/>
          <p:nvPr/>
        </p:nvSpPr>
        <p:spPr>
          <a:xfrm>
            <a:off x="14224001" y="6884980"/>
            <a:ext cx="5969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42</a:t>
            </a:r>
          </a:p>
        </p:txBody>
      </p:sp>
      <p:sp>
        <p:nvSpPr>
          <p:cNvPr id="479" name="Shape 479"/>
          <p:cNvSpPr txBox="1"/>
          <p:nvPr/>
        </p:nvSpPr>
        <p:spPr>
          <a:xfrm>
            <a:off x="13095403" y="4510080"/>
            <a:ext cx="86688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aaa</a:t>
            </a:r>
            <a:endParaRPr lang="en-US" sz="3600" u="none" strike="noStrike" cap="none" dirty="0">
              <a:solidFill>
                <a:srgbClr val="FF7F00"/>
              </a:solidFill>
              <a:latin typeface="Arial" charset="0"/>
              <a:ea typeface="Arial" charset="0"/>
              <a:cs typeface="Arial" charset="0"/>
              <a:sym typeface="Cabin"/>
            </a:endParaRPr>
          </a:p>
        </p:txBody>
      </p:sp>
      <p:sp>
        <p:nvSpPr>
          <p:cNvPr id="480" name="Shape 480"/>
          <p:cNvSpPr txBox="1"/>
          <p:nvPr/>
        </p:nvSpPr>
        <p:spPr>
          <a:xfrm>
            <a:off x="14208126" y="4510080"/>
            <a:ext cx="8000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bbb</a:t>
            </a:r>
          </a:p>
        </p:txBody>
      </p:sp>
      <p:sp>
        <p:nvSpPr>
          <p:cNvPr id="481" name="Shape 481"/>
          <p:cNvSpPr txBox="1"/>
          <p:nvPr/>
        </p:nvSpPr>
        <p:spPr>
          <a:xfrm>
            <a:off x="13023851" y="5259380"/>
            <a:ext cx="9429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[jan]</a:t>
            </a:r>
          </a:p>
        </p:txBody>
      </p:sp>
      <p:sp>
        <p:nvSpPr>
          <p:cNvPr id="482" name="Shape 482"/>
          <p:cNvSpPr txBox="1"/>
          <p:nvPr/>
        </p:nvSpPr>
        <p:spPr>
          <a:xfrm>
            <a:off x="14262101" y="5246680"/>
            <a:ext cx="8254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100</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Shape 487"/>
          <p:cNvSpPr txBox="1"/>
          <p:nvPr/>
        </p:nvSpPr>
        <p:spPr>
          <a:xfrm>
            <a:off x="693525" y="857250"/>
            <a:ext cx="9221999" cy="73580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00"/>
                </a:solidFill>
                <a:latin typeface="Courier"/>
                <a:ea typeface="Courier"/>
                <a:cs typeface="Courier"/>
                <a:sym typeface="Courier New"/>
              </a:rPr>
              <a:t>name = input('Enter file:')</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00"/>
                </a:solidFill>
                <a:latin typeface="Courier"/>
                <a:ea typeface="Courier"/>
                <a:cs typeface="Courier"/>
                <a:sym typeface="Courier New"/>
              </a:rPr>
              <a:t>handle = open(name)</a:t>
            </a:r>
          </a:p>
          <a:p>
            <a:pPr marL="0" marR="0" lvl="0" indent="0" algn="ctr" rtl="0">
              <a:lnSpc>
                <a:spcPct val="100000"/>
              </a:lnSpc>
              <a:spcBef>
                <a:spcPts val="0"/>
              </a:spcBef>
              <a:spcAft>
                <a:spcPts val="0"/>
              </a:spcAft>
              <a:buNone/>
            </a:pPr>
            <a:endParaRPr sz="26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FF00FF"/>
                </a:solidFill>
                <a:latin typeface="Courier"/>
                <a:ea typeface="Courier"/>
                <a:cs typeface="Courier"/>
                <a:sym typeface="Courier New"/>
              </a:rPr>
              <a:t>counts = </a:t>
            </a:r>
            <a:r>
              <a:rPr lang="en-US" sz="2600" i="0" u="none" strike="noStrike" cap="none" dirty="0" err="1">
                <a:solidFill>
                  <a:srgbClr val="FF00FF"/>
                </a:solidFill>
                <a:latin typeface="Courier"/>
                <a:ea typeface="Courier"/>
                <a:cs typeface="Courier"/>
                <a:sym typeface="Courier New"/>
              </a:rPr>
              <a:t>dict</a:t>
            </a:r>
            <a:r>
              <a:rPr lang="en-US" sz="2600" i="0" u="none" strike="noStrike" cap="none" dirty="0">
                <a:solidFill>
                  <a:srgbClr val="FF00FF"/>
                </a:solidFill>
                <a:latin typeface="Courier"/>
                <a:ea typeface="Courier"/>
                <a:cs typeface="Courier"/>
                <a:sym typeface="Courier New"/>
              </a:rPr>
              <a:t>()</a:t>
            </a:r>
          </a:p>
          <a:p>
            <a:pPr lvl="0">
              <a:buClr>
                <a:srgbClr val="00FF00"/>
              </a:buClr>
              <a:buSzPct val="25000"/>
            </a:pPr>
            <a:r>
              <a:rPr lang="en-US" sz="2600" dirty="0">
                <a:solidFill>
                  <a:srgbClr val="FF00FF"/>
                </a:solidFill>
                <a:latin typeface="Courier"/>
                <a:ea typeface="Courier"/>
                <a:cs typeface="Courier"/>
                <a:sym typeface="Courier New"/>
              </a:rPr>
              <a:t>for line in handle:</a:t>
            </a:r>
          </a:p>
          <a:p>
            <a:pPr lvl="0">
              <a:buClr>
                <a:srgbClr val="00FF00"/>
              </a:buClr>
              <a:buSzPct val="25000"/>
            </a:pPr>
            <a:r>
              <a:rPr lang="en-US" sz="2600" dirty="0">
                <a:solidFill>
                  <a:srgbClr val="FF00FF"/>
                </a:solidFill>
                <a:latin typeface="Courier"/>
                <a:ea typeface="Courier"/>
                <a:cs typeface="Courier"/>
                <a:sym typeface="Courier New"/>
              </a:rPr>
              <a:t>    words = </a:t>
            </a:r>
            <a:r>
              <a:rPr lang="en-US" sz="2600" dirty="0" err="1">
                <a:solidFill>
                  <a:srgbClr val="FF00FF"/>
                </a:solidFill>
                <a:latin typeface="Courier"/>
                <a:ea typeface="Courier"/>
                <a:cs typeface="Courier"/>
                <a:sym typeface="Courier New"/>
              </a:rPr>
              <a:t>line.split</a:t>
            </a:r>
            <a:r>
              <a:rPr lang="en-US" sz="2600"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FF00FF"/>
                </a:solidFill>
                <a:latin typeface="Courier"/>
                <a:ea typeface="Courier"/>
                <a:cs typeface="Courier"/>
                <a:sym typeface="Courier New"/>
              </a:rPr>
              <a:t>    for word in words:</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FF00FF"/>
                </a:solidFill>
                <a:latin typeface="Courier"/>
                <a:ea typeface="Courier"/>
                <a:cs typeface="Courier"/>
                <a:sym typeface="Courier New"/>
              </a:rPr>
              <a:t>        counts[word] = </a:t>
            </a:r>
            <a:r>
              <a:rPr lang="en-US" sz="2600" i="0" u="none" strike="noStrike" cap="none" dirty="0" err="1">
                <a:solidFill>
                  <a:srgbClr val="FF00FF"/>
                </a:solidFill>
                <a:latin typeface="Courier"/>
                <a:ea typeface="Courier"/>
                <a:cs typeface="Courier"/>
                <a:sym typeface="Courier New"/>
              </a:rPr>
              <a:t>counts.get</a:t>
            </a:r>
            <a:r>
              <a:rPr lang="en-US" sz="2600" i="0" u="none" strike="noStrike" cap="none" dirty="0">
                <a:solidFill>
                  <a:srgbClr val="FF00FF"/>
                </a:solidFill>
                <a:latin typeface="Courier"/>
                <a:ea typeface="Courier"/>
                <a:cs typeface="Courier"/>
                <a:sym typeface="Courier New"/>
              </a:rPr>
              <a:t>(word,0) + 1</a:t>
            </a:r>
          </a:p>
          <a:p>
            <a:pPr marL="0" marR="0" lvl="0" indent="0" algn="l" rtl="0">
              <a:lnSpc>
                <a:spcPct val="100000"/>
              </a:lnSpc>
              <a:spcBef>
                <a:spcPts val="0"/>
              </a:spcBef>
              <a:spcAft>
                <a:spcPts val="0"/>
              </a:spcAft>
              <a:buClr>
                <a:srgbClr val="00FF00"/>
              </a:buClr>
              <a:buFont typeface="Cabin"/>
              <a:buNone/>
            </a:pPr>
            <a:endParaRPr sz="2600"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err="1">
                <a:solidFill>
                  <a:srgbClr val="00FFFF"/>
                </a:solidFill>
                <a:latin typeface="Courier"/>
                <a:ea typeface="Courier"/>
                <a:cs typeface="Courier"/>
                <a:sym typeface="Courier New"/>
              </a:rPr>
              <a:t>bigcount</a:t>
            </a:r>
            <a:r>
              <a:rPr lang="en-US" sz="2600" i="0" u="none" strike="noStrike" cap="none" dirty="0">
                <a:solidFill>
                  <a:srgbClr val="00FFFF"/>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err="1">
                <a:solidFill>
                  <a:srgbClr val="00FFFF"/>
                </a:solidFill>
                <a:latin typeface="Courier"/>
                <a:ea typeface="Courier"/>
                <a:cs typeface="Courier"/>
                <a:sym typeface="Courier New"/>
              </a:rPr>
              <a:t>bigword</a:t>
            </a:r>
            <a:r>
              <a:rPr lang="en-US" sz="2600" i="0" u="none" strike="noStrike" cap="none" dirty="0">
                <a:solidFill>
                  <a:srgbClr val="00FFFF"/>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FF"/>
                </a:solidFill>
                <a:latin typeface="Courier"/>
                <a:ea typeface="Courier"/>
                <a:cs typeface="Courier"/>
                <a:sym typeface="Courier New"/>
              </a:rPr>
              <a:t>for </a:t>
            </a:r>
            <a:r>
              <a:rPr lang="en-US" sz="2600" i="0" u="none" strike="noStrike" cap="none" dirty="0" err="1">
                <a:solidFill>
                  <a:srgbClr val="00FFFF"/>
                </a:solidFill>
                <a:latin typeface="Courier"/>
                <a:ea typeface="Courier"/>
                <a:cs typeface="Courier"/>
                <a:sym typeface="Courier New"/>
              </a:rPr>
              <a:t>word,count</a:t>
            </a:r>
            <a:r>
              <a:rPr lang="en-US" sz="2600" i="0" u="none" strike="noStrike" cap="none" dirty="0">
                <a:solidFill>
                  <a:srgbClr val="00FFFF"/>
                </a:solidFill>
                <a:latin typeface="Courier"/>
                <a:ea typeface="Courier"/>
                <a:cs typeface="Courier"/>
                <a:sym typeface="Courier New"/>
              </a:rPr>
              <a:t> in </a:t>
            </a:r>
            <a:r>
              <a:rPr lang="en-US" sz="2600" i="0" u="none" strike="noStrike" cap="none" dirty="0" err="1">
                <a:solidFill>
                  <a:srgbClr val="00FFFF"/>
                </a:solidFill>
                <a:latin typeface="Courier"/>
                <a:ea typeface="Courier"/>
                <a:cs typeface="Courier"/>
                <a:sym typeface="Courier New"/>
              </a:rPr>
              <a:t>counts.items</a:t>
            </a:r>
            <a:r>
              <a:rPr lang="en-US" sz="26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FF"/>
                </a:solidFill>
                <a:latin typeface="Courier"/>
                <a:ea typeface="Courier"/>
                <a:cs typeface="Courier"/>
                <a:sym typeface="Courier New"/>
              </a:rPr>
              <a:t>    if </a:t>
            </a:r>
            <a:r>
              <a:rPr lang="en-US" sz="2600" i="0" u="none" strike="noStrike" cap="none" dirty="0" err="1">
                <a:solidFill>
                  <a:srgbClr val="00FFFF"/>
                </a:solidFill>
                <a:latin typeface="Courier"/>
                <a:ea typeface="Courier"/>
                <a:cs typeface="Courier"/>
                <a:sym typeface="Courier New"/>
              </a:rPr>
              <a:t>bigcount</a:t>
            </a:r>
            <a:r>
              <a:rPr lang="en-US" sz="2600" i="0" u="none" strike="noStrike" cap="none" dirty="0">
                <a:solidFill>
                  <a:srgbClr val="00FFFF"/>
                </a:solidFill>
                <a:latin typeface="Courier"/>
                <a:ea typeface="Courier"/>
                <a:cs typeface="Courier"/>
                <a:sym typeface="Courier New"/>
              </a:rPr>
              <a:t> is None or count &gt; </a:t>
            </a:r>
            <a:r>
              <a:rPr lang="en-US" sz="2600" i="0" u="none" strike="noStrike" cap="none" dirty="0" err="1">
                <a:solidFill>
                  <a:srgbClr val="00FFFF"/>
                </a:solidFill>
                <a:latin typeface="Courier"/>
                <a:ea typeface="Courier"/>
                <a:cs typeface="Courier"/>
                <a:sym typeface="Courier New"/>
              </a:rPr>
              <a:t>bigcount</a:t>
            </a:r>
            <a:r>
              <a:rPr lang="en-US" sz="26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FF"/>
                </a:solidFill>
                <a:latin typeface="Courier"/>
                <a:ea typeface="Courier"/>
                <a:cs typeface="Courier"/>
                <a:sym typeface="Courier New"/>
              </a:rPr>
              <a:t>        </a:t>
            </a:r>
            <a:r>
              <a:rPr lang="en-US" sz="2600" i="0" u="none" strike="noStrike" cap="none" dirty="0" err="1">
                <a:solidFill>
                  <a:srgbClr val="00FFFF"/>
                </a:solidFill>
                <a:latin typeface="Courier"/>
                <a:ea typeface="Courier"/>
                <a:cs typeface="Courier"/>
                <a:sym typeface="Courier New"/>
              </a:rPr>
              <a:t>bigword</a:t>
            </a:r>
            <a:r>
              <a:rPr lang="en-US" sz="2600" i="0" u="none" strike="noStrike" cap="none" dirty="0">
                <a:solidFill>
                  <a:srgbClr val="00FFFF"/>
                </a:solidFill>
                <a:latin typeface="Courier"/>
                <a:ea typeface="Courier"/>
                <a:cs typeface="Courier"/>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FF"/>
                </a:solidFill>
                <a:latin typeface="Courier"/>
                <a:ea typeface="Courier"/>
                <a:cs typeface="Courier"/>
                <a:sym typeface="Courier New"/>
              </a:rPr>
              <a:t>        </a:t>
            </a:r>
            <a:r>
              <a:rPr lang="en-US" sz="2600" i="0" u="none" strike="noStrike" cap="none" dirty="0" err="1">
                <a:solidFill>
                  <a:srgbClr val="00FFFF"/>
                </a:solidFill>
                <a:latin typeface="Courier"/>
                <a:ea typeface="Courier"/>
                <a:cs typeface="Courier"/>
                <a:sym typeface="Courier New"/>
              </a:rPr>
              <a:t>bigcount</a:t>
            </a:r>
            <a:r>
              <a:rPr lang="en-US" sz="2600" i="0" u="none" strike="noStrike" cap="none" dirty="0">
                <a:solidFill>
                  <a:srgbClr val="00FFFF"/>
                </a:solidFill>
                <a:latin typeface="Courier"/>
                <a:ea typeface="Courier"/>
                <a:cs typeface="Courier"/>
                <a:sym typeface="Courier New"/>
              </a:rPr>
              <a:t> = count</a:t>
            </a:r>
          </a:p>
          <a:p>
            <a:pPr marL="0" marR="0" lvl="0" indent="0" algn="l" rtl="0">
              <a:lnSpc>
                <a:spcPct val="100000"/>
              </a:lnSpc>
              <a:spcBef>
                <a:spcPts val="0"/>
              </a:spcBef>
              <a:spcAft>
                <a:spcPts val="0"/>
              </a:spcAft>
              <a:buClr>
                <a:srgbClr val="00FF00"/>
              </a:buClr>
              <a:buFont typeface="Cabin"/>
              <a:buNone/>
            </a:pPr>
            <a:endParaRPr sz="2600"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FF7F00"/>
                </a:solidFill>
                <a:latin typeface="Courier"/>
                <a:ea typeface="Courier"/>
                <a:cs typeface="Courier"/>
                <a:sym typeface="Courier New"/>
              </a:rPr>
              <a:t>print(</a:t>
            </a:r>
            <a:r>
              <a:rPr lang="en-US" sz="2600" i="0" u="none" strike="noStrike" cap="none" dirty="0" err="1">
                <a:solidFill>
                  <a:srgbClr val="FF7F00"/>
                </a:solidFill>
                <a:latin typeface="Courier"/>
                <a:ea typeface="Courier"/>
                <a:cs typeface="Courier"/>
                <a:sym typeface="Courier New"/>
              </a:rPr>
              <a:t>bigword</a:t>
            </a:r>
            <a:r>
              <a:rPr lang="en-US" sz="2600" i="0" u="none" strike="noStrike" cap="none" dirty="0">
                <a:solidFill>
                  <a:srgbClr val="FF7F00"/>
                </a:solidFill>
                <a:latin typeface="Courier"/>
                <a:ea typeface="Courier"/>
                <a:cs typeface="Courier"/>
                <a:sym typeface="Courier New"/>
              </a:rPr>
              <a:t>, </a:t>
            </a:r>
            <a:r>
              <a:rPr lang="en-US" sz="2600" i="0" u="none" strike="noStrike" cap="none" dirty="0" err="1">
                <a:solidFill>
                  <a:srgbClr val="FF7F00"/>
                </a:solidFill>
                <a:latin typeface="Courier"/>
                <a:ea typeface="Courier"/>
                <a:cs typeface="Courier"/>
                <a:sym typeface="Courier New"/>
              </a:rPr>
              <a:t>bigcount</a:t>
            </a:r>
            <a:r>
              <a:rPr lang="en-US" sz="2600" i="0" u="none" strike="noStrike" cap="none" dirty="0">
                <a:solidFill>
                  <a:srgbClr val="FF7F00"/>
                </a:solidFill>
                <a:latin typeface="Courier"/>
                <a:ea typeface="Courier"/>
                <a:cs typeface="Courier"/>
                <a:sym typeface="Courier New"/>
              </a:rPr>
              <a:t>)</a:t>
            </a:r>
          </a:p>
        </p:txBody>
      </p:sp>
      <p:sp>
        <p:nvSpPr>
          <p:cNvPr id="488" name="Shape 488"/>
          <p:cNvSpPr txBox="1"/>
          <p:nvPr/>
        </p:nvSpPr>
        <p:spPr>
          <a:xfrm>
            <a:off x="10626725" y="4787900"/>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a:t>
            </a:r>
            <a:r>
              <a:rPr lang="en-US" sz="3600" u="none" strike="noStrike" cap="none" dirty="0" err="1">
                <a:solidFill>
                  <a:srgbClr val="FFFF00"/>
                </a:solidFill>
                <a:latin typeface="Arial" charset="0"/>
                <a:ea typeface="Arial" charset="0"/>
                <a:cs typeface="Arial" charset="0"/>
                <a:sym typeface="Cabin"/>
              </a:rPr>
              <a:t>words.py</a:t>
            </a:r>
            <a:r>
              <a:rPr lang="en-US" sz="3600" u="none" strike="noStrike" cap="none" dirty="0">
                <a:solidFill>
                  <a:srgbClr val="FFFF00"/>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Enter file: </a:t>
            </a:r>
            <a:r>
              <a:rPr lang="en-US" sz="3600" dirty="0" err="1">
                <a:solidFill>
                  <a:schemeClr val="lt1"/>
                </a:solidFill>
                <a:latin typeface="Arial" charset="0"/>
                <a:ea typeface="Arial" charset="0"/>
                <a:cs typeface="Arial" charset="0"/>
                <a:sym typeface="Cabin"/>
              </a:rPr>
              <a:t>clown</a:t>
            </a:r>
            <a:r>
              <a:rPr lang="en-US" sz="3600" u="none" strike="noStrike" cap="none" dirty="0" err="1">
                <a:solidFill>
                  <a:schemeClr val="lt1"/>
                </a:solidFill>
                <a:latin typeface="Arial" charset="0"/>
                <a:ea typeface="Arial" charset="0"/>
                <a:cs typeface="Arial" charset="0"/>
                <a:sym typeface="Cabin"/>
              </a:rPr>
              <a:t>.txt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t</a:t>
            </a:r>
            <a:r>
              <a:rPr lang="en-US" sz="3600" dirty="0">
                <a:solidFill>
                  <a:srgbClr val="FFFF00"/>
                </a:solidFill>
                <a:latin typeface="Arial" charset="0"/>
                <a:ea typeface="Arial" charset="0"/>
                <a:cs typeface="Arial" charset="0"/>
                <a:sym typeface="Cabin"/>
              </a:rPr>
              <a:t>he 7</a:t>
            </a:r>
          </a:p>
        </p:txBody>
      </p:sp>
      <p:sp>
        <p:nvSpPr>
          <p:cNvPr id="489" name="Shape 489"/>
          <p:cNvSpPr txBox="1"/>
          <p:nvPr/>
        </p:nvSpPr>
        <p:spPr>
          <a:xfrm>
            <a:off x="10626725" y="1705475"/>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a:t>
            </a:r>
            <a:r>
              <a:rPr lang="en-US" sz="3600" u="none" strike="noStrike" cap="none" dirty="0" err="1">
                <a:solidFill>
                  <a:srgbClr val="FFFF00"/>
                </a:solidFill>
                <a:latin typeface="Arial" charset="0"/>
                <a:ea typeface="Arial" charset="0"/>
                <a:cs typeface="Arial" charset="0"/>
                <a:sym typeface="Cabin"/>
              </a:rPr>
              <a:t>words.py</a:t>
            </a:r>
            <a:r>
              <a:rPr lang="en-US" sz="3600" u="none" strike="noStrike" cap="none" dirty="0">
                <a:solidFill>
                  <a:srgbClr val="FFFF00"/>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Enter file: </a:t>
            </a:r>
            <a:r>
              <a:rPr lang="en-US" sz="3600" u="none" strike="noStrike" cap="none" dirty="0" err="1">
                <a:solidFill>
                  <a:schemeClr val="lt1"/>
                </a:solidFill>
                <a:latin typeface="Arial" charset="0"/>
                <a:ea typeface="Arial" charset="0"/>
                <a:cs typeface="Arial" charset="0"/>
                <a:sym typeface="Cabin"/>
              </a:rPr>
              <a:t>words.txt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to 16</a:t>
            </a:r>
          </a:p>
        </p:txBody>
      </p:sp>
      <p:sp>
        <p:nvSpPr>
          <p:cNvPr id="2" name="TextBox 1"/>
          <p:cNvSpPr txBox="1"/>
          <p:nvPr/>
        </p:nvSpPr>
        <p:spPr>
          <a:xfrm>
            <a:off x="10626725" y="7630538"/>
            <a:ext cx="4421403" cy="584775"/>
          </a:xfrm>
          <a:prstGeom prst="rect">
            <a:avLst/>
          </a:prstGeom>
          <a:noFill/>
        </p:spPr>
        <p:txBody>
          <a:bodyPr wrap="none" rtlCol="0">
            <a:spAutoFit/>
          </a:bodyPr>
          <a:lstStyle/>
          <a:p>
            <a:r>
              <a:rPr lang="en-US" sz="3200" dirty="0">
                <a:solidFill>
                  <a:schemeClr val="bg1"/>
                </a:solidFill>
              </a:rPr>
              <a:t>Using two nested loops</a:t>
            </a:r>
          </a:p>
        </p:txBody>
      </p:sp>
    </p:spTree>
    <p:extLst>
      <p:ext uri="{BB962C8B-B14F-4D97-AF65-F5344CB8AC3E}">
        <p14:creationId xmlns:p14="http://schemas.microsoft.com/office/powerpoint/2010/main" val="15723197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Summary</a:t>
            </a:r>
          </a:p>
        </p:txBody>
      </p:sp>
      <p:pic>
        <p:nvPicPr>
          <p:cNvPr id="495" name="Shape 495"/>
          <p:cNvPicPr preferRelativeResize="0"/>
          <p:nvPr/>
        </p:nvPicPr>
        <p:blipFill rotWithShape="1">
          <a:blip r:embed="rId3">
            <a:alphaModFix/>
          </a:blip>
          <a:srcRect/>
          <a:stretch/>
        </p:blipFill>
        <p:spPr>
          <a:xfrm>
            <a:off x="1155700" y="2286000"/>
            <a:ext cx="13935074" cy="60229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What is Not a </a:t>
            </a:r>
            <a:r>
              <a:rPr lang="en-US" sz="7600" b="0" i="0" u="none" strike="noStrike" cap="none">
                <a:solidFill>
                  <a:srgbClr val="FFD966"/>
                </a:solidFill>
                <a:latin typeface="Arial"/>
                <a:ea typeface="Arial"/>
                <a:cs typeface="Arial"/>
                <a:sym typeface="Arial"/>
              </a:rPr>
              <a:t>“</a:t>
            </a:r>
            <a:r>
              <a:rPr lang="en-US" sz="7600" u="none" strike="noStrike" cap="none">
                <a:solidFill>
                  <a:srgbClr val="FFD966"/>
                </a:solidFill>
                <a:latin typeface="Arial" charset="0"/>
                <a:ea typeface="Arial" charset="0"/>
                <a:cs typeface="Arial" charset="0"/>
                <a:sym typeface="Cabin"/>
              </a:rPr>
              <a:t>Collection</a:t>
            </a:r>
            <a:r>
              <a:rPr lang="en-US" sz="7600" b="0" i="0" u="none" strike="noStrike" cap="none">
                <a:solidFill>
                  <a:srgbClr val="FFD966"/>
                </a:solidFill>
                <a:latin typeface="Arial"/>
                <a:ea typeface="Arial"/>
                <a:cs typeface="Arial"/>
                <a:sym typeface="Arial"/>
              </a:rPr>
              <a:t>”?</a:t>
            </a:r>
          </a:p>
        </p:txBody>
      </p:sp>
      <p:sp>
        <p:nvSpPr>
          <p:cNvPr id="220" name="Shape 220"/>
          <p:cNvSpPr txBox="1">
            <a:spLocks noGrp="1"/>
          </p:cNvSpPr>
          <p:nvPr>
            <p:ph type="body" idx="1"/>
          </p:nvPr>
        </p:nvSpPr>
        <p:spPr>
          <a:xfrm>
            <a:off x="1155700" y="2603501"/>
            <a:ext cx="13931900" cy="1839912"/>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dirty="0">
                <a:solidFill>
                  <a:schemeClr val="lt1"/>
                </a:solidFill>
                <a:latin typeface="Arial" charset="0"/>
                <a:ea typeface="Arial" charset="0"/>
                <a:cs typeface="Arial" charset="0"/>
                <a:sym typeface="Cabin"/>
              </a:rPr>
              <a:t>Most of our </a:t>
            </a:r>
            <a:r>
              <a:rPr lang="en-US" sz="3600" u="none" strike="noStrike" cap="none" dirty="0">
                <a:solidFill>
                  <a:srgbClr val="00FF00"/>
                </a:solidFill>
                <a:latin typeface="Arial" charset="0"/>
                <a:ea typeface="Arial" charset="0"/>
                <a:cs typeface="Arial" charset="0"/>
                <a:sym typeface="Cabin"/>
              </a:rPr>
              <a:t>variables</a:t>
            </a:r>
            <a:r>
              <a:rPr lang="en-US" sz="3600" u="none" strike="noStrike" cap="none" dirty="0">
                <a:solidFill>
                  <a:schemeClr val="lt1"/>
                </a:solidFill>
                <a:latin typeface="Arial" charset="0"/>
                <a:ea typeface="Arial" charset="0"/>
                <a:cs typeface="Arial" charset="0"/>
                <a:sym typeface="Cabin"/>
              </a:rPr>
              <a:t> have one value in them - when we put a new value in the </a:t>
            </a:r>
            <a:r>
              <a:rPr lang="en-US" sz="3600" u="none" strike="noStrike" cap="none" dirty="0">
                <a:solidFill>
                  <a:srgbClr val="00FF00"/>
                </a:solidFill>
                <a:latin typeface="Arial" charset="0"/>
                <a:ea typeface="Arial" charset="0"/>
                <a:cs typeface="Arial" charset="0"/>
                <a:sym typeface="Cabin"/>
              </a:rPr>
              <a:t>variable</a:t>
            </a:r>
            <a:r>
              <a:rPr lang="en-US" sz="3600" u="none" strike="noStrike" cap="none" dirty="0">
                <a:solidFill>
                  <a:schemeClr val="lt1"/>
                </a:solidFill>
                <a:latin typeface="Arial" charset="0"/>
                <a:ea typeface="Arial" charset="0"/>
                <a:cs typeface="Arial" charset="0"/>
                <a:sym typeface="Cabin"/>
              </a:rPr>
              <a:t> - the old value is overwritten</a:t>
            </a:r>
          </a:p>
        </p:txBody>
      </p:sp>
      <p:sp>
        <p:nvSpPr>
          <p:cNvPr id="221" name="Shape 221"/>
          <p:cNvSpPr txBox="1"/>
          <p:nvPr/>
        </p:nvSpPr>
        <p:spPr>
          <a:xfrm>
            <a:off x="2859087" y="4289542"/>
            <a:ext cx="12547499" cy="319404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python</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 = 2</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 = 4</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4</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Shape 500"/>
          <p:cNvSpPr txBox="1">
            <a:spLocks noGrp="1"/>
          </p:cNvSpPr>
          <p:nvPr>
            <p:ph type="title" idx="4294967295"/>
          </p:nvPr>
        </p:nvSpPr>
        <p:spPr>
          <a:xfrm>
            <a:off x="1462700" y="1354179"/>
            <a:ext cx="12469200" cy="414537"/>
          </a:xfrm>
          <a:prstGeom prst="rect">
            <a:avLst/>
          </a:prstGeom>
        </p:spPr>
        <p:txBody>
          <a:bodyPr lIns="91425" tIns="91425" rIns="91425" bIns="91425" anchor="ctr" anchorCtr="0">
            <a:noAutofit/>
          </a:bodyPr>
          <a:lstStyle/>
          <a:p>
            <a:pPr lvl="0" rtl="0">
              <a:spcBef>
                <a:spcPts val="0"/>
              </a:spcBef>
              <a:buNone/>
            </a:pPr>
            <a:r>
              <a:rPr lang="en-US" sz="3600">
                <a:solidFill>
                  <a:srgbClr val="FFFF00"/>
                </a:solidFill>
              </a:rPr>
              <a:t>Acknowledgements / Contributions</a:t>
            </a:r>
          </a:p>
        </p:txBody>
      </p:sp>
      <p:sp>
        <p:nvSpPr>
          <p:cNvPr id="502" name="Shape 502"/>
          <p:cNvSpPr txBox="1"/>
          <p:nvPr/>
        </p:nvSpPr>
        <p:spPr>
          <a:xfrm>
            <a:off x="1206100" y="2296123"/>
            <a:ext cx="6797699" cy="5533425"/>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These slides 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Information and </a:t>
            </a:r>
            <a:r>
              <a:rPr lang="en-US" sz="1800" u="sng" dirty="0">
                <a:solidFill>
                  <a:srgbClr val="FFFF00"/>
                </a:solidFill>
                <a:hlinkClick r:id="rId4"/>
              </a:rPr>
              <a:t>open.umich.edu</a:t>
            </a:r>
            <a:r>
              <a:rPr lang="en-US" sz="1800" dirty="0">
                <a:solidFill>
                  <a:srgbClr val="FFFFFF"/>
                </a:solidFill>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 Insert new Contributors or translation credits here</a:t>
            </a:r>
          </a:p>
        </p:txBody>
      </p:sp>
      <p:pic>
        <p:nvPicPr>
          <p:cNvPr id="503" name="Shape 503"/>
          <p:cNvPicPr preferRelativeResize="0"/>
          <p:nvPr/>
        </p:nvPicPr>
        <p:blipFill rotWithShape="1">
          <a:blip r:embed="rId5">
            <a:alphaModFix/>
          </a:blip>
          <a:srcRect/>
          <a:stretch/>
        </p:blipFill>
        <p:spPr>
          <a:xfrm>
            <a:off x="437900" y="1049048"/>
            <a:ext cx="1024800" cy="1024800"/>
          </a:xfrm>
          <a:prstGeom prst="rect">
            <a:avLst/>
          </a:prstGeom>
          <a:noFill/>
          <a:ln>
            <a:noFill/>
          </a:ln>
        </p:spPr>
      </p:pic>
      <p:pic>
        <p:nvPicPr>
          <p:cNvPr id="504" name="Shape 504"/>
          <p:cNvPicPr preferRelativeResize="0"/>
          <p:nvPr/>
        </p:nvPicPr>
        <p:blipFill rotWithShape="1">
          <a:blip r:embed="rId6">
            <a:alphaModFix/>
          </a:blip>
          <a:srcRect/>
          <a:stretch/>
        </p:blipFill>
        <p:spPr>
          <a:xfrm>
            <a:off x="13897687" y="1227248"/>
            <a:ext cx="1968599" cy="668400"/>
          </a:xfrm>
          <a:prstGeom prst="rect">
            <a:avLst/>
          </a:prstGeom>
          <a:noFill/>
          <a:ln>
            <a:noFill/>
          </a:ln>
        </p:spPr>
      </p:pic>
      <p:sp>
        <p:nvSpPr>
          <p:cNvPr id="505" name="Shape 505"/>
          <p:cNvSpPr txBox="1"/>
          <p:nvPr/>
        </p:nvSpPr>
        <p:spPr>
          <a:xfrm>
            <a:off x="8704400" y="2426599"/>
            <a:ext cx="6797699" cy="5402950"/>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2006510" y="789709"/>
            <a:ext cx="13081089"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A Story of Two Collections..</a:t>
            </a:r>
          </a:p>
        </p:txBody>
      </p:sp>
      <p:sp>
        <p:nvSpPr>
          <p:cNvPr id="227" name="Shape 227"/>
          <p:cNvSpPr txBox="1">
            <a:spLocks noGrp="1"/>
          </p:cNvSpPr>
          <p:nvPr>
            <p:ph type="body" idx="1"/>
          </p:nvPr>
        </p:nvSpPr>
        <p:spPr>
          <a:xfrm>
            <a:off x="608202" y="2603500"/>
            <a:ext cx="14479398"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00FF00"/>
              </a:buClr>
              <a:buSzPct val="100000"/>
              <a:buFont typeface="Cabin"/>
              <a:buChar char="•"/>
            </a:pPr>
            <a:r>
              <a:rPr lang="en-US" sz="3600" u="none" strike="noStrike" cap="none">
                <a:solidFill>
                  <a:srgbClr val="00FF00"/>
                </a:solidFill>
                <a:latin typeface="Arial" charset="0"/>
                <a:ea typeface="Arial" charset="0"/>
                <a:cs typeface="Arial" charset="0"/>
                <a:sym typeface="Cabin"/>
              </a:rPr>
              <a:t>List</a:t>
            </a:r>
          </a:p>
          <a:p>
            <a:pPr marL="670306" marR="0" lvl="1" indent="0" algn="l" rtl="0">
              <a:lnSpc>
                <a:spcPct val="100000"/>
              </a:lnSpc>
              <a:spcBef>
                <a:spcPts val="3500"/>
              </a:spcBef>
              <a:spcAft>
                <a:spcPts val="0"/>
              </a:spcAft>
              <a:buClr>
                <a:schemeClr val="lt1"/>
              </a:buClr>
              <a:buSzPct val="100000"/>
              <a:buNone/>
            </a:pPr>
            <a:r>
              <a:rPr lang="en-US" sz="3600" u="none" strike="noStrike" cap="none">
                <a:solidFill>
                  <a:schemeClr val="lt1"/>
                </a:solidFill>
                <a:latin typeface="Arial" charset="0"/>
                <a:ea typeface="Arial" charset="0"/>
                <a:cs typeface="Arial" charset="0"/>
                <a:sym typeface="Cabin"/>
              </a:rPr>
              <a:t> - A linear collection of values that stay in order</a:t>
            </a:r>
          </a:p>
          <a:p>
            <a:pPr marL="568706" marR="0" lvl="0" indent="-390906" algn="l" rtl="0">
              <a:spcBef>
                <a:spcPts val="3500"/>
              </a:spcBef>
              <a:spcAft>
                <a:spcPts val="0"/>
              </a:spcAft>
              <a:buClr>
                <a:schemeClr val="lt1"/>
              </a:buClr>
              <a:buSzPct val="171000"/>
              <a:buFont typeface="Cabin"/>
              <a:buNone/>
            </a:pPr>
            <a:endParaRPr sz="3600" u="none" strike="noStrike" cap="none">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rgbClr val="FF00FF"/>
              </a:buClr>
              <a:buSzPct val="100000"/>
              <a:buFont typeface="Cabin"/>
              <a:buChar char="•"/>
            </a:pPr>
            <a:r>
              <a:rPr lang="en-US" sz="3600" u="none" strike="noStrike" cap="none">
                <a:solidFill>
                  <a:srgbClr val="FF00FF"/>
                </a:solidFill>
                <a:latin typeface="Arial" charset="0"/>
                <a:ea typeface="Arial" charset="0"/>
                <a:cs typeface="Arial" charset="0"/>
                <a:sym typeface="Cabin"/>
              </a:rPr>
              <a:t>Dictionary</a:t>
            </a:r>
          </a:p>
          <a:p>
            <a:pPr marL="670306" marR="0" lvl="1" indent="0" algn="l" rtl="0">
              <a:lnSpc>
                <a:spcPct val="100000"/>
              </a:lnSpc>
              <a:spcBef>
                <a:spcPts val="3500"/>
              </a:spcBef>
              <a:spcAft>
                <a:spcPts val="0"/>
              </a:spcAft>
              <a:buClr>
                <a:schemeClr val="lt1"/>
              </a:buClr>
              <a:buSzPct val="100000"/>
              <a:buNone/>
            </a:pPr>
            <a:r>
              <a:rPr lang="en-US" sz="3600" u="none" strike="noStrike" cap="none">
                <a:solidFill>
                  <a:schemeClr val="lt1"/>
                </a:solidFill>
                <a:latin typeface="Arial" charset="0"/>
                <a:ea typeface="Arial" charset="0"/>
                <a:cs typeface="Arial" charset="0"/>
                <a:sym typeface="Cabin"/>
              </a:rPr>
              <a:t> - A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bag</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of values, each with its own label</a:t>
            </a:r>
          </a:p>
        </p:txBody>
      </p:sp>
      <p:pic>
        <p:nvPicPr>
          <p:cNvPr id="228" name="Shape 228"/>
          <p:cNvPicPr preferRelativeResize="0"/>
          <p:nvPr/>
        </p:nvPicPr>
        <p:blipFill rotWithShape="1">
          <a:blip r:embed="rId3">
            <a:alphaModFix/>
          </a:blip>
          <a:srcRect/>
          <a:stretch/>
        </p:blipFill>
        <p:spPr>
          <a:xfrm>
            <a:off x="13081000" y="2400300"/>
            <a:ext cx="2400300" cy="2451100"/>
          </a:xfrm>
          <a:prstGeom prst="rect">
            <a:avLst/>
          </a:prstGeom>
          <a:noFill/>
          <a:ln>
            <a:noFill/>
          </a:ln>
        </p:spPr>
      </p:pic>
      <p:pic>
        <p:nvPicPr>
          <p:cNvPr id="229" name="Shape 229"/>
          <p:cNvPicPr preferRelativeResize="0"/>
          <p:nvPr/>
        </p:nvPicPr>
        <p:blipFill rotWithShape="1">
          <a:blip r:embed="rId4">
            <a:alphaModFix/>
          </a:blip>
          <a:srcRect/>
          <a:stretch/>
        </p:blipFill>
        <p:spPr>
          <a:xfrm>
            <a:off x="11603036" y="2438400"/>
            <a:ext cx="815975" cy="2374899"/>
          </a:xfrm>
          <a:prstGeom prst="rect">
            <a:avLst/>
          </a:prstGeom>
          <a:noFill/>
          <a:ln>
            <a:noFill/>
          </a:ln>
        </p:spPr>
      </p:pic>
      <p:pic>
        <p:nvPicPr>
          <p:cNvPr id="230" name="Shape 230"/>
          <p:cNvPicPr preferRelativeResize="0"/>
          <p:nvPr/>
        </p:nvPicPr>
        <p:blipFill rotWithShape="1">
          <a:blip r:embed="rId5">
            <a:alphaModFix/>
          </a:blip>
          <a:srcRect/>
          <a:stretch/>
        </p:blipFill>
        <p:spPr>
          <a:xfrm>
            <a:off x="12901613" y="5321301"/>
            <a:ext cx="2668586" cy="2816924"/>
          </a:xfrm>
          <a:prstGeom prst="rect">
            <a:avLst/>
          </a:prstGeom>
          <a:noFill/>
          <a:ln>
            <a:noFill/>
          </a:ln>
        </p:spPr>
      </p:pic>
      <p:pic>
        <p:nvPicPr>
          <p:cNvPr id="231" name="Shape 231"/>
          <p:cNvPicPr preferRelativeResize="0"/>
          <p:nvPr/>
        </p:nvPicPr>
        <p:blipFill rotWithShape="1">
          <a:blip r:embed="rId6">
            <a:alphaModFix/>
          </a:blip>
          <a:srcRect/>
          <a:stretch/>
        </p:blipFill>
        <p:spPr>
          <a:xfrm>
            <a:off x="10529886" y="5562600"/>
            <a:ext cx="1889125" cy="1384299"/>
          </a:xfrm>
          <a:prstGeom prst="rect">
            <a:avLst/>
          </a:prstGeom>
          <a:noFill/>
          <a:ln>
            <a:noFill/>
          </a:ln>
        </p:spPr>
      </p:pic>
      <p:pic>
        <p:nvPicPr>
          <p:cNvPr id="232" name="Shape 232"/>
          <p:cNvPicPr preferRelativeResize="0"/>
          <p:nvPr/>
        </p:nvPicPr>
        <p:blipFill rotWithShape="1">
          <a:blip r:embed="rId7">
            <a:alphaModFix/>
          </a:blip>
          <a:srcRect/>
          <a:stretch/>
        </p:blipFill>
        <p:spPr>
          <a:xfrm>
            <a:off x="481012" y="673100"/>
            <a:ext cx="1525499" cy="1524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1155700" y="789709"/>
            <a:ext cx="5916613"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Dictionaries</a:t>
            </a:r>
          </a:p>
        </p:txBody>
      </p:sp>
      <p:pic>
        <p:nvPicPr>
          <p:cNvPr id="239" name="Shape 239"/>
          <p:cNvPicPr preferRelativeResize="0"/>
          <p:nvPr/>
        </p:nvPicPr>
        <p:blipFill rotWithShape="1">
          <a:blip r:embed="rId3">
            <a:alphaModFix/>
          </a:blip>
          <a:srcRect/>
          <a:stretch/>
        </p:blipFill>
        <p:spPr>
          <a:xfrm>
            <a:off x="1848212" y="2803241"/>
            <a:ext cx="4533899" cy="3320999"/>
          </a:xfrm>
          <a:prstGeom prst="rect">
            <a:avLst/>
          </a:prstGeom>
          <a:noFill/>
          <a:ln>
            <a:noFill/>
          </a:ln>
        </p:spPr>
      </p:pic>
      <p:pic>
        <p:nvPicPr>
          <p:cNvPr id="238" name="Shape 238"/>
          <p:cNvPicPr preferRelativeResize="0"/>
          <p:nvPr/>
        </p:nvPicPr>
        <p:blipFill rotWithShape="1">
          <a:blip r:embed="rId4">
            <a:alphaModFix/>
          </a:blip>
          <a:srcRect/>
          <a:stretch/>
        </p:blipFill>
        <p:spPr>
          <a:xfrm>
            <a:off x="8990015" y="900108"/>
            <a:ext cx="6069011" cy="6376987"/>
          </a:xfrm>
          <a:prstGeom prst="rect">
            <a:avLst/>
          </a:prstGeom>
          <a:noFill/>
          <a:ln>
            <a:noFill/>
          </a:ln>
        </p:spPr>
      </p:pic>
      <p:sp>
        <p:nvSpPr>
          <p:cNvPr id="240" name="Shape 240"/>
          <p:cNvSpPr txBox="1"/>
          <p:nvPr/>
        </p:nvSpPr>
        <p:spPr>
          <a:xfrm>
            <a:off x="12151603" y="5868681"/>
            <a:ext cx="1483640"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money</a:t>
            </a:r>
          </a:p>
        </p:txBody>
      </p:sp>
      <p:sp>
        <p:nvSpPr>
          <p:cNvPr id="241" name="Shape 241"/>
          <p:cNvSpPr txBox="1"/>
          <p:nvPr/>
        </p:nvSpPr>
        <p:spPr>
          <a:xfrm>
            <a:off x="13710807" y="3406564"/>
            <a:ext cx="1149375"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tissue</a:t>
            </a:r>
          </a:p>
        </p:txBody>
      </p:sp>
      <p:sp>
        <p:nvSpPr>
          <p:cNvPr id="242" name="Shape 242"/>
          <p:cNvSpPr txBox="1"/>
          <p:nvPr/>
        </p:nvSpPr>
        <p:spPr>
          <a:xfrm>
            <a:off x="9036008" y="3834304"/>
            <a:ext cx="1691379"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calculator</a:t>
            </a:r>
          </a:p>
        </p:txBody>
      </p:sp>
      <p:sp>
        <p:nvSpPr>
          <p:cNvPr id="243" name="Shape 243"/>
          <p:cNvSpPr txBox="1"/>
          <p:nvPr/>
        </p:nvSpPr>
        <p:spPr>
          <a:xfrm>
            <a:off x="8224838" y="5180123"/>
            <a:ext cx="1691379"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perfume</a:t>
            </a:r>
          </a:p>
        </p:txBody>
      </p:sp>
      <p:sp>
        <p:nvSpPr>
          <p:cNvPr id="244" name="Shape 244"/>
          <p:cNvSpPr txBox="1"/>
          <p:nvPr/>
        </p:nvSpPr>
        <p:spPr>
          <a:xfrm>
            <a:off x="9033241" y="6525941"/>
            <a:ext cx="1096636"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candy</a:t>
            </a:r>
          </a:p>
        </p:txBody>
      </p:sp>
      <p:sp>
        <p:nvSpPr>
          <p:cNvPr id="245" name="Shape 245"/>
          <p:cNvSpPr txBox="1"/>
          <p:nvPr/>
        </p:nvSpPr>
        <p:spPr>
          <a:xfrm>
            <a:off x="2754395" y="7508572"/>
            <a:ext cx="11531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5"/>
              </a:rPr>
              <a:t>http://en.wikipedia.org/wiki/Associative_array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1155700" y="789709"/>
            <a:ext cx="1258252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Dictionaries</a:t>
            </a:r>
          </a:p>
        </p:txBody>
      </p:sp>
      <p:sp>
        <p:nvSpPr>
          <p:cNvPr id="251" name="Shape 251"/>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32994" algn="l" rtl="0">
              <a:lnSpc>
                <a:spcPct val="100000"/>
              </a:lnSpc>
              <a:spcBef>
                <a:spcPts val="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Dictionaries are Python’s most powerful data collection</a:t>
            </a:r>
          </a:p>
          <a:p>
            <a:pPr marL="749300" marR="0" lvl="0" indent="-332994"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Dictionaries allow us to do fast database-like operations in Python</a:t>
            </a:r>
          </a:p>
          <a:p>
            <a:pPr marL="749300" marR="0" lvl="0" indent="-332994"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Dictionaries have different names in different languages</a:t>
            </a:r>
          </a:p>
          <a:p>
            <a:pPr marL="708406" marR="0" lvl="1" indent="0" algn="l" rtl="0">
              <a:lnSpc>
                <a:spcPct val="100000"/>
              </a:lnSpc>
              <a:spcBef>
                <a:spcPts val="3500"/>
              </a:spcBef>
              <a:spcAft>
                <a:spcPts val="0"/>
              </a:spcAft>
              <a:buClr>
                <a:schemeClr val="lt1"/>
              </a:buClr>
              <a:buSzPct val="100000"/>
              <a:buNone/>
            </a:pPr>
            <a:r>
              <a:rPr lang="en-US" sz="3000" u="none" strike="noStrike" cap="none">
                <a:solidFill>
                  <a:schemeClr val="lt1"/>
                </a:solidFill>
                <a:latin typeface="Arial" charset="0"/>
                <a:ea typeface="Arial" charset="0"/>
                <a:cs typeface="Arial" charset="0"/>
                <a:sym typeface="Cabin"/>
              </a:rPr>
              <a:t>-  Associative Arrays - Perl / P</a:t>
            </a:r>
            <a:r>
              <a:rPr lang="en-US" sz="3000">
                <a:solidFill>
                  <a:schemeClr val="lt1"/>
                </a:solidFill>
                <a:latin typeface="Arial" charset="0"/>
                <a:ea typeface="Arial" charset="0"/>
                <a:cs typeface="Arial" charset="0"/>
                <a:sym typeface="Cabin"/>
              </a:rPr>
              <a:t>HP</a:t>
            </a:r>
          </a:p>
          <a:p>
            <a:pPr marL="708406" marR="0" lvl="1" indent="0" algn="l" rtl="0">
              <a:lnSpc>
                <a:spcPct val="100000"/>
              </a:lnSpc>
              <a:spcBef>
                <a:spcPts val="3500"/>
              </a:spcBef>
              <a:spcAft>
                <a:spcPts val="0"/>
              </a:spcAft>
              <a:buClr>
                <a:schemeClr val="lt1"/>
              </a:buClr>
              <a:buSzPct val="100000"/>
              <a:buNone/>
            </a:pPr>
            <a:r>
              <a:rPr lang="en-US" sz="3000" u="none" strike="noStrike" cap="none">
                <a:solidFill>
                  <a:schemeClr val="lt1"/>
                </a:solidFill>
                <a:latin typeface="Arial" charset="0"/>
                <a:ea typeface="Arial" charset="0"/>
                <a:cs typeface="Arial" charset="0"/>
                <a:sym typeface="Cabin"/>
              </a:rPr>
              <a:t>-  Properties or Map or HashMap - Java</a:t>
            </a:r>
          </a:p>
          <a:p>
            <a:pPr marL="708406" marR="0" lvl="1" indent="0" algn="l" rtl="0">
              <a:lnSpc>
                <a:spcPct val="100000"/>
              </a:lnSpc>
              <a:spcBef>
                <a:spcPts val="3500"/>
              </a:spcBef>
              <a:spcAft>
                <a:spcPts val="0"/>
              </a:spcAft>
              <a:buClr>
                <a:schemeClr val="lt1"/>
              </a:buClr>
              <a:buSzPct val="100000"/>
              <a:buNone/>
            </a:pPr>
            <a:r>
              <a:rPr lang="en-US" sz="3000" u="none" strike="noStrike" cap="none">
                <a:solidFill>
                  <a:schemeClr val="lt1"/>
                </a:solidFill>
                <a:latin typeface="Arial" charset="0"/>
                <a:ea typeface="Arial" charset="0"/>
                <a:cs typeface="Arial" charset="0"/>
                <a:sym typeface="Cabin"/>
              </a:rPr>
              <a:t>-  Property Bag - C# / .Net</a:t>
            </a:r>
          </a:p>
        </p:txBody>
      </p:sp>
      <p:pic>
        <p:nvPicPr>
          <p:cNvPr id="253" name="Shape 253"/>
          <p:cNvPicPr preferRelativeResize="0"/>
          <p:nvPr/>
        </p:nvPicPr>
        <p:blipFill rotWithShape="1">
          <a:blip r:embed="rId3">
            <a:alphaModFix/>
          </a:blip>
          <a:srcRect/>
          <a:stretch/>
        </p:blipFill>
        <p:spPr>
          <a:xfrm>
            <a:off x="13517562" y="1081087"/>
            <a:ext cx="2201862" cy="23240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9" name="Shape 259"/>
          <p:cNvSpPr txBox="1">
            <a:spLocks noGrp="1"/>
          </p:cNvSpPr>
          <p:nvPr>
            <p:ph type="body" idx="1"/>
          </p:nvPr>
        </p:nvSpPr>
        <p:spPr>
          <a:xfrm>
            <a:off x="1155700" y="2603500"/>
            <a:ext cx="6488113"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Lists </a:t>
            </a:r>
            <a:r>
              <a:rPr lang="en-US" sz="3600" u="none" strike="noStrike" cap="none" dirty="0">
                <a:solidFill>
                  <a:srgbClr val="00FFFF"/>
                </a:solidFill>
                <a:latin typeface="Arial" charset="0"/>
                <a:ea typeface="Arial" charset="0"/>
                <a:cs typeface="Arial" charset="0"/>
                <a:sym typeface="Cabin"/>
              </a:rPr>
              <a:t>index</a:t>
            </a:r>
            <a:r>
              <a:rPr lang="en-US" sz="3600" u="none" strike="noStrike" cap="none" dirty="0">
                <a:solidFill>
                  <a:schemeClr val="lt1"/>
                </a:solidFill>
                <a:latin typeface="Arial" charset="0"/>
                <a:ea typeface="Arial" charset="0"/>
                <a:cs typeface="Arial" charset="0"/>
                <a:sym typeface="Cabin"/>
              </a:rPr>
              <a:t> their entries based on the position in the list</a:t>
            </a:r>
          </a:p>
          <a:p>
            <a:pPr marL="749300" marR="0" lvl="0" indent="-371094" algn="l" rtl="0">
              <a:lnSpc>
                <a:spcPct val="100000"/>
              </a:lnSpc>
              <a:spcBef>
                <a:spcPts val="3500"/>
              </a:spcBef>
              <a:spcAft>
                <a:spcPts val="0"/>
              </a:spcAft>
              <a:buClr>
                <a:srgbClr val="FF00FF"/>
              </a:buClr>
              <a:buSzPct val="100000"/>
              <a:buFont typeface="Cabin"/>
              <a:buChar char="•"/>
            </a:pPr>
            <a:r>
              <a:rPr lang="en-US" sz="3600" u="none" strike="noStrike" cap="none" dirty="0">
                <a:solidFill>
                  <a:srgbClr val="FF00FF"/>
                </a:solidFill>
                <a:latin typeface="Arial" charset="0"/>
                <a:ea typeface="Arial" charset="0"/>
                <a:cs typeface="Arial" charset="0"/>
                <a:sym typeface="Cabin"/>
              </a:rPr>
              <a:t>Dictionaries</a:t>
            </a:r>
            <a:r>
              <a:rPr lang="en-US" sz="3600" u="none" strike="noStrike" cap="none" dirty="0">
                <a:solidFill>
                  <a:schemeClr val="lt1"/>
                </a:solidFill>
                <a:latin typeface="Arial" charset="0"/>
                <a:ea typeface="Arial" charset="0"/>
                <a:cs typeface="Arial" charset="0"/>
                <a:sym typeface="Cabin"/>
              </a:rPr>
              <a:t> are like bags - no order</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So we </a:t>
            </a:r>
            <a:r>
              <a:rPr lang="en-US" sz="3600" u="none" strike="noStrike" cap="none" dirty="0">
                <a:solidFill>
                  <a:srgbClr val="00FFFF"/>
                </a:solidFill>
                <a:latin typeface="Arial" charset="0"/>
                <a:ea typeface="Arial" charset="0"/>
                <a:cs typeface="Arial" charset="0"/>
                <a:sym typeface="Cabin"/>
              </a:rPr>
              <a:t>index</a:t>
            </a:r>
            <a:r>
              <a:rPr lang="en-US" sz="3600" u="none" strike="noStrike" cap="none" dirty="0">
                <a:solidFill>
                  <a:schemeClr val="lt1"/>
                </a:solidFill>
                <a:latin typeface="Arial" charset="0"/>
                <a:ea typeface="Arial" charset="0"/>
                <a:cs typeface="Arial" charset="0"/>
                <a:sym typeface="Cabin"/>
              </a:rPr>
              <a:t> the things we put in the </a:t>
            </a:r>
            <a:r>
              <a:rPr lang="en-US" sz="3600" u="none" strike="noStrike" cap="none" dirty="0">
                <a:solidFill>
                  <a:srgbClr val="FF00FF"/>
                </a:solidFill>
                <a:latin typeface="Arial" charset="0"/>
                <a:ea typeface="Arial" charset="0"/>
                <a:cs typeface="Arial" charset="0"/>
                <a:sym typeface="Cabin"/>
              </a:rPr>
              <a:t>dictionary</a:t>
            </a:r>
            <a:r>
              <a:rPr lang="en-US" sz="3600" u="none" strike="noStrike" cap="none" dirty="0">
                <a:solidFill>
                  <a:schemeClr val="lt1"/>
                </a:solidFill>
                <a:latin typeface="Arial" charset="0"/>
                <a:ea typeface="Arial" charset="0"/>
                <a:cs typeface="Arial" charset="0"/>
                <a:sym typeface="Cabin"/>
              </a:rPr>
              <a:t> with a </a:t>
            </a:r>
            <a:r>
              <a:rPr lang="en-US" sz="3600" b="0" i="0" u="none" strike="noStrike" cap="none" dirty="0">
                <a:solidFill>
                  <a:srgbClr val="00FFFF"/>
                </a:solidFill>
                <a:latin typeface="Arial"/>
                <a:ea typeface="Arial"/>
                <a:cs typeface="Arial"/>
                <a:sym typeface="Arial"/>
              </a:rPr>
              <a:t>“</a:t>
            </a:r>
            <a:r>
              <a:rPr lang="en-US" sz="3600" u="none" strike="noStrike" cap="none" dirty="0">
                <a:solidFill>
                  <a:srgbClr val="00FFFF"/>
                </a:solidFill>
                <a:latin typeface="Arial" charset="0"/>
                <a:ea typeface="Arial" charset="0"/>
                <a:cs typeface="Arial" charset="0"/>
                <a:sym typeface="Cabin"/>
              </a:rPr>
              <a:t>lookup tag</a:t>
            </a:r>
            <a:r>
              <a:rPr lang="en-US" sz="3600" b="0" i="0" u="none" strike="noStrike" cap="none" dirty="0">
                <a:solidFill>
                  <a:srgbClr val="00FFFF"/>
                </a:solidFill>
                <a:latin typeface="Arial"/>
                <a:ea typeface="Arial"/>
                <a:cs typeface="Arial"/>
                <a:sym typeface="Arial"/>
              </a:rPr>
              <a:t>”</a:t>
            </a:r>
          </a:p>
        </p:txBody>
      </p:sp>
      <p:sp>
        <p:nvSpPr>
          <p:cNvPr id="260" name="Shape 260"/>
          <p:cNvSpPr txBox="1"/>
          <p:nvPr/>
        </p:nvSpPr>
        <p:spPr>
          <a:xfrm>
            <a:off x="8242775" y="2314575"/>
            <a:ext cx="7428900" cy="55149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a:solidFill>
                  <a:schemeClr val="lt1"/>
                </a:solidFill>
                <a:latin typeface="Courier"/>
                <a:ea typeface="Courier"/>
                <a:cs typeface="Courier"/>
                <a:sym typeface="Courier New"/>
              </a:rPr>
              <a:t> = </a:t>
            </a:r>
            <a:r>
              <a:rPr lang="en-US" sz="2400" i="0" u="none" strike="noStrike" cap="none" dirty="0" err="1">
                <a:solidFill>
                  <a:srgbClr val="FF00FF"/>
                </a:solidFill>
                <a:latin typeface="Courier"/>
                <a:ea typeface="Courier"/>
                <a:cs typeface="Courier"/>
                <a:sym typeface="Courier New"/>
              </a:rPr>
              <a:t>dict</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a:solidFill>
                  <a:srgbClr val="00FFFF"/>
                </a:solidFill>
                <a:latin typeface="Courier"/>
                <a:ea typeface="Courier"/>
                <a:cs typeface="Courier"/>
                <a:sym typeface="Courier New"/>
              </a:rPr>
              <a:t>['money']</a:t>
            </a:r>
            <a:r>
              <a:rPr lang="en-US" sz="2400" i="0" u="none" strike="noStrike" cap="none" dirty="0">
                <a:solidFill>
                  <a:schemeClr val="lt1"/>
                </a:solidFill>
                <a:latin typeface="Courier"/>
                <a:ea typeface="Courier"/>
                <a:cs typeface="Courier"/>
                <a:sym typeface="Courier New"/>
              </a:rPr>
              <a:t> = 12</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a:solidFill>
                  <a:srgbClr val="00FFFF"/>
                </a:solidFill>
                <a:latin typeface="Courier"/>
                <a:ea typeface="Courier"/>
                <a:cs typeface="Courier"/>
                <a:sym typeface="Courier New"/>
              </a:rPr>
              <a:t>['candy']</a:t>
            </a:r>
            <a:r>
              <a:rPr lang="en-US" sz="2400" i="0" u="none" strike="noStrike" cap="none" dirty="0">
                <a:solidFill>
                  <a:schemeClr val="lt1"/>
                </a:solidFill>
                <a:latin typeface="Courier"/>
                <a:ea typeface="Courier"/>
                <a:cs typeface="Courier"/>
                <a:sym typeface="Courier New"/>
              </a:rPr>
              <a:t> = 3</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a:solidFill>
                  <a:srgbClr val="00FFFF"/>
                </a:solidFill>
                <a:latin typeface="Courier"/>
                <a:ea typeface="Courier"/>
                <a:cs typeface="Courier"/>
                <a:sym typeface="Courier New"/>
              </a:rPr>
              <a:t>['tissues']</a:t>
            </a:r>
            <a:r>
              <a:rPr lang="en-US" sz="2400" i="0" u="none" strike="noStrike" cap="none" dirty="0">
                <a:solidFill>
                  <a:schemeClr val="lt1"/>
                </a:solidFill>
                <a:latin typeface="Courier"/>
                <a:ea typeface="Courier"/>
                <a:cs typeface="Courier"/>
                <a:sym typeface="Courier New"/>
              </a:rPr>
              <a:t> = 75</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FFFF00"/>
                </a:solidFill>
                <a:latin typeface="Courier"/>
                <a:ea typeface="Courier"/>
                <a:cs typeface="Courier"/>
                <a:sym typeface="Courier New"/>
              </a:rPr>
              <a:t>print(</a:t>
            </a:r>
            <a:r>
              <a:rPr lang="en-US" sz="2400" i="0" u="none" strike="noStrike" cap="none" dirty="0">
                <a:solidFill>
                  <a:srgbClr val="00FF00"/>
                </a:solidFill>
                <a:latin typeface="Courier"/>
                <a:ea typeface="Courier"/>
                <a:cs typeface="Courier"/>
                <a:sym typeface="Courier New"/>
              </a:rPr>
              <a:t>purse</a:t>
            </a:r>
            <a:r>
              <a:rPr lang="en-US" sz="24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{'money': 12, 'tissues': 75, 'candy': 3}</a:t>
            </a:r>
          </a:p>
          <a:p>
            <a:pPr>
              <a:buClr>
                <a:schemeClr val="lt1"/>
              </a:buClr>
              <a:buSzPct val="25000"/>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FFFF00"/>
                </a:solidFill>
                <a:latin typeface="Courier"/>
                <a:ea typeface="Courier"/>
                <a:cs typeface="Courier"/>
                <a:sym typeface="Courier New"/>
              </a:rPr>
              <a:t>print(</a:t>
            </a:r>
            <a:r>
              <a:rPr lang="en-US" sz="2400" i="0" u="none" strike="noStrike" cap="none" dirty="0">
                <a:solidFill>
                  <a:srgbClr val="00FF00"/>
                </a:solidFill>
                <a:latin typeface="Courier"/>
                <a:ea typeface="Courier"/>
                <a:cs typeface="Courier"/>
                <a:sym typeface="Courier New"/>
              </a:rPr>
              <a:t>purse</a:t>
            </a:r>
            <a:r>
              <a:rPr lang="en-US" sz="2400" i="0" u="none" strike="noStrike" cap="none" dirty="0">
                <a:solidFill>
                  <a:srgbClr val="00FFFF"/>
                </a:solidFill>
                <a:latin typeface="Courier"/>
                <a:ea typeface="Courier"/>
                <a:cs typeface="Courier"/>
                <a:sym typeface="Courier New"/>
              </a:rPr>
              <a:t>['candy']</a:t>
            </a:r>
            <a:r>
              <a:rPr lang="en-US" sz="2400" dirty="0">
                <a:solidFill>
                  <a:srgbClr val="FFFF00"/>
                </a:solidFill>
                <a:latin typeface="Courier"/>
                <a:ea typeface="Courier"/>
                <a:cs typeface="Courier"/>
                <a:sym typeface="Courier New"/>
              </a:rPr>
              <a:t>)</a:t>
            </a:r>
            <a:endParaRPr lang="en-US" sz="2400" i="0" u="none" strike="noStrike" cap="none" dirty="0">
              <a:solidFill>
                <a:srgbClr val="00FFFF"/>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3</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a:solidFill>
                  <a:srgbClr val="00FFFF"/>
                </a:solidFill>
                <a:latin typeface="Courier"/>
                <a:ea typeface="Courier"/>
                <a:cs typeface="Courier"/>
                <a:sym typeface="Courier New"/>
              </a:rPr>
              <a:t>['candy']</a:t>
            </a:r>
            <a:r>
              <a:rPr lang="en-US" sz="2400" i="0" u="none" strike="noStrike" cap="none" dirty="0">
                <a:solidFill>
                  <a:schemeClr val="lt1"/>
                </a:solidFill>
                <a:latin typeface="Courier"/>
                <a:ea typeface="Courier"/>
                <a:cs typeface="Courier"/>
                <a:sym typeface="Courier New"/>
              </a:rPr>
              <a:t> =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a:solidFill>
                  <a:srgbClr val="00FFFF"/>
                </a:solidFill>
                <a:latin typeface="Courier"/>
                <a:ea typeface="Courier"/>
                <a:cs typeface="Courier"/>
                <a:sym typeface="Courier New"/>
              </a:rPr>
              <a:t>['candy']</a:t>
            </a:r>
            <a:r>
              <a:rPr lang="en-US" sz="2400" i="0" u="none" strike="noStrike" cap="none" dirty="0">
                <a:solidFill>
                  <a:schemeClr val="lt1"/>
                </a:solidFill>
                <a:latin typeface="Courier"/>
                <a:ea typeface="Courier"/>
                <a:cs typeface="Courier"/>
                <a:sym typeface="Courier New"/>
              </a:rPr>
              <a:t> + 2</a:t>
            </a:r>
          </a:p>
          <a:p>
            <a:pPr>
              <a:buClr>
                <a:schemeClr val="lt1"/>
              </a:buClr>
              <a:buSzPct val="25000"/>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FFFF00"/>
                </a:solidFill>
                <a:latin typeface="Courier"/>
                <a:ea typeface="Courier"/>
                <a:cs typeface="Courier"/>
                <a:sym typeface="Courier New"/>
              </a:rPr>
              <a:t>print(</a:t>
            </a:r>
            <a:r>
              <a:rPr lang="en-US" sz="2400" i="0" u="none" strike="noStrike" cap="none" dirty="0">
                <a:solidFill>
                  <a:srgbClr val="00FF00"/>
                </a:solidFill>
                <a:latin typeface="Courier"/>
                <a:ea typeface="Courier"/>
                <a:cs typeface="Courier"/>
                <a:sym typeface="Courier New"/>
              </a:rPr>
              <a:t>purse</a:t>
            </a:r>
            <a:r>
              <a:rPr lang="en-US" sz="2400" dirty="0">
                <a:solidFill>
                  <a:srgbClr val="FFFF00"/>
                </a:solidFill>
                <a:latin typeface="Courier"/>
                <a:ea typeface="Courier"/>
                <a:cs typeface="Courier"/>
                <a:sym typeface="Courier New"/>
              </a:rPr>
              <a:t>)</a:t>
            </a:r>
            <a:endParaRPr lang="en-US" sz="24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{'money': 12, 'tissues': 75, </a:t>
            </a:r>
            <a:r>
              <a:rPr lang="en-US" sz="2400" i="0" u="none" strike="noStrike" cap="none" dirty="0">
                <a:solidFill>
                  <a:srgbClr val="00FFFF"/>
                </a:solidFill>
                <a:latin typeface="Courier"/>
                <a:ea typeface="Courier"/>
                <a:cs typeface="Courier"/>
                <a:sym typeface="Courier New"/>
              </a:rPr>
              <a:t>'candy': 5</a:t>
            </a:r>
            <a:r>
              <a:rPr lang="en-US" sz="2400" i="0" u="none" strike="noStrike" cap="none" dirty="0">
                <a:solidFill>
                  <a:schemeClr val="lt1"/>
                </a:solidFill>
                <a:latin typeface="Courier"/>
                <a:ea typeface="Courier"/>
                <a:cs typeface="Courier"/>
                <a:sym typeface="Courier New"/>
              </a:rPr>
              <a:t>}</a:t>
            </a:r>
          </a:p>
        </p:txBody>
      </p:sp>
      <p:sp>
        <p:nvSpPr>
          <p:cNvPr id="6" name="Shape 250"/>
          <p:cNvSpPr txBox="1">
            <a:spLocks noGrp="1"/>
          </p:cNvSpPr>
          <p:nvPr>
            <p:ph type="title"/>
          </p:nvPr>
        </p:nvSpPr>
        <p:spPr>
          <a:xfrm>
            <a:off x="1155700" y="789709"/>
            <a:ext cx="1258252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Dictionaries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6600" u="none" strike="noStrike" cap="none" dirty="0">
                <a:solidFill>
                  <a:srgbClr val="FFD966"/>
                </a:solidFill>
                <a:latin typeface="Arial" charset="0"/>
                <a:ea typeface="Arial" charset="0"/>
                <a:cs typeface="Arial" charset="0"/>
                <a:sym typeface="Cabin"/>
              </a:rPr>
              <a:t>Comparing Lists and Dictionaries</a:t>
            </a:r>
          </a:p>
        </p:txBody>
      </p:sp>
      <p:sp>
        <p:nvSpPr>
          <p:cNvPr id="266" name="Shape 266"/>
          <p:cNvSpPr txBox="1">
            <a:spLocks noGrp="1"/>
          </p:cNvSpPr>
          <p:nvPr>
            <p:ph type="body" idx="1"/>
          </p:nvPr>
        </p:nvSpPr>
        <p:spPr>
          <a:xfrm>
            <a:off x="1155700" y="2603501"/>
            <a:ext cx="13931900" cy="1765300"/>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rgbClr val="FF00FF"/>
              </a:buClr>
              <a:buSzPct val="171000"/>
              <a:buNone/>
            </a:pPr>
            <a:r>
              <a:rPr lang="en-US" sz="3600" u="none" strike="noStrike" cap="none" dirty="0">
                <a:solidFill>
                  <a:srgbClr val="FF00FF"/>
                </a:solidFill>
                <a:latin typeface="Arial" charset="0"/>
                <a:ea typeface="Arial" charset="0"/>
                <a:cs typeface="Arial" charset="0"/>
                <a:sym typeface="Cabin"/>
              </a:rPr>
              <a:t>Dictionaries</a:t>
            </a:r>
            <a:r>
              <a:rPr lang="en-US" sz="3600" u="none" strike="noStrike" cap="none" dirty="0">
                <a:solidFill>
                  <a:schemeClr val="lt1"/>
                </a:solidFill>
                <a:latin typeface="Arial" charset="0"/>
                <a:ea typeface="Arial" charset="0"/>
                <a:cs typeface="Arial" charset="0"/>
                <a:sym typeface="Cabin"/>
              </a:rPr>
              <a:t> are like </a:t>
            </a:r>
            <a:r>
              <a:rPr lang="en-US" sz="3600" dirty="0">
                <a:solidFill>
                  <a:srgbClr val="00FF00"/>
                </a:solidFill>
                <a:latin typeface="Arial" charset="0"/>
                <a:ea typeface="Arial" charset="0"/>
                <a:cs typeface="Arial" charset="0"/>
                <a:sym typeface="Cabin"/>
              </a:rPr>
              <a:t>l</a:t>
            </a:r>
            <a:r>
              <a:rPr lang="en-US" sz="3600" u="none" strike="noStrike" cap="none" dirty="0">
                <a:solidFill>
                  <a:srgbClr val="00FF00"/>
                </a:solidFill>
                <a:latin typeface="Arial" charset="0"/>
                <a:ea typeface="Arial" charset="0"/>
                <a:cs typeface="Arial" charset="0"/>
                <a:sym typeface="Cabin"/>
              </a:rPr>
              <a:t>ists</a:t>
            </a:r>
            <a:r>
              <a:rPr lang="en-US" sz="3600" u="none" strike="noStrike" cap="none" dirty="0">
                <a:solidFill>
                  <a:schemeClr val="lt1"/>
                </a:solidFill>
                <a:latin typeface="Arial" charset="0"/>
                <a:ea typeface="Arial" charset="0"/>
                <a:cs typeface="Arial" charset="0"/>
                <a:sym typeface="Cabin"/>
              </a:rPr>
              <a:t> except that they use </a:t>
            </a:r>
            <a:r>
              <a:rPr lang="en-US" sz="3600" u="none" strike="noStrike" cap="none" dirty="0">
                <a:solidFill>
                  <a:srgbClr val="FF7F00"/>
                </a:solidFill>
                <a:latin typeface="Arial" charset="0"/>
                <a:ea typeface="Arial" charset="0"/>
                <a:cs typeface="Arial" charset="0"/>
                <a:sym typeface="Cabin"/>
              </a:rPr>
              <a:t>keys</a:t>
            </a:r>
            <a:r>
              <a:rPr lang="en-US" sz="3600" u="none" strike="noStrike" cap="none" dirty="0">
                <a:solidFill>
                  <a:schemeClr val="lt1"/>
                </a:solidFill>
                <a:latin typeface="Arial" charset="0"/>
                <a:ea typeface="Arial" charset="0"/>
                <a:cs typeface="Arial" charset="0"/>
                <a:sym typeface="Cabin"/>
              </a:rPr>
              <a:t> instead of </a:t>
            </a:r>
            <a:r>
              <a:rPr lang="en-US" sz="3600" u="none" strike="noStrike" cap="none" dirty="0">
                <a:solidFill>
                  <a:srgbClr val="FFFFFF"/>
                </a:solidFill>
                <a:latin typeface="Arial" charset="0"/>
                <a:ea typeface="Arial" charset="0"/>
                <a:cs typeface="Arial" charset="0"/>
                <a:sym typeface="Cabin"/>
              </a:rPr>
              <a:t>numbers</a:t>
            </a:r>
            <a:r>
              <a:rPr lang="en-US" sz="3600" u="none" strike="noStrike" cap="none" dirty="0">
                <a:solidFill>
                  <a:schemeClr val="lt1"/>
                </a:solidFill>
                <a:latin typeface="Arial" charset="0"/>
                <a:ea typeface="Arial" charset="0"/>
                <a:cs typeface="Arial" charset="0"/>
                <a:sym typeface="Cabin"/>
              </a:rPr>
              <a:t> to look up </a:t>
            </a:r>
            <a:r>
              <a:rPr lang="en-US" sz="3600" u="none" strike="noStrike" cap="none" dirty="0">
                <a:solidFill>
                  <a:srgbClr val="FFFF00"/>
                </a:solidFill>
                <a:latin typeface="Arial" charset="0"/>
                <a:ea typeface="Arial" charset="0"/>
                <a:cs typeface="Arial" charset="0"/>
                <a:sym typeface="Cabin"/>
              </a:rPr>
              <a:t>values</a:t>
            </a:r>
          </a:p>
        </p:txBody>
      </p:sp>
      <p:sp>
        <p:nvSpPr>
          <p:cNvPr id="267" name="Shape 267"/>
          <p:cNvSpPr txBox="1"/>
          <p:nvPr/>
        </p:nvSpPr>
        <p:spPr>
          <a:xfrm>
            <a:off x="2381250" y="4551344"/>
            <a:ext cx="5059200" cy="357824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a:solidFill>
                  <a:srgbClr val="00FF00"/>
                </a:solidFill>
                <a:latin typeface="Courier"/>
                <a:ea typeface="Courier"/>
                <a:cs typeface="Courier"/>
                <a:sym typeface="Courier New"/>
              </a:rPr>
              <a:t> = </a:t>
            </a:r>
            <a:r>
              <a:rPr lang="en-US" sz="3000" i="0" u="none" strike="noStrike" cap="none" dirty="0">
                <a:solidFill>
                  <a:srgbClr val="00FFFF"/>
                </a:solidFill>
                <a:latin typeface="Courier"/>
                <a:ea typeface="Courier"/>
                <a:cs typeface="Courier"/>
                <a:sym typeface="Courier New"/>
              </a:rPr>
              <a:t>list()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err="1">
                <a:solidFill>
                  <a:srgbClr val="FF00FF"/>
                </a:solidFill>
                <a:latin typeface="Courier"/>
                <a:ea typeface="Courier"/>
                <a:cs typeface="Courier"/>
                <a:sym typeface="Courier New"/>
              </a:rPr>
              <a:t>append</a:t>
            </a: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21</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err="1">
                <a:solidFill>
                  <a:srgbClr val="FF00FF"/>
                </a:solidFill>
                <a:latin typeface="Courier"/>
                <a:ea typeface="Courier"/>
                <a:cs typeface="Courier"/>
                <a:sym typeface="Courier New"/>
              </a:rPr>
              <a:t>append</a:t>
            </a: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183</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21, 183</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FF"/>
                </a:solidFill>
                <a:latin typeface="Courier"/>
                <a:ea typeface="Courier"/>
                <a:cs typeface="Courier"/>
                <a:sym typeface="Courier New"/>
              </a:rPr>
              <a:t>0</a:t>
            </a:r>
            <a:r>
              <a:rPr lang="en-US" sz="3000" i="0" u="none" strike="noStrike" cap="none" dirty="0">
                <a:solidFill>
                  <a:srgbClr val="00FF00"/>
                </a:solidFill>
                <a:latin typeface="Courier"/>
                <a:ea typeface="Courier"/>
                <a:cs typeface="Courier"/>
                <a:sym typeface="Courier New"/>
              </a:rPr>
              <a:t>] = </a:t>
            </a:r>
            <a:r>
              <a:rPr lang="en-US" sz="3000" i="0" u="none" strike="noStrike" cap="none" dirty="0">
                <a:solidFill>
                  <a:srgbClr val="FFFF00"/>
                </a:solidFill>
                <a:latin typeface="Courier"/>
                <a:ea typeface="Courier"/>
                <a:cs typeface="Courier"/>
                <a:sym typeface="Courier New"/>
              </a:rPr>
              <a:t>23</a:t>
            </a:r>
          </a:p>
          <a:p>
            <a:pPr lvl="0">
              <a:buClr>
                <a:srgbClr val="00FF00"/>
              </a:buClr>
              <a:buSzPct val="25000"/>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rgbClr val="00FF00"/>
                </a:solidFill>
                <a:latin typeface="Courier"/>
                <a:ea typeface="Courier"/>
                <a:cs typeface="Courier"/>
                <a:sym typeface="Courier New"/>
              </a:rPr>
              <a:t>lst</a:t>
            </a:r>
            <a:r>
              <a:rPr lang="en-US" sz="3000" dirty="0">
                <a:solidFill>
                  <a:srgbClr val="FF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23, 183</a:t>
            </a:r>
            <a:r>
              <a:rPr lang="en-US" sz="3000" i="0" u="none" strike="noStrike" cap="none" dirty="0">
                <a:solidFill>
                  <a:srgbClr val="00FF00"/>
                </a:solidFill>
                <a:latin typeface="Courier"/>
                <a:ea typeface="Courier"/>
                <a:cs typeface="Courier"/>
                <a:sym typeface="Courier New"/>
              </a:rPr>
              <a:t>]</a:t>
            </a:r>
          </a:p>
        </p:txBody>
      </p:sp>
      <p:sp>
        <p:nvSpPr>
          <p:cNvPr id="268" name="Shape 268"/>
          <p:cNvSpPr txBox="1"/>
          <p:nvPr/>
        </p:nvSpPr>
        <p:spPr>
          <a:xfrm>
            <a:off x="9083675" y="3997320"/>
            <a:ext cx="6492600"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err="1">
                <a:solidFill>
                  <a:srgbClr val="FF00FF"/>
                </a:solidFill>
                <a:latin typeface="Courier"/>
                <a:ea typeface="Courier"/>
                <a:cs typeface="Courier"/>
                <a:sym typeface="Courier New"/>
              </a:rPr>
              <a:t>ddd</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0000FF"/>
                </a:solidFill>
                <a:latin typeface="Courier"/>
                <a:ea typeface="Courier"/>
                <a:cs typeface="Courier"/>
                <a:sym typeface="Courier New"/>
              </a:rPr>
              <a:t> </a:t>
            </a:r>
            <a:r>
              <a:rPr lang="en-US" sz="3000" i="0" u="none" strike="noStrike" cap="none" dirty="0" err="1">
                <a:solidFill>
                  <a:srgbClr val="00FFFF"/>
                </a:solidFill>
                <a:latin typeface="Courier"/>
                <a:ea typeface="Courier"/>
                <a:cs typeface="Courier"/>
                <a:sym typeface="Courier New"/>
              </a:rPr>
              <a:t>dict</a:t>
            </a:r>
            <a:r>
              <a:rPr lang="en-US" sz="30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err="1">
                <a:solidFill>
                  <a:srgbClr val="FF00FF"/>
                </a:solidFill>
                <a:latin typeface="Courier"/>
                <a:ea typeface="Courier"/>
                <a:cs typeface="Courier"/>
                <a:sym typeface="Courier New"/>
              </a:rPr>
              <a:t>ddd</a:t>
            </a:r>
            <a:r>
              <a:rPr lang="en-US" sz="3000" i="0" u="none" strike="noStrike" cap="none" dirty="0">
                <a:solidFill>
                  <a:srgbClr val="FF00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'age'</a:t>
            </a:r>
            <a:r>
              <a:rPr lang="en-US" sz="3000" i="0" u="none" strike="noStrike" cap="none" dirty="0">
                <a:solidFill>
                  <a:srgbClr val="FF00FF"/>
                </a:solidFill>
                <a:latin typeface="Courier"/>
                <a:ea typeface="Courier"/>
                <a:cs typeface="Courier"/>
                <a:sym typeface="Courier New"/>
              </a:rPr>
              <a:t>] = </a:t>
            </a:r>
            <a:r>
              <a:rPr lang="en-US" sz="3000" i="0" u="none" strike="noStrike" cap="none" dirty="0">
                <a:solidFill>
                  <a:srgbClr val="FFFF00"/>
                </a:solidFill>
                <a:latin typeface="Courier"/>
                <a:ea typeface="Courier"/>
                <a:cs typeface="Courier"/>
                <a:sym typeface="Courier New"/>
              </a:rPr>
              <a:t>21</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err="1">
                <a:solidFill>
                  <a:srgbClr val="FF00FF"/>
                </a:solidFill>
                <a:latin typeface="Courier"/>
                <a:ea typeface="Courier"/>
                <a:cs typeface="Courier"/>
                <a:sym typeface="Courier New"/>
              </a:rPr>
              <a:t>ddd</a:t>
            </a:r>
            <a:r>
              <a:rPr lang="en-US" sz="3000" i="0" u="none" strike="noStrike" cap="none" dirty="0">
                <a:solidFill>
                  <a:srgbClr val="FF00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'course'</a:t>
            </a:r>
            <a:r>
              <a:rPr lang="en-US" sz="3000" i="0" u="none" strike="noStrike" cap="none" dirty="0">
                <a:solidFill>
                  <a:srgbClr val="FF00FF"/>
                </a:solidFill>
                <a:latin typeface="Courier"/>
                <a:ea typeface="Courier"/>
                <a:cs typeface="Courier"/>
                <a:sym typeface="Courier New"/>
              </a:rPr>
              <a:t>] = </a:t>
            </a:r>
            <a:r>
              <a:rPr lang="en-US" sz="3000" i="0" u="none" strike="noStrike" cap="none" dirty="0">
                <a:solidFill>
                  <a:srgbClr val="FFFF00"/>
                </a:solidFill>
                <a:latin typeface="Courier"/>
                <a:ea typeface="Courier"/>
                <a:cs typeface="Courier"/>
                <a:sym typeface="Courier New"/>
              </a:rPr>
              <a:t>182</a:t>
            </a:r>
          </a:p>
          <a:p>
            <a:pPr lvl="0">
              <a:buClr>
                <a:srgbClr val="FF00FF"/>
              </a:buClr>
              <a:buSzPct val="25000"/>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rgbClr val="FF00FF"/>
                </a:solidFill>
                <a:latin typeface="Courier"/>
                <a:ea typeface="Courier"/>
                <a:cs typeface="Courier"/>
                <a:sym typeface="Courier New"/>
              </a:rPr>
              <a:t>ddd</a:t>
            </a:r>
            <a:r>
              <a:rPr lang="en-US" sz="3000" dirty="0">
                <a:solidFill>
                  <a:srgbClr val="FFFF00"/>
                </a:solidFill>
                <a:latin typeface="Courier"/>
                <a:ea typeface="Courier"/>
                <a:cs typeface="Courier"/>
                <a:sym typeface="Courier New"/>
              </a:rPr>
              <a:t>)</a:t>
            </a:r>
            <a:endParaRPr lang="en-US" sz="30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'course'</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182</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'age'</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21</a:t>
            </a:r>
            <a:r>
              <a:rPr lang="en-US" sz="3000" i="0" u="none" strike="noStrike" cap="none"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err="1">
                <a:solidFill>
                  <a:srgbClr val="FF00FF"/>
                </a:solidFill>
                <a:latin typeface="Courier"/>
                <a:ea typeface="Courier"/>
                <a:cs typeface="Courier"/>
                <a:sym typeface="Courier New"/>
              </a:rPr>
              <a:t>ddd</a:t>
            </a:r>
            <a:r>
              <a:rPr lang="en-US" sz="3000" i="0" u="none" strike="noStrike" cap="none" dirty="0">
                <a:solidFill>
                  <a:srgbClr val="FF00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'age'</a:t>
            </a:r>
            <a:r>
              <a:rPr lang="en-US" sz="3000" i="0" u="none" strike="noStrike" cap="none" dirty="0">
                <a:solidFill>
                  <a:srgbClr val="FF00FF"/>
                </a:solidFill>
                <a:latin typeface="Courier"/>
                <a:ea typeface="Courier"/>
                <a:cs typeface="Courier"/>
                <a:sym typeface="Courier New"/>
              </a:rPr>
              <a:t>] = 23</a:t>
            </a:r>
          </a:p>
          <a:p>
            <a:pPr lvl="0">
              <a:buClr>
                <a:srgbClr val="FF00FF"/>
              </a:buClr>
              <a:buSzPct val="25000"/>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rgbClr val="FF00FF"/>
                </a:solidFill>
                <a:latin typeface="Courier"/>
                <a:ea typeface="Courier"/>
                <a:cs typeface="Courier"/>
                <a:sym typeface="Courier New"/>
              </a:rPr>
              <a:t>ddd</a:t>
            </a:r>
            <a:r>
              <a:rPr lang="en-US" sz="3000" dirty="0">
                <a:solidFill>
                  <a:srgbClr val="FFFF00"/>
                </a:solidFill>
                <a:latin typeface="Courier"/>
                <a:ea typeface="Courier"/>
                <a:cs typeface="Courier"/>
                <a:sym typeface="Courier New"/>
              </a:rPr>
              <a:t>)</a:t>
            </a:r>
            <a:endParaRPr lang="en-US" sz="30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'course'</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182</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'age'</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23</a:t>
            </a:r>
            <a:r>
              <a:rPr lang="en-US" sz="3000" i="0" u="none" strike="noStrike" cap="none" dirty="0">
                <a:solidFill>
                  <a:srgbClr val="FF00FF"/>
                </a:solidFill>
                <a:latin typeface="Courier"/>
                <a:ea typeface="Courier"/>
                <a:cs typeface="Courier"/>
                <a:sym typeface="Courier New"/>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p:nvPr/>
        </p:nvSpPr>
        <p:spPr>
          <a:xfrm>
            <a:off x="1586675" y="779399"/>
            <a:ext cx="5690999" cy="359257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lst</a:t>
            </a:r>
            <a:r>
              <a:rPr lang="en-US" sz="2800" i="0" u="none" strike="noStrike" cap="none" dirty="0">
                <a:solidFill>
                  <a:srgbClr val="00FF00"/>
                </a:solidFill>
                <a:latin typeface="Courier"/>
                <a:ea typeface="Courier"/>
                <a:cs typeface="Courier"/>
                <a:sym typeface="Courier New"/>
              </a:rPr>
              <a:t> =</a:t>
            </a:r>
            <a:r>
              <a:rPr lang="en-US" sz="2800" i="0" u="none" strike="noStrike" cap="none" dirty="0">
                <a:solidFill>
                  <a:srgbClr val="0000FF"/>
                </a:solidFill>
                <a:latin typeface="Courier"/>
                <a:ea typeface="Courier"/>
                <a:cs typeface="Courier"/>
                <a:sym typeface="Courier New"/>
              </a:rPr>
              <a:t> </a:t>
            </a:r>
            <a:r>
              <a:rPr lang="en-US" sz="2800" i="0" u="none" strike="noStrike" cap="none" dirty="0">
                <a:solidFill>
                  <a:srgbClr val="00FFFF"/>
                </a:solidFill>
                <a:latin typeface="Courier"/>
                <a:ea typeface="Courier"/>
                <a:cs typeface="Courier"/>
                <a:sym typeface="Courier New"/>
              </a:rPr>
              <a:t>list()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lst.append</a:t>
            </a: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21</a:t>
            </a:r>
            <a:r>
              <a:rPr lang="en-US" sz="28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lst.append</a:t>
            </a: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183</a:t>
            </a:r>
            <a:r>
              <a:rPr lang="en-US" sz="2800" i="0" u="none" strike="noStrike" cap="none" dirty="0">
                <a:solidFill>
                  <a:srgbClr val="00FF00"/>
                </a:solidFill>
                <a:latin typeface="Courier"/>
                <a:ea typeface="Courier"/>
                <a:cs typeface="Courier"/>
                <a:sym typeface="Courier New"/>
              </a:rPr>
              <a:t>)</a:t>
            </a:r>
          </a:p>
          <a:p>
            <a:pPr lvl="0">
              <a:buClr>
                <a:srgbClr val="00FF00"/>
              </a:buClr>
              <a:buSzPct val="25000"/>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i="0" u="none" strike="noStrike" cap="none" dirty="0" err="1">
                <a:solidFill>
                  <a:srgbClr val="00FF00"/>
                </a:solidFill>
                <a:latin typeface="Courier"/>
                <a:ea typeface="Courier"/>
                <a:cs typeface="Courier"/>
                <a:sym typeface="Courier New"/>
              </a:rPr>
              <a:t>lst</a:t>
            </a:r>
            <a:r>
              <a:rPr lang="en-US" sz="2800" dirty="0">
                <a:solidFill>
                  <a:srgbClr val="FFFF00"/>
                </a:solidFill>
                <a:latin typeface="Courier"/>
                <a:ea typeface="Courier"/>
                <a:cs typeface="Courier"/>
                <a:sym typeface="Courier New"/>
              </a:rPr>
              <a:t>)</a:t>
            </a:r>
            <a:endParaRPr lang="en-US"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21, 183</a:t>
            </a:r>
            <a:r>
              <a:rPr lang="en-US" sz="28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lst</a:t>
            </a:r>
            <a:r>
              <a:rPr lang="en-US" sz="2800" i="0" u="none" strike="noStrike" cap="none" dirty="0">
                <a:solidFill>
                  <a:srgbClr val="FF7F00"/>
                </a:solidFill>
                <a:latin typeface="Courier"/>
                <a:ea typeface="Courier"/>
                <a:cs typeface="Courier"/>
                <a:sym typeface="Courier New"/>
              </a:rPr>
              <a:t>[0]</a:t>
            </a:r>
            <a:r>
              <a:rPr lang="en-US" sz="2800" i="0" u="none" strike="noStrike" cap="none" dirty="0">
                <a:solidFill>
                  <a:srgbClr val="00FF00"/>
                </a:solidFill>
                <a:latin typeface="Courier"/>
                <a:ea typeface="Courier"/>
                <a:cs typeface="Courier"/>
                <a:sym typeface="Courier New"/>
              </a:rPr>
              <a:t> = </a:t>
            </a:r>
            <a:r>
              <a:rPr lang="en-US" sz="2800" i="0" u="none" strike="noStrike" cap="none" dirty="0">
                <a:solidFill>
                  <a:srgbClr val="FFFF00"/>
                </a:solidFill>
                <a:latin typeface="Courier"/>
                <a:ea typeface="Courier"/>
                <a:cs typeface="Courier"/>
                <a:sym typeface="Courier New"/>
              </a:rPr>
              <a:t>23</a:t>
            </a:r>
          </a:p>
          <a:p>
            <a:pPr lvl="0">
              <a:buClr>
                <a:srgbClr val="00FF00"/>
              </a:buClr>
              <a:buSzPct val="25000"/>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i="0" u="none" strike="noStrike" cap="none" dirty="0" err="1">
                <a:solidFill>
                  <a:srgbClr val="00FF00"/>
                </a:solidFill>
                <a:latin typeface="Courier"/>
                <a:ea typeface="Courier"/>
                <a:cs typeface="Courier"/>
                <a:sym typeface="Courier New"/>
              </a:rPr>
              <a:t>lst</a:t>
            </a:r>
            <a:r>
              <a:rPr lang="en-US" sz="2800" dirty="0">
                <a:solidFill>
                  <a:srgbClr val="FFFF00"/>
                </a:solidFill>
                <a:latin typeface="Courier"/>
                <a:ea typeface="Courier"/>
                <a:cs typeface="Courier"/>
                <a:sym typeface="Courier New"/>
              </a:rPr>
              <a:t>)</a:t>
            </a:r>
            <a:endParaRPr lang="en-US"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23, 183</a:t>
            </a:r>
            <a:r>
              <a:rPr lang="en-US" sz="2800" i="0" u="none" strike="noStrike" cap="none" dirty="0">
                <a:solidFill>
                  <a:srgbClr val="00FF00"/>
                </a:solidFill>
                <a:latin typeface="Courier"/>
                <a:ea typeface="Courier"/>
                <a:cs typeface="Courier"/>
                <a:sym typeface="Courier New"/>
              </a:rPr>
              <a:t>]</a:t>
            </a:r>
          </a:p>
        </p:txBody>
      </p:sp>
      <p:sp>
        <p:nvSpPr>
          <p:cNvPr id="274" name="Shape 274"/>
          <p:cNvSpPr txBox="1"/>
          <p:nvPr/>
        </p:nvSpPr>
        <p:spPr>
          <a:xfrm>
            <a:off x="1586675" y="4519499"/>
            <a:ext cx="6215699" cy="3940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err="1">
                <a:solidFill>
                  <a:srgbClr val="FF00FF"/>
                </a:solidFill>
                <a:latin typeface="Courier"/>
                <a:ea typeface="Courier"/>
                <a:cs typeface="Courier"/>
                <a:sym typeface="Courier New"/>
              </a:rPr>
              <a:t>ddd</a:t>
            </a:r>
            <a:r>
              <a:rPr lang="en-US" sz="2800" i="0" u="none" strike="noStrike" cap="none" dirty="0">
                <a:solidFill>
                  <a:srgbClr val="FF00FF"/>
                </a:solidFill>
                <a:latin typeface="Courier"/>
                <a:ea typeface="Courier"/>
                <a:cs typeface="Courier"/>
                <a:sym typeface="Courier New"/>
              </a:rPr>
              <a:t> = </a:t>
            </a:r>
            <a:r>
              <a:rPr lang="en-US" sz="2800" i="0" u="none" strike="noStrike" cap="none" dirty="0" err="1">
                <a:solidFill>
                  <a:srgbClr val="00FFFF"/>
                </a:solidFill>
                <a:latin typeface="Courier"/>
                <a:ea typeface="Courier"/>
                <a:cs typeface="Courier"/>
                <a:sym typeface="Courier New"/>
              </a:rPr>
              <a:t>dict</a:t>
            </a:r>
            <a:r>
              <a:rPr lang="en-US" sz="28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err="1">
                <a:solidFill>
                  <a:srgbClr val="FF00FF"/>
                </a:solidFill>
                <a:latin typeface="Courier"/>
                <a:ea typeface="Courier"/>
                <a:cs typeface="Courier"/>
                <a:sym typeface="Courier New"/>
              </a:rPr>
              <a:t>ddd</a:t>
            </a:r>
            <a:r>
              <a:rPr lang="en-US" sz="2800" i="0" u="none" strike="noStrike" cap="none" dirty="0">
                <a:solidFill>
                  <a:srgbClr val="FF00FF"/>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'age'</a:t>
            </a:r>
            <a:r>
              <a:rPr lang="en-US" sz="2800" i="0" u="none" strike="noStrike" cap="none" dirty="0">
                <a:solidFill>
                  <a:srgbClr val="FF00FF"/>
                </a:solidFill>
                <a:latin typeface="Courier"/>
                <a:ea typeface="Courier"/>
                <a:cs typeface="Courier"/>
                <a:sym typeface="Courier New"/>
              </a:rPr>
              <a:t>] = </a:t>
            </a:r>
            <a:r>
              <a:rPr lang="en-US" sz="2800" i="0" u="none" strike="noStrike" cap="none" dirty="0">
                <a:solidFill>
                  <a:srgbClr val="FFFF00"/>
                </a:solidFill>
                <a:latin typeface="Courier"/>
                <a:ea typeface="Courier"/>
                <a:cs typeface="Courier"/>
                <a:sym typeface="Courier New"/>
              </a:rPr>
              <a:t>21</a:t>
            </a: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err="1">
                <a:solidFill>
                  <a:srgbClr val="FF00FF"/>
                </a:solidFill>
                <a:latin typeface="Courier"/>
                <a:ea typeface="Courier"/>
                <a:cs typeface="Courier"/>
                <a:sym typeface="Courier New"/>
              </a:rPr>
              <a:t>ddd</a:t>
            </a:r>
            <a:r>
              <a:rPr lang="en-US" sz="2800" i="0" u="none" strike="noStrike" cap="none" dirty="0">
                <a:solidFill>
                  <a:srgbClr val="FF00FF"/>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'course'</a:t>
            </a:r>
            <a:r>
              <a:rPr lang="en-US" sz="2800" i="0" u="none" strike="noStrike" cap="none" dirty="0">
                <a:solidFill>
                  <a:srgbClr val="FF00FF"/>
                </a:solidFill>
                <a:latin typeface="Courier"/>
                <a:ea typeface="Courier"/>
                <a:cs typeface="Courier"/>
                <a:sym typeface="Courier New"/>
              </a:rPr>
              <a:t>] = </a:t>
            </a:r>
            <a:r>
              <a:rPr lang="en-US" sz="2800" i="0" u="none" strike="noStrike" cap="none" dirty="0">
                <a:solidFill>
                  <a:srgbClr val="FFFF00"/>
                </a:solidFill>
                <a:latin typeface="Courier"/>
                <a:ea typeface="Courier"/>
                <a:cs typeface="Courier"/>
                <a:sym typeface="Courier New"/>
              </a:rPr>
              <a:t>182</a:t>
            </a:r>
          </a:p>
          <a:p>
            <a:pPr lvl="0">
              <a:buClr>
                <a:srgbClr val="FF00FF"/>
              </a:buClr>
              <a:buSzPct val="25000"/>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i="0" u="none" strike="noStrike" cap="none" dirty="0" err="1">
                <a:solidFill>
                  <a:srgbClr val="FF00FF"/>
                </a:solidFill>
                <a:latin typeface="Courier"/>
                <a:ea typeface="Courier"/>
                <a:cs typeface="Courier"/>
                <a:sym typeface="Courier New"/>
              </a:rPr>
              <a:t>ddd</a:t>
            </a:r>
            <a:r>
              <a:rPr lang="en-US" sz="2800" dirty="0">
                <a:solidFill>
                  <a:srgbClr val="FFFF00"/>
                </a:solidFill>
                <a:latin typeface="Courier"/>
                <a:ea typeface="Courier"/>
                <a:cs typeface="Courier"/>
                <a:sym typeface="Courier New"/>
              </a:rPr>
              <a:t>)</a:t>
            </a:r>
            <a:endParaRPr lang="en-US" sz="28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'course'</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182</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7F00"/>
                </a:solidFill>
                <a:latin typeface="Courier"/>
                <a:ea typeface="Courier"/>
                <a:cs typeface="Courier"/>
                <a:sym typeface="Courier New"/>
              </a:rPr>
              <a:t>'age'</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21</a:t>
            </a:r>
            <a:r>
              <a:rPr lang="en-US" sz="2800" i="0" u="none" strike="noStrike" cap="none"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err="1">
                <a:solidFill>
                  <a:srgbClr val="FF00FF"/>
                </a:solidFill>
                <a:latin typeface="Courier"/>
                <a:ea typeface="Courier"/>
                <a:cs typeface="Courier"/>
                <a:sym typeface="Courier New"/>
              </a:rPr>
              <a:t>ddd</a:t>
            </a:r>
            <a:r>
              <a:rPr lang="en-US" sz="2800" i="0" u="none" strike="noStrike" cap="none" dirty="0">
                <a:solidFill>
                  <a:srgbClr val="FF00FF"/>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'age'</a:t>
            </a:r>
            <a:r>
              <a:rPr lang="en-US" sz="2800" i="0" u="none" strike="noStrike" cap="none" dirty="0">
                <a:solidFill>
                  <a:srgbClr val="FF00FF"/>
                </a:solidFill>
                <a:latin typeface="Courier"/>
                <a:ea typeface="Courier"/>
                <a:cs typeface="Courier"/>
                <a:sym typeface="Courier New"/>
              </a:rPr>
              <a:t>] = 23</a:t>
            </a:r>
          </a:p>
          <a:p>
            <a:pPr lvl="0">
              <a:buClr>
                <a:srgbClr val="FF00FF"/>
              </a:buClr>
              <a:buSzPct val="25000"/>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i="0" u="none" strike="noStrike" cap="none" dirty="0" err="1">
                <a:solidFill>
                  <a:srgbClr val="FF00FF"/>
                </a:solidFill>
                <a:latin typeface="Courier"/>
                <a:ea typeface="Courier"/>
                <a:cs typeface="Courier"/>
                <a:sym typeface="Courier New"/>
              </a:rPr>
              <a:t>ddd</a:t>
            </a:r>
            <a:r>
              <a:rPr lang="en-US" sz="2800" dirty="0">
                <a:solidFill>
                  <a:srgbClr val="FFFF00"/>
                </a:solidFill>
                <a:latin typeface="Courier"/>
                <a:ea typeface="Courier"/>
                <a:cs typeface="Courier"/>
                <a:sym typeface="Courier New"/>
              </a:rPr>
              <a:t>)</a:t>
            </a:r>
            <a:endParaRPr lang="en-US" sz="28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'course'</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182</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7F00"/>
                </a:solidFill>
                <a:latin typeface="Courier"/>
                <a:ea typeface="Courier"/>
                <a:cs typeface="Courier"/>
                <a:sym typeface="Courier New"/>
              </a:rPr>
              <a:t>'age'</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23</a:t>
            </a:r>
            <a:r>
              <a:rPr lang="en-US" sz="2800" i="0" u="none" strike="noStrike" cap="none" dirty="0">
                <a:solidFill>
                  <a:srgbClr val="FF00FF"/>
                </a:solidFill>
                <a:latin typeface="Courier"/>
                <a:ea typeface="Courier"/>
                <a:cs typeface="Courier"/>
                <a:sym typeface="Courier New"/>
              </a:rPr>
              <a:t>}</a:t>
            </a:r>
          </a:p>
        </p:txBody>
      </p:sp>
      <p:sp>
        <p:nvSpPr>
          <p:cNvPr id="275" name="Shape 275"/>
          <p:cNvSpPr txBox="1"/>
          <p:nvPr/>
        </p:nvSpPr>
        <p:spPr>
          <a:xfrm>
            <a:off x="10278270" y="2265299"/>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[0]</a:t>
            </a:r>
          </a:p>
        </p:txBody>
      </p:sp>
      <p:sp>
        <p:nvSpPr>
          <p:cNvPr id="276" name="Shape 276"/>
          <p:cNvSpPr txBox="1"/>
          <p:nvPr/>
        </p:nvSpPr>
        <p:spPr>
          <a:xfrm>
            <a:off x="11602245" y="2252599"/>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21</a:t>
            </a:r>
          </a:p>
        </p:txBody>
      </p:sp>
      <p:sp>
        <p:nvSpPr>
          <p:cNvPr id="277" name="Shape 277"/>
          <p:cNvSpPr txBox="1"/>
          <p:nvPr/>
        </p:nvSpPr>
        <p:spPr>
          <a:xfrm>
            <a:off x="10278270" y="3027299"/>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[1]</a:t>
            </a:r>
          </a:p>
        </p:txBody>
      </p:sp>
      <p:sp>
        <p:nvSpPr>
          <p:cNvPr id="278" name="Shape 278"/>
          <p:cNvSpPr txBox="1"/>
          <p:nvPr/>
        </p:nvSpPr>
        <p:spPr>
          <a:xfrm>
            <a:off x="11602245" y="3014599"/>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183</a:t>
            </a:r>
          </a:p>
        </p:txBody>
      </p:sp>
      <p:sp>
        <p:nvSpPr>
          <p:cNvPr id="279" name="Shape 279"/>
          <p:cNvSpPr txBox="1"/>
          <p:nvPr/>
        </p:nvSpPr>
        <p:spPr>
          <a:xfrm>
            <a:off x="13773945" y="2417699"/>
            <a:ext cx="6477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a:t>
            </a:r>
            <a:r>
              <a:rPr lang="en-US" sz="3200">
                <a:solidFill>
                  <a:srgbClr val="00FF00"/>
                </a:solidFill>
                <a:latin typeface="Arial" charset="0"/>
                <a:ea typeface="Arial" charset="0"/>
                <a:cs typeface="Arial" charset="0"/>
                <a:sym typeface="Cabin"/>
              </a:rPr>
              <a:t>st</a:t>
            </a:r>
          </a:p>
        </p:txBody>
      </p:sp>
      <p:sp>
        <p:nvSpPr>
          <p:cNvPr id="280" name="Shape 280"/>
          <p:cNvSpPr txBox="1"/>
          <p:nvPr/>
        </p:nvSpPr>
        <p:spPr>
          <a:xfrm>
            <a:off x="10202070" y="1465199"/>
            <a:ext cx="7986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Key</a:t>
            </a:r>
          </a:p>
        </p:txBody>
      </p:sp>
      <p:sp>
        <p:nvSpPr>
          <p:cNvPr id="281" name="Shape 281"/>
          <p:cNvSpPr txBox="1"/>
          <p:nvPr/>
        </p:nvSpPr>
        <p:spPr>
          <a:xfrm>
            <a:off x="11622881" y="1465199"/>
            <a:ext cx="110648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Value</a:t>
            </a:r>
          </a:p>
        </p:txBody>
      </p:sp>
      <p:sp>
        <p:nvSpPr>
          <p:cNvPr id="282" name="Shape 282"/>
          <p:cNvSpPr txBox="1"/>
          <p:nvPr/>
        </p:nvSpPr>
        <p:spPr>
          <a:xfrm>
            <a:off x="9433720" y="6365807"/>
            <a:ext cx="18476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['course']</a:t>
            </a:r>
          </a:p>
        </p:txBody>
      </p:sp>
      <p:sp>
        <p:nvSpPr>
          <p:cNvPr id="283" name="Shape 283"/>
          <p:cNvSpPr txBox="1"/>
          <p:nvPr/>
        </p:nvSpPr>
        <p:spPr>
          <a:xfrm>
            <a:off x="11805445" y="6353107"/>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18</a:t>
            </a:r>
            <a:r>
              <a:rPr lang="en-US" sz="3200">
                <a:solidFill>
                  <a:schemeClr val="lt1"/>
                </a:solidFill>
                <a:latin typeface="Arial" charset="0"/>
                <a:ea typeface="Arial" charset="0"/>
                <a:cs typeface="Arial" charset="0"/>
                <a:sym typeface="Cabin"/>
              </a:rPr>
              <a:t>2</a:t>
            </a:r>
          </a:p>
        </p:txBody>
      </p:sp>
      <p:sp>
        <p:nvSpPr>
          <p:cNvPr id="284" name="Shape 284"/>
          <p:cNvSpPr txBox="1"/>
          <p:nvPr/>
        </p:nvSpPr>
        <p:spPr>
          <a:xfrm>
            <a:off x="10081420" y="7127807"/>
            <a:ext cx="12002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['age']</a:t>
            </a:r>
          </a:p>
        </p:txBody>
      </p:sp>
      <p:sp>
        <p:nvSpPr>
          <p:cNvPr id="285" name="Shape 285"/>
          <p:cNvSpPr txBox="1"/>
          <p:nvPr/>
        </p:nvSpPr>
        <p:spPr>
          <a:xfrm>
            <a:off x="11805445" y="7115107"/>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21</a:t>
            </a:r>
          </a:p>
        </p:txBody>
      </p:sp>
      <p:sp>
        <p:nvSpPr>
          <p:cNvPr id="286" name="Shape 286"/>
          <p:cNvSpPr txBox="1"/>
          <p:nvPr/>
        </p:nvSpPr>
        <p:spPr>
          <a:xfrm>
            <a:off x="13608845" y="6569007"/>
            <a:ext cx="996950"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ddd</a:t>
            </a:r>
          </a:p>
        </p:txBody>
      </p:sp>
      <p:sp>
        <p:nvSpPr>
          <p:cNvPr id="287" name="Shape 287"/>
          <p:cNvSpPr txBox="1"/>
          <p:nvPr/>
        </p:nvSpPr>
        <p:spPr>
          <a:xfrm>
            <a:off x="10329070" y="5565707"/>
            <a:ext cx="79851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Key</a:t>
            </a:r>
          </a:p>
        </p:txBody>
      </p:sp>
      <p:sp>
        <p:nvSpPr>
          <p:cNvPr id="288" name="Shape 288"/>
          <p:cNvSpPr txBox="1"/>
          <p:nvPr/>
        </p:nvSpPr>
        <p:spPr>
          <a:xfrm>
            <a:off x="11749882" y="5565707"/>
            <a:ext cx="1106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Value</a:t>
            </a:r>
          </a:p>
        </p:txBody>
      </p:sp>
      <p:sp>
        <p:nvSpPr>
          <p:cNvPr id="289" name="Shape 289"/>
          <p:cNvSpPr txBox="1"/>
          <p:nvPr/>
        </p:nvSpPr>
        <p:spPr>
          <a:xfrm>
            <a:off x="10838656" y="779399"/>
            <a:ext cx="947737"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List</a:t>
            </a:r>
          </a:p>
        </p:txBody>
      </p:sp>
      <p:sp>
        <p:nvSpPr>
          <p:cNvPr id="290" name="Shape 290"/>
          <p:cNvSpPr txBox="1"/>
          <p:nvPr/>
        </p:nvSpPr>
        <p:spPr>
          <a:xfrm>
            <a:off x="10100470" y="4765607"/>
            <a:ext cx="26274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Dictionary</a:t>
            </a:r>
          </a:p>
        </p:txBody>
      </p:sp>
    </p:spTree>
  </p:cSld>
  <p:clrMapOvr>
    <a:masterClrMapping/>
  </p:clrMapOvr>
</p:sld>
</file>

<file path=ppt/theme/theme1.xml><?xml version="1.0" encoding="utf-8"?>
<a:theme xmlns:a="http://schemas.openxmlformats.org/drawingml/2006/main" name="1_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337</TotalTime>
  <Words>2476</Words>
  <Application>Microsoft Office PowerPoint</Application>
  <PresentationFormat>Personalizado</PresentationFormat>
  <Paragraphs>317</Paragraphs>
  <Slides>30</Slides>
  <Notes>29</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30</vt:i4>
      </vt:variant>
    </vt:vector>
  </HeadingPairs>
  <TitlesOfParts>
    <vt:vector size="36" baseType="lpstr">
      <vt:lpstr>Arial</vt:lpstr>
      <vt:lpstr>Cabin</vt:lpstr>
      <vt:lpstr>Courier</vt:lpstr>
      <vt:lpstr>Courier New</vt:lpstr>
      <vt:lpstr>Gill Sans</vt:lpstr>
      <vt:lpstr>1_Title &amp; Subtitle</vt:lpstr>
      <vt:lpstr>Python Dictionaries</vt:lpstr>
      <vt:lpstr>What is a Collection?</vt:lpstr>
      <vt:lpstr>What is Not a “Collection”?</vt:lpstr>
      <vt:lpstr>A Story of Two Collections..</vt:lpstr>
      <vt:lpstr>Dictionaries</vt:lpstr>
      <vt:lpstr>Dictionaries</vt:lpstr>
      <vt:lpstr>Dictionaries</vt:lpstr>
      <vt:lpstr>Comparing Lists and Dictionaries</vt:lpstr>
      <vt:lpstr>Presentación de PowerPoint</vt:lpstr>
      <vt:lpstr>Dictionary Literals (Constants)</vt:lpstr>
      <vt:lpstr>Most Common Name?</vt:lpstr>
      <vt:lpstr>Most Common Name?</vt:lpstr>
      <vt:lpstr>Most Common Name?</vt:lpstr>
      <vt:lpstr>Many Counters with a Dictionary</vt:lpstr>
      <vt:lpstr>Dictionary Tracebacks</vt:lpstr>
      <vt:lpstr>When We See a New Name</vt:lpstr>
      <vt:lpstr>The get Method for Dictionaries</vt:lpstr>
      <vt:lpstr>Simplified Counting with get()</vt:lpstr>
      <vt:lpstr>Simplified Counting with get()</vt:lpstr>
      <vt:lpstr>Presentación de PowerPoint</vt:lpstr>
      <vt:lpstr>Presentación de PowerPoint</vt:lpstr>
      <vt:lpstr>Counting Pattern</vt:lpstr>
      <vt:lpstr>Presentación de PowerPoint</vt:lpstr>
      <vt:lpstr>Presentación de PowerPoint</vt:lpstr>
      <vt:lpstr>Definite Loops and Dictionaries</vt:lpstr>
      <vt:lpstr>Retrieving Lists of Keys and Values</vt:lpstr>
      <vt:lpstr>Bonus: Two Iteration Variables!</vt:lpstr>
      <vt:lpstr>Presentación de PowerPoint</vt:lpstr>
      <vt:lpstr>Summary</vt:lpstr>
      <vt:lpstr>Acknowledgements /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Dictionaries</dc:title>
  <dc:creator>cristian ruiz</dc:creator>
  <cp:lastModifiedBy>cristian ruiz</cp:lastModifiedBy>
  <cp:revision>54</cp:revision>
  <dcterms:modified xsi:type="dcterms:W3CDTF">2023-06-12T12:08:51Z</dcterms:modified>
</cp:coreProperties>
</file>