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5B564-1DEF-46AF-A9F4-551143B948C8}" v="87" dt="2024-05-01T23:53:51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Sayers" userId="c726f6bfc15b35c0" providerId="LiveId" clId="{2F65B564-1DEF-46AF-A9F4-551143B948C8}"/>
    <pc:docChg chg="modSld">
      <pc:chgData name="Cristian Sayers" userId="c726f6bfc15b35c0" providerId="LiveId" clId="{2F65B564-1DEF-46AF-A9F4-551143B948C8}" dt="2024-05-01T23:54:02.053" v="256" actId="1076"/>
      <pc:docMkLst>
        <pc:docMk/>
      </pc:docMkLst>
      <pc:sldChg chg="addSp modSp mod">
        <pc:chgData name="Cristian Sayers" userId="c726f6bfc15b35c0" providerId="LiveId" clId="{2F65B564-1DEF-46AF-A9F4-551143B948C8}" dt="2024-05-01T23:54:02.053" v="256" actId="1076"/>
        <pc:sldMkLst>
          <pc:docMk/>
          <pc:sldMk cId="1713219598" sldId="257"/>
        </pc:sldMkLst>
        <pc:spChg chg="mod">
          <ac:chgData name="Cristian Sayers" userId="c726f6bfc15b35c0" providerId="LiveId" clId="{2F65B564-1DEF-46AF-A9F4-551143B948C8}" dt="2024-05-01T23:54:02.053" v="256" actId="1076"/>
          <ac:spMkLst>
            <pc:docMk/>
            <pc:sldMk cId="1713219598" sldId="257"/>
            <ac:spMk id="2" creationId="{1BEF5859-10C9-4588-9727-B9362E26C29D}"/>
          </ac:spMkLst>
        </pc:spChg>
        <pc:spChg chg="add mod">
          <ac:chgData name="Cristian Sayers" userId="c726f6bfc15b35c0" providerId="LiveId" clId="{2F65B564-1DEF-46AF-A9F4-551143B948C8}" dt="2024-05-01T23:53:57.846" v="255" actId="1076"/>
          <ac:spMkLst>
            <pc:docMk/>
            <pc:sldMk cId="1713219598" sldId="257"/>
            <ac:spMk id="3" creationId="{5841FDE5-C73C-5D23-CAC5-3D6AD0686F36}"/>
          </ac:spMkLst>
        </pc:spChg>
      </pc:sldChg>
      <pc:sldChg chg="modSp mod">
        <pc:chgData name="Cristian Sayers" userId="c726f6bfc15b35c0" providerId="LiveId" clId="{2F65B564-1DEF-46AF-A9F4-551143B948C8}" dt="2024-05-01T23:52:08.619" v="146" actId="20577"/>
        <pc:sldMkLst>
          <pc:docMk/>
          <pc:sldMk cId="1767984884" sldId="258"/>
        </pc:sldMkLst>
        <pc:spChg chg="mod">
          <ac:chgData name="Cristian Sayers" userId="c726f6bfc15b35c0" providerId="LiveId" clId="{2F65B564-1DEF-46AF-A9F4-551143B948C8}" dt="2024-05-01T23:52:08.619" v="146" actId="20577"/>
          <ac:spMkLst>
            <pc:docMk/>
            <pc:sldMk cId="1767984884" sldId="258"/>
            <ac:spMk id="3" creationId="{BD35A9FA-6263-CE11-6AD3-0C4C5F43DE3D}"/>
          </ac:spMkLst>
        </pc:spChg>
      </pc:sldChg>
      <pc:sldChg chg="modSp">
        <pc:chgData name="Cristian Sayers" userId="c726f6bfc15b35c0" providerId="LiveId" clId="{2F65B564-1DEF-46AF-A9F4-551143B948C8}" dt="2024-05-01T23:53:32.845" v="232" actId="20577"/>
        <pc:sldMkLst>
          <pc:docMk/>
          <pc:sldMk cId="1269954349" sldId="260"/>
        </pc:sldMkLst>
        <pc:graphicFrameChg chg="mod">
          <ac:chgData name="Cristian Sayers" userId="c726f6bfc15b35c0" providerId="LiveId" clId="{2F65B564-1DEF-46AF-A9F4-551143B948C8}" dt="2024-05-01T23:53:32.845" v="232" actId="20577"/>
          <ac:graphicFrameMkLst>
            <pc:docMk/>
            <pc:sldMk cId="1269954349" sldId="260"/>
            <ac:graphicFrameMk id="12" creationId="{6BDC3418-8DC8-C7B0-7E0D-8A6BBF86C17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DFA13-DE9B-4A21-8FA7-0A96A4CEBAA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2D6A72E-A4F9-47F4-8A76-65EF586B3E4D}">
      <dgm:prSet/>
      <dgm:spPr/>
      <dgm:t>
        <a:bodyPr/>
        <a:lstStyle/>
        <a:p>
          <a:r>
            <a:rPr lang="en-US" dirty="0"/>
            <a:t>Found relationships of increasing temperature because of increasing carbon dioxide emissions over time and into the future.</a:t>
          </a:r>
        </a:p>
      </dgm:t>
    </dgm:pt>
    <dgm:pt modelId="{3274666C-C064-4EB2-BB98-33EAAA7FDC86}" type="parTrans" cxnId="{B45DAFA4-1005-4263-8E82-5553C2B1E061}">
      <dgm:prSet/>
      <dgm:spPr/>
      <dgm:t>
        <a:bodyPr/>
        <a:lstStyle/>
        <a:p>
          <a:endParaRPr lang="en-US"/>
        </a:p>
      </dgm:t>
    </dgm:pt>
    <dgm:pt modelId="{44E4BE5C-C18B-4A5F-8C46-B2C6E500F303}" type="sibTrans" cxnId="{B45DAFA4-1005-4263-8E82-5553C2B1E061}">
      <dgm:prSet/>
      <dgm:spPr/>
      <dgm:t>
        <a:bodyPr/>
        <a:lstStyle/>
        <a:p>
          <a:endParaRPr lang="en-US"/>
        </a:p>
      </dgm:t>
    </dgm:pt>
    <dgm:pt modelId="{D353C312-5E93-45A4-8C8B-6A5AB1AAA243}">
      <dgm:prSet/>
      <dgm:spPr/>
      <dgm:t>
        <a:bodyPr/>
        <a:lstStyle/>
        <a:p>
          <a:r>
            <a:rPr lang="en-US"/>
            <a:t>Found a correlation between large population and GDP with emissions magnitude.</a:t>
          </a:r>
        </a:p>
      </dgm:t>
    </dgm:pt>
    <dgm:pt modelId="{11639F81-6BB0-4A4D-8834-59AC67E08CFD}" type="parTrans" cxnId="{23B5339F-A354-484F-8840-890E4A88EED2}">
      <dgm:prSet/>
      <dgm:spPr/>
      <dgm:t>
        <a:bodyPr/>
        <a:lstStyle/>
        <a:p>
          <a:endParaRPr lang="en-US"/>
        </a:p>
      </dgm:t>
    </dgm:pt>
    <dgm:pt modelId="{8FCCE836-9C6F-42BF-BE19-0CD34F03B229}" type="sibTrans" cxnId="{23B5339F-A354-484F-8840-890E4A88EED2}">
      <dgm:prSet/>
      <dgm:spPr/>
      <dgm:t>
        <a:bodyPr/>
        <a:lstStyle/>
        <a:p>
          <a:endParaRPr lang="en-US"/>
        </a:p>
      </dgm:t>
    </dgm:pt>
    <dgm:pt modelId="{2FAA5609-6AC1-4D80-9F85-1598FE5D4E43}">
      <dgm:prSet/>
      <dgm:spPr/>
      <dgm:t>
        <a:bodyPr/>
        <a:lstStyle/>
        <a:p>
          <a:r>
            <a:rPr lang="en-US" dirty="0"/>
            <a:t>Found a direct effect of emissions on weather event frequency and high carbon dioxide emissions in regions of high tree cover loss.</a:t>
          </a:r>
        </a:p>
      </dgm:t>
    </dgm:pt>
    <dgm:pt modelId="{5CA4718F-1705-429A-B23D-645D1DC8AC60}" type="parTrans" cxnId="{970A4B13-7B47-4261-B697-A01A34F1F2F9}">
      <dgm:prSet/>
      <dgm:spPr/>
      <dgm:t>
        <a:bodyPr/>
        <a:lstStyle/>
        <a:p>
          <a:endParaRPr lang="en-US"/>
        </a:p>
      </dgm:t>
    </dgm:pt>
    <dgm:pt modelId="{5D26C792-18A0-4DD6-917E-E18D498A315A}" type="sibTrans" cxnId="{970A4B13-7B47-4261-B697-A01A34F1F2F9}">
      <dgm:prSet/>
      <dgm:spPr/>
      <dgm:t>
        <a:bodyPr/>
        <a:lstStyle/>
        <a:p>
          <a:endParaRPr lang="en-US"/>
        </a:p>
      </dgm:t>
    </dgm:pt>
    <dgm:pt modelId="{AE24E9DB-7DC4-4798-972D-8C45C069892B}" type="pres">
      <dgm:prSet presAssocID="{BF6DFA13-DE9B-4A21-8FA7-0A96A4CEBAA2}" presName="root" presStyleCnt="0">
        <dgm:presLayoutVars>
          <dgm:dir/>
          <dgm:resizeHandles val="exact"/>
        </dgm:presLayoutVars>
      </dgm:prSet>
      <dgm:spPr/>
    </dgm:pt>
    <dgm:pt modelId="{D52BD727-85D1-4F70-8283-64748D4ECF40}" type="pres">
      <dgm:prSet presAssocID="{E2D6A72E-A4F9-47F4-8A76-65EF586B3E4D}" presName="compNode" presStyleCnt="0"/>
      <dgm:spPr/>
    </dgm:pt>
    <dgm:pt modelId="{8287D930-80C4-4922-B322-57E8A12B9F3F}" type="pres">
      <dgm:prSet presAssocID="{E2D6A72E-A4F9-47F4-8A76-65EF586B3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69D77A3F-79D7-4721-A9DF-A709918F7FB0}" type="pres">
      <dgm:prSet presAssocID="{E2D6A72E-A4F9-47F4-8A76-65EF586B3E4D}" presName="spaceRect" presStyleCnt="0"/>
      <dgm:spPr/>
    </dgm:pt>
    <dgm:pt modelId="{AB35611C-5166-4964-BED9-595A9C1F32CD}" type="pres">
      <dgm:prSet presAssocID="{E2D6A72E-A4F9-47F4-8A76-65EF586B3E4D}" presName="textRect" presStyleLbl="revTx" presStyleIdx="0" presStyleCnt="3">
        <dgm:presLayoutVars>
          <dgm:chMax val="1"/>
          <dgm:chPref val="1"/>
        </dgm:presLayoutVars>
      </dgm:prSet>
      <dgm:spPr/>
    </dgm:pt>
    <dgm:pt modelId="{E67F40CB-7949-4F06-884C-4A44E07D4572}" type="pres">
      <dgm:prSet presAssocID="{44E4BE5C-C18B-4A5F-8C46-B2C6E500F303}" presName="sibTrans" presStyleCnt="0"/>
      <dgm:spPr/>
    </dgm:pt>
    <dgm:pt modelId="{F9317A88-CA58-4587-9C40-81330D5463F6}" type="pres">
      <dgm:prSet presAssocID="{D353C312-5E93-45A4-8C8B-6A5AB1AAA243}" presName="compNode" presStyleCnt="0"/>
      <dgm:spPr/>
    </dgm:pt>
    <dgm:pt modelId="{AF42C750-2430-4E04-AAE8-D5232AE33DCD}" type="pres">
      <dgm:prSet presAssocID="{D353C312-5E93-45A4-8C8B-6A5AB1AAA2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258577A-0426-4BAF-8B71-F288E00FC1D2}" type="pres">
      <dgm:prSet presAssocID="{D353C312-5E93-45A4-8C8B-6A5AB1AAA243}" presName="spaceRect" presStyleCnt="0"/>
      <dgm:spPr/>
    </dgm:pt>
    <dgm:pt modelId="{E5F30C94-9E70-4E94-A01D-722B49B6A894}" type="pres">
      <dgm:prSet presAssocID="{D353C312-5E93-45A4-8C8B-6A5AB1AAA243}" presName="textRect" presStyleLbl="revTx" presStyleIdx="1" presStyleCnt="3">
        <dgm:presLayoutVars>
          <dgm:chMax val="1"/>
          <dgm:chPref val="1"/>
        </dgm:presLayoutVars>
      </dgm:prSet>
      <dgm:spPr/>
    </dgm:pt>
    <dgm:pt modelId="{737D179C-6880-451C-B68C-11A3DE41FACF}" type="pres">
      <dgm:prSet presAssocID="{8FCCE836-9C6F-42BF-BE19-0CD34F03B229}" presName="sibTrans" presStyleCnt="0"/>
      <dgm:spPr/>
    </dgm:pt>
    <dgm:pt modelId="{99AA106B-35FE-4117-9ECB-E66E92B19B61}" type="pres">
      <dgm:prSet presAssocID="{2FAA5609-6AC1-4D80-9F85-1598FE5D4E43}" presName="compNode" presStyleCnt="0"/>
      <dgm:spPr/>
    </dgm:pt>
    <dgm:pt modelId="{420A4A26-3232-49FD-A827-C29AAF222C51}" type="pres">
      <dgm:prSet presAssocID="{2FAA5609-6AC1-4D80-9F85-1598FE5D4E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0B9C0DBD-C4AC-4022-8DD2-B6B7492EA3E1}" type="pres">
      <dgm:prSet presAssocID="{2FAA5609-6AC1-4D80-9F85-1598FE5D4E43}" presName="spaceRect" presStyleCnt="0"/>
      <dgm:spPr/>
    </dgm:pt>
    <dgm:pt modelId="{DEAF6D1A-6A4F-4299-96BB-84EE66D5531B}" type="pres">
      <dgm:prSet presAssocID="{2FAA5609-6AC1-4D80-9F85-1598FE5D4E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0A4B13-7B47-4261-B697-A01A34F1F2F9}" srcId="{BF6DFA13-DE9B-4A21-8FA7-0A96A4CEBAA2}" destId="{2FAA5609-6AC1-4D80-9F85-1598FE5D4E43}" srcOrd="2" destOrd="0" parTransId="{5CA4718F-1705-429A-B23D-645D1DC8AC60}" sibTransId="{5D26C792-18A0-4DD6-917E-E18D498A315A}"/>
    <dgm:cxn modelId="{83CF1A83-F779-4D6A-AA05-9C71D191A31C}" type="presOf" srcId="{2FAA5609-6AC1-4D80-9F85-1598FE5D4E43}" destId="{DEAF6D1A-6A4F-4299-96BB-84EE66D5531B}" srcOrd="0" destOrd="0" presId="urn:microsoft.com/office/officeart/2018/2/layout/IconLabelList"/>
    <dgm:cxn modelId="{23B5339F-A354-484F-8840-890E4A88EED2}" srcId="{BF6DFA13-DE9B-4A21-8FA7-0A96A4CEBAA2}" destId="{D353C312-5E93-45A4-8C8B-6A5AB1AAA243}" srcOrd="1" destOrd="0" parTransId="{11639F81-6BB0-4A4D-8834-59AC67E08CFD}" sibTransId="{8FCCE836-9C6F-42BF-BE19-0CD34F03B229}"/>
    <dgm:cxn modelId="{B45DAFA4-1005-4263-8E82-5553C2B1E061}" srcId="{BF6DFA13-DE9B-4A21-8FA7-0A96A4CEBAA2}" destId="{E2D6A72E-A4F9-47F4-8A76-65EF586B3E4D}" srcOrd="0" destOrd="0" parTransId="{3274666C-C064-4EB2-BB98-33EAAA7FDC86}" sibTransId="{44E4BE5C-C18B-4A5F-8C46-B2C6E500F303}"/>
    <dgm:cxn modelId="{FFB7DAC5-F716-4692-902A-CD59A0887BDE}" type="presOf" srcId="{BF6DFA13-DE9B-4A21-8FA7-0A96A4CEBAA2}" destId="{AE24E9DB-7DC4-4798-972D-8C45C069892B}" srcOrd="0" destOrd="0" presId="urn:microsoft.com/office/officeart/2018/2/layout/IconLabelList"/>
    <dgm:cxn modelId="{F7C527D5-5E76-433B-A359-3B2AEB595355}" type="presOf" srcId="{E2D6A72E-A4F9-47F4-8A76-65EF586B3E4D}" destId="{AB35611C-5166-4964-BED9-595A9C1F32CD}" srcOrd="0" destOrd="0" presId="urn:microsoft.com/office/officeart/2018/2/layout/IconLabelList"/>
    <dgm:cxn modelId="{AB8E05E6-FA2C-4835-A51C-98B45FB241A5}" type="presOf" srcId="{D353C312-5E93-45A4-8C8B-6A5AB1AAA243}" destId="{E5F30C94-9E70-4E94-A01D-722B49B6A894}" srcOrd="0" destOrd="0" presId="urn:microsoft.com/office/officeart/2018/2/layout/IconLabelList"/>
    <dgm:cxn modelId="{E1218849-F014-485C-B7EE-43EC66E94BE0}" type="presParOf" srcId="{AE24E9DB-7DC4-4798-972D-8C45C069892B}" destId="{D52BD727-85D1-4F70-8283-64748D4ECF40}" srcOrd="0" destOrd="0" presId="urn:microsoft.com/office/officeart/2018/2/layout/IconLabelList"/>
    <dgm:cxn modelId="{35A9B9DC-2DFD-4B31-87B5-0AB79263AE50}" type="presParOf" srcId="{D52BD727-85D1-4F70-8283-64748D4ECF40}" destId="{8287D930-80C4-4922-B322-57E8A12B9F3F}" srcOrd="0" destOrd="0" presId="urn:microsoft.com/office/officeart/2018/2/layout/IconLabelList"/>
    <dgm:cxn modelId="{F42A3E47-1B19-4322-B030-E734559A057C}" type="presParOf" srcId="{D52BD727-85D1-4F70-8283-64748D4ECF40}" destId="{69D77A3F-79D7-4721-A9DF-A709918F7FB0}" srcOrd="1" destOrd="0" presId="urn:microsoft.com/office/officeart/2018/2/layout/IconLabelList"/>
    <dgm:cxn modelId="{568D7176-EE04-43A1-B1A2-6B3A7855B465}" type="presParOf" srcId="{D52BD727-85D1-4F70-8283-64748D4ECF40}" destId="{AB35611C-5166-4964-BED9-595A9C1F32CD}" srcOrd="2" destOrd="0" presId="urn:microsoft.com/office/officeart/2018/2/layout/IconLabelList"/>
    <dgm:cxn modelId="{D288EC39-53FC-4F5B-8524-142830A35FB3}" type="presParOf" srcId="{AE24E9DB-7DC4-4798-972D-8C45C069892B}" destId="{E67F40CB-7949-4F06-884C-4A44E07D4572}" srcOrd="1" destOrd="0" presId="urn:microsoft.com/office/officeart/2018/2/layout/IconLabelList"/>
    <dgm:cxn modelId="{87A2BF6C-71F7-480B-8F2D-1C7910B09F73}" type="presParOf" srcId="{AE24E9DB-7DC4-4798-972D-8C45C069892B}" destId="{F9317A88-CA58-4587-9C40-81330D5463F6}" srcOrd="2" destOrd="0" presId="urn:microsoft.com/office/officeart/2018/2/layout/IconLabelList"/>
    <dgm:cxn modelId="{C2CBC468-A70F-4E35-84BB-2E6BA8F42721}" type="presParOf" srcId="{F9317A88-CA58-4587-9C40-81330D5463F6}" destId="{AF42C750-2430-4E04-AAE8-D5232AE33DCD}" srcOrd="0" destOrd="0" presId="urn:microsoft.com/office/officeart/2018/2/layout/IconLabelList"/>
    <dgm:cxn modelId="{4760E21E-D2C6-4DCF-9247-1F8362DF96C8}" type="presParOf" srcId="{F9317A88-CA58-4587-9C40-81330D5463F6}" destId="{1258577A-0426-4BAF-8B71-F288E00FC1D2}" srcOrd="1" destOrd="0" presId="urn:microsoft.com/office/officeart/2018/2/layout/IconLabelList"/>
    <dgm:cxn modelId="{92E729D8-5424-4406-9BF9-21AE3601BE0F}" type="presParOf" srcId="{F9317A88-CA58-4587-9C40-81330D5463F6}" destId="{E5F30C94-9E70-4E94-A01D-722B49B6A894}" srcOrd="2" destOrd="0" presId="urn:microsoft.com/office/officeart/2018/2/layout/IconLabelList"/>
    <dgm:cxn modelId="{AA9A8806-87B3-4302-A1C4-002BB89CD3B3}" type="presParOf" srcId="{AE24E9DB-7DC4-4798-972D-8C45C069892B}" destId="{737D179C-6880-451C-B68C-11A3DE41FACF}" srcOrd="3" destOrd="0" presId="urn:microsoft.com/office/officeart/2018/2/layout/IconLabelList"/>
    <dgm:cxn modelId="{CC378622-5267-424D-A877-FA3AF3005B6E}" type="presParOf" srcId="{AE24E9DB-7DC4-4798-972D-8C45C069892B}" destId="{99AA106B-35FE-4117-9ECB-E66E92B19B61}" srcOrd="4" destOrd="0" presId="urn:microsoft.com/office/officeart/2018/2/layout/IconLabelList"/>
    <dgm:cxn modelId="{C1F9D2AE-D0E6-49D0-BC39-9746EFD4A72D}" type="presParOf" srcId="{99AA106B-35FE-4117-9ECB-E66E92B19B61}" destId="{420A4A26-3232-49FD-A827-C29AAF222C51}" srcOrd="0" destOrd="0" presId="urn:microsoft.com/office/officeart/2018/2/layout/IconLabelList"/>
    <dgm:cxn modelId="{D987E51A-A936-47C3-A503-B06DD76AB98E}" type="presParOf" srcId="{99AA106B-35FE-4117-9ECB-E66E92B19B61}" destId="{0B9C0DBD-C4AC-4022-8DD2-B6B7492EA3E1}" srcOrd="1" destOrd="0" presId="urn:microsoft.com/office/officeart/2018/2/layout/IconLabelList"/>
    <dgm:cxn modelId="{8DA69CA8-9515-4BED-958F-51C824EEA8EF}" type="presParOf" srcId="{99AA106B-35FE-4117-9ECB-E66E92B19B61}" destId="{DEAF6D1A-6A4F-4299-96BB-84EE66D553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7D930-80C4-4922-B322-57E8A12B9F3F}">
      <dsp:nvSpPr>
        <dsp:cNvPr id="0" name=""/>
        <dsp:cNvSpPr/>
      </dsp:nvSpPr>
      <dsp:spPr>
        <a:xfrm>
          <a:off x="1212569" y="597086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5611C-5166-4964-BED9-595A9C1F32CD}">
      <dsp:nvSpPr>
        <dsp:cNvPr id="0" name=""/>
        <dsp:cNvSpPr/>
      </dsp:nvSpPr>
      <dsp:spPr>
        <a:xfrm>
          <a:off x="417971" y="225387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Found relationships of increasing temperature because of increasing carbon dioxide emissions over time and into the future.</a:t>
          </a:r>
        </a:p>
      </dsp:txBody>
      <dsp:txXfrm>
        <a:off x="417971" y="2253876"/>
        <a:ext cx="2889450" cy="720000"/>
      </dsp:txXfrm>
    </dsp:sp>
    <dsp:sp modelId="{AF42C750-2430-4E04-AAE8-D5232AE33DCD}">
      <dsp:nvSpPr>
        <dsp:cNvPr id="0" name=""/>
        <dsp:cNvSpPr/>
      </dsp:nvSpPr>
      <dsp:spPr>
        <a:xfrm>
          <a:off x="4607673" y="597086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0C94-9E70-4E94-A01D-722B49B6A894}">
      <dsp:nvSpPr>
        <dsp:cNvPr id="0" name=""/>
        <dsp:cNvSpPr/>
      </dsp:nvSpPr>
      <dsp:spPr>
        <a:xfrm>
          <a:off x="3813075" y="225387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Found a correlation between large population and GDP with emissions magnitude.</a:t>
          </a:r>
        </a:p>
      </dsp:txBody>
      <dsp:txXfrm>
        <a:off x="3813075" y="2253876"/>
        <a:ext cx="2889450" cy="720000"/>
      </dsp:txXfrm>
    </dsp:sp>
    <dsp:sp modelId="{420A4A26-3232-49FD-A827-C29AAF222C51}">
      <dsp:nvSpPr>
        <dsp:cNvPr id="0" name=""/>
        <dsp:cNvSpPr/>
      </dsp:nvSpPr>
      <dsp:spPr>
        <a:xfrm>
          <a:off x="8002777" y="597086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F6D1A-6A4F-4299-96BB-84EE66D5531B}">
      <dsp:nvSpPr>
        <dsp:cNvPr id="0" name=""/>
        <dsp:cNvSpPr/>
      </dsp:nvSpPr>
      <dsp:spPr>
        <a:xfrm>
          <a:off x="7208178" y="225387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Found a direct effect of emissions on weather event frequency and high carbon dioxide emissions in regions of high tree cover loss.</a:t>
          </a:r>
        </a:p>
      </dsp:txBody>
      <dsp:txXfrm>
        <a:off x="7208178" y="2253876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991838"/>
            <a:ext cx="7288282" cy="1256062"/>
          </a:xfrm>
        </p:spPr>
        <p:txBody>
          <a:bodyPr anchor="b">
            <a:normAutofit/>
          </a:bodyPr>
          <a:lstStyle/>
          <a:p>
            <a:r>
              <a:rPr lang="en-US" dirty="0"/>
              <a:t>A data-driven exploration of Emission trends and Climate Trajectories</a:t>
            </a:r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EE7524BA-EB56-562C-DE62-F7B4CC57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7" r="3" b="8449"/>
          <a:stretch/>
        </p:blipFill>
        <p:spPr>
          <a:xfrm>
            <a:off x="1322388" y="2763078"/>
            <a:ext cx="7288212" cy="3407051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6420D75-6436-AEE4-CB19-5BD1A136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Slide Number Placeholder 5" hidden="1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1FDE5-C73C-5D23-CAC5-3D6AD0686F36}"/>
              </a:ext>
            </a:extLst>
          </p:cNvPr>
          <p:cNvSpPr txBox="1"/>
          <p:nvPr/>
        </p:nvSpPr>
        <p:spPr>
          <a:xfrm>
            <a:off x="1322248" y="2247900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Cristian Sayers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DB70-DEAC-DA92-7565-F8504979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25" y="497667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Goals	</a:t>
            </a:r>
            <a:endParaRPr lang="en-AU" dirty="0"/>
          </a:p>
        </p:txBody>
      </p:sp>
      <p:pic>
        <p:nvPicPr>
          <p:cNvPr id="6" name="Picture 5" descr="Smoke from factory">
            <a:extLst>
              <a:ext uri="{FF2B5EF4-FFF2-40B4-BE49-F238E27FC236}">
                <a16:creationId xmlns:a16="http://schemas.microsoft.com/office/drawing/2014/main" id="{840FAA6E-7BB3-91A9-ACAE-A9D885C0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39" r="5746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6C75-4C37-E904-79C6-3E5D1E3E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A9FA-6263-CE11-6AD3-0C4C5F43DE3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6" y="1831974"/>
            <a:ext cx="5907176" cy="4433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To show the relationship between carbon dioxide emissions and multiple variables to better our understanding of the effects of these emissions.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This includes carbon dioxide and temperature, where past and future projections will be compared against carbon dioxide emissions. The future projections will consist of three scenarios of varying socio-economic progress.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Furthermore, the relationship between GDP and Population of high emission countries with carbon dioxide emissions will be assessed. This will be supplemented with a visualization explaining the development of renewable energy sources over time compared with emissions to round off the economic variables.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679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DB70-DEAC-DA92-7565-F8504979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25" y="533063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Goals	</a:t>
            </a:r>
            <a:endParaRPr lang="en-AU" dirty="0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BA027005-6AB0-BE06-0982-8DA02880E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4" r="30719" b="-1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6C75-4C37-E904-79C6-3E5D1E3E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A9FA-6263-CE11-6AD3-0C4C5F43DE3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6" y="2091546"/>
            <a:ext cx="5907176" cy="2536826"/>
          </a:xfrm>
        </p:spPr>
        <p:txBody>
          <a:bodyPr>
            <a:normAutofit/>
          </a:bodyPr>
          <a:lstStyle/>
          <a:p>
            <a:r>
              <a:rPr lang="en-US" sz="1600" dirty="0"/>
              <a:t>The assessment of environmental variables against carbon dioxide emissions will be assessed to attempt to discover patterns between events. This will include deforestation data and extreme weather event frequency.</a:t>
            </a:r>
          </a:p>
          <a:p>
            <a:r>
              <a:rPr lang="en-US" sz="1600" dirty="0"/>
              <a:t>The culmination of the data presented will involve assessing whether the Paris Climate Agreement has been effective since its enactment in late 2016.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650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9B91-6A5B-27A9-A611-A9A1010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Summary of Findings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56353-17D2-CB99-F7A6-CBD0BA16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BDC3418-8DC8-C7B0-7E0D-8A6BBF86C17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85398843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954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8A435882DE84C928FFB136F203049" ma:contentTypeVersion="15" ma:contentTypeDescription="Create a new document." ma:contentTypeScope="" ma:versionID="da71a2eae323ac73c4ba83cabf88ae35">
  <xsd:schema xmlns:xsd="http://www.w3.org/2001/XMLSchema" xmlns:xs="http://www.w3.org/2001/XMLSchema" xmlns:p="http://schemas.microsoft.com/office/2006/metadata/properties" xmlns:ns3="2d68a20d-8c9c-4f39-8f3d-0c8aeb39f9a2" xmlns:ns4="4a8fd315-80e7-49e3-a798-40e37dd68923" targetNamespace="http://schemas.microsoft.com/office/2006/metadata/properties" ma:root="true" ma:fieldsID="0d279b3ab3d8b811bb6f648e11ccb6ef" ns3:_="" ns4:_="">
    <xsd:import namespace="2d68a20d-8c9c-4f39-8f3d-0c8aeb39f9a2"/>
    <xsd:import namespace="4a8fd315-80e7-49e3-a798-40e37dd689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a20d-8c9c-4f39-8f3d-0c8aeb39f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fd315-80e7-49e3-a798-40e37dd6892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68a20d-8c9c-4f39-8f3d-0c8aeb39f9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182195-535F-4502-9D15-5C9DF44A1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a20d-8c9c-4f39-8f3d-0c8aeb39f9a2"/>
    <ds:schemaRef ds:uri="4a8fd315-80e7-49e3-a798-40e37dd689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4a8fd315-80e7-49e3-a798-40e37dd68923"/>
    <ds:schemaRef ds:uri="http://purl.org/dc/elements/1.1/"/>
    <ds:schemaRef ds:uri="http://purl.org/dc/terms/"/>
    <ds:schemaRef ds:uri="http://www.w3.org/XML/1998/namespace"/>
    <ds:schemaRef ds:uri="2d68a20d-8c9c-4f39-8f3d-0c8aeb39f9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DSC205 Proposal Presentation Cristian Sayers</Template>
  <TotalTime>31</TotalTime>
  <Words>233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A data-driven exploration of Emission trends and Climate Trajectories</vt:lpstr>
      <vt:lpstr>Goals </vt:lpstr>
      <vt:lpstr>Goals 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exploration of Emission trends and Climate Trajectories</dc:title>
  <dc:creator>Cristian Sayers</dc:creator>
  <cp:lastModifiedBy>Sayers, Cristian</cp:lastModifiedBy>
  <cp:revision>1</cp:revision>
  <dcterms:created xsi:type="dcterms:W3CDTF">2024-05-01T19:50:03Z</dcterms:created>
  <dcterms:modified xsi:type="dcterms:W3CDTF">2024-05-01T23:54:04Z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0x0101001058A435882DE84C928FFB136F203049</vt:lpwstr>
  </property>
  <property fmtid="{D5CDD505-2E9C-101B-9397-08002B2CF9AE}" pid="3" name="MediaServiceImageTags">
    <vt:lpwstr/>
  </property>
</Properties>
</file>