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5"/>
  </p:notesMasterIdLst>
  <p:handoutMasterIdLst>
    <p:handoutMasterId r:id="rId36"/>
  </p:handoutMasterIdLst>
  <p:sldIdLst>
    <p:sldId id="256" r:id="rId5"/>
    <p:sldId id="261" r:id="rId6"/>
    <p:sldId id="265" r:id="rId7"/>
    <p:sldId id="258"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60" r:id="rId3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7" d="100"/>
          <a:sy n="67" d="100"/>
        </p:scale>
        <p:origin x="642" y="66"/>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91A66877-AC1C-46D9-BF2C-6024B638DEA9}">
      <dgm:prSet phldrT="[Text]"/>
      <dgm:spPr/>
      <dgm:t>
        <a:bodyPr rtlCol="0"/>
        <a:lstStyle/>
        <a:p>
          <a:pPr rtl="0">
            <a:lnSpc>
              <a:spcPct val="100000"/>
            </a:lnSpc>
          </a:pPr>
          <a:r>
            <a:rPr lang="es-CO" noProof="0" dirty="0" smtClean="0">
              <a:latin typeface="Arial" panose="020B0604020202020204" pitchFamily="34" charset="0"/>
              <a:cs typeface="Arial" panose="020B0604020202020204" pitchFamily="34" charset="0"/>
            </a:rPr>
            <a:t>Un robot agrícola automatizado es un dispositivo diseñado para llevar a cabo tareas muy puntuales en la agricultura sin que se vea involucrada la intervención humana constante. Dichos robots cuentan con componentes tales como: sensores, actuadores y software avanzado que permite realizar una gran variedad de tareas agrícolas como la siembra, cosecha, pulverización de cultivos, monitoreo de condiciones ambientales entre otras.</a:t>
          </a:r>
          <a:endParaRPr lang="es-ES" noProof="0" dirty="0">
            <a:latin typeface="Arial" panose="020B0604020202020204" pitchFamily="34" charset="0"/>
            <a:cs typeface="Arial" panose="020B0604020202020204" pitchFamily="34" charset="0"/>
          </a:endParaRPr>
        </a:p>
      </dgm:t>
    </dgm:pt>
    <dgm:pt modelId="{BFCE4A28-C381-46FF-935A-B11534EF7D87}" type="sibTrans" cxnId="{7F0DAB6F-9257-4F2D-B31A-3418F73F6952}">
      <dgm:prSet/>
      <dgm:spPr/>
      <dgm:t>
        <a:bodyPr rtlCol="0"/>
        <a:lstStyle/>
        <a:p>
          <a:pPr rtl="0"/>
          <a:endParaRPr lang="es-ES" noProof="0" dirty="0"/>
        </a:p>
      </dgm:t>
    </dgm:pt>
    <dgm:pt modelId="{913FED05-DF41-48A7-B1F8-81937A468EF9}" type="parTrans" cxnId="{7F0DAB6F-9257-4F2D-B31A-3418F73F6952}">
      <dgm:prSet/>
      <dgm:spPr/>
      <dgm:t>
        <a:bodyPr rtlCol="0"/>
        <a:lstStyle/>
        <a:p>
          <a:pPr rtl="0"/>
          <a:endParaRPr lang="es-ES" noProof="0" dirty="0"/>
        </a:p>
      </dgm:t>
    </dgm:pt>
    <dgm:pt modelId="{701D68F5-42F8-47BC-8FED-84C50F595DF0}">
      <dgm:prSet phldrT="[Text]"/>
      <dgm:spPr/>
      <dgm:t>
        <a:bodyPr rtlCol="0"/>
        <a:lstStyle/>
        <a:p>
          <a:pPr rtl="0">
            <a:lnSpc>
              <a:spcPct val="100000"/>
            </a:lnSpc>
          </a:pPr>
          <a:endParaRPr lang="es-ES" noProof="0" dirty="0"/>
        </a:p>
      </dgm:t>
    </dgm:pt>
    <dgm:pt modelId="{0C95B389-AC0C-4055-9AA3-38815EFC8B0A}" type="sibTrans" cxnId="{C4BA385D-31ED-40EF-A5D6-98DFBA64E71A}">
      <dgm:prSet/>
      <dgm:spPr/>
      <dgm:t>
        <a:bodyPr rtlCol="0"/>
        <a:lstStyle/>
        <a:p>
          <a:pPr rtl="0"/>
          <a:endParaRPr lang="es-ES" noProof="0" dirty="0"/>
        </a:p>
      </dgm:t>
    </dgm:pt>
    <dgm:pt modelId="{9617668C-C38C-4017-8DDF-37855B15D110}" type="parTrans" cxnId="{C4BA385D-31ED-40EF-A5D6-98DFBA64E71A}">
      <dgm:prSet/>
      <dgm:spPr/>
      <dgm:t>
        <a:bodyPr rtlCol="0"/>
        <a:lstStyle/>
        <a:p>
          <a:pPr rtl="0"/>
          <a:endParaRPr lang="es-ES"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84242" custScaleY="183581" custLinFactNeighborX="76232" custLinFactNeighborY="-81098"/>
      <dgm:spPr>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dgm:spPr>
      <dgm:t>
        <a:bodyPr/>
        <a:lstStyle/>
        <a:p>
          <a:endParaRPr lang="es-ES"/>
        </a:p>
      </dgm:t>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Y="9" custLinFactNeighborX="21723" custLinFactNeighborY="100000">
        <dgm:presLayoutVars>
          <dgm:chMax val="1"/>
          <dgm:chPref val="1"/>
        </dgm:presLayoutVars>
      </dgm:prSet>
      <dgm:spPr/>
      <dgm:t>
        <a:bodyPr/>
        <a:lstStyle/>
        <a:p>
          <a:endParaRPr lang="es-E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234078" custScaleY="181531" custLinFactX="100000" custLinFactNeighborX="143295" custLinFactNeighborY="-4865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s-ES"/>
        </a:p>
      </dgm:t>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ScaleX="437163" custScaleY="234730" custLinFactNeighborX="-58891" custLinFactNeighborY="59397">
        <dgm:presLayoutVars>
          <dgm:chMax val="1"/>
          <dgm:chPref val="1"/>
        </dgm:presLayoutVars>
      </dgm:prSet>
      <dgm:spPr/>
      <dgm:t>
        <a:bodyPr/>
        <a:lstStyle/>
        <a:p>
          <a:endParaRPr lang="es-ES"/>
        </a:p>
      </dgm:t>
    </dgm:pt>
  </dgm:ptLst>
  <dgm:cxnLst>
    <dgm:cxn modelId="{639634AD-5727-49C2-9E58-EB6075215446}" type="presOf" srcId="{91A66877-AC1C-46D9-BF2C-6024B638DEA9}" destId="{55120873-6F5C-4053-8EAD-6287A7F1097E}"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05A920DF-F275-442A-AE4E-321A812BD608}" type="presOf" srcId="{7D9C16A6-8C48-4165-8DAF-8C957C12A8FA}" destId="{8994D886-A75F-411A-A9D7-D31991FF12BD}" srcOrd="0" destOrd="0" presId="urn:microsoft.com/office/officeart/2018/2/layout/IconLabelList"/>
    <dgm:cxn modelId="{51C9C716-0C8A-4862-A43F-A9047F6A6ECE}" type="presOf" srcId="{701D68F5-42F8-47BC-8FED-84C50F595DF0}" destId="{A99B5DD6-89E9-4537-B415-4205CEB9323A}"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5" qsCatId="simple" csTypeId="urn:microsoft.com/office/officeart/2005/8/colors/accent6_3" csCatId="accent6" phldr="1"/>
      <dgm:spPr/>
    </dgm:pt>
    <dgm:pt modelId="{91A66877-AC1C-46D9-BF2C-6024B638DEA9}">
      <dgm:prSet phldrT="[Text]"/>
      <dgm:spPr/>
      <dgm:t>
        <a:bodyPr rtlCol="0"/>
        <a:lstStyle/>
        <a:p>
          <a:pPr rtl="0">
            <a:lnSpc>
              <a:spcPct val="100000"/>
            </a:lnSpc>
          </a:pPr>
          <a:r>
            <a:rPr lang="es-CO" noProof="0" dirty="0" smtClean="0">
              <a:latin typeface="Arial" panose="020B0604020202020204" pitchFamily="34" charset="0"/>
              <a:cs typeface="Arial" panose="020B0604020202020204" pitchFamily="34" charset="0"/>
            </a:rPr>
            <a:t>Un robot agrícola automatizado es un dispositivo diseñado para llevar a cabo tareas muy puntuales en la agricultura sin que se vea involucrada la intervención humana constante. Dichos robots cuentan con componentes tales como: sensores, actuadores y software avanzado que permite realizar una gran variedad de tareas agrícolas como la siembra, cosecha, pulverización de cultivos, monitoreo de condiciones ambientales entre otras.</a:t>
          </a:r>
        </a:p>
        <a:p>
          <a:pPr rtl="0">
            <a:lnSpc>
              <a:spcPct val="100000"/>
            </a:lnSpc>
          </a:pPr>
          <a:r>
            <a:rPr lang="es-CO" b="0" i="0" u="none" dirty="0" smtClean="0">
              <a:latin typeface="Arial" panose="020B0604020202020204" pitchFamily="34" charset="0"/>
              <a:cs typeface="Arial" panose="020B0604020202020204" pitchFamily="34" charset="0"/>
            </a:rPr>
            <a:t>La inclusión de robots agrícolas brinda al agricultor de la zona un acceso más directo hacia tecnologías avanzadas que, de otro modo, podría fácilmente estar fuera de su alcance debido a diferentes factores, esto fomentará la modernización y competitividad de la agricultura colombiana en el mercado global a futuro.</a:t>
          </a:r>
          <a:endParaRPr lang="es-ES" noProof="0" dirty="0">
            <a:latin typeface="Arial" panose="020B0604020202020204" pitchFamily="34" charset="0"/>
            <a:cs typeface="Arial" panose="020B0604020202020204" pitchFamily="34" charset="0"/>
          </a:endParaRPr>
        </a:p>
      </dgm:t>
    </dgm:pt>
    <dgm:pt modelId="{BFCE4A28-C381-46FF-935A-B11534EF7D87}" type="sibTrans" cxnId="{7F0DAB6F-9257-4F2D-B31A-3418F73F6952}">
      <dgm:prSet/>
      <dgm:spPr/>
      <dgm:t>
        <a:bodyPr rtlCol="0"/>
        <a:lstStyle/>
        <a:p>
          <a:pPr rtl="0"/>
          <a:endParaRPr lang="es-ES" noProof="0" dirty="0"/>
        </a:p>
      </dgm:t>
    </dgm:pt>
    <dgm:pt modelId="{913FED05-DF41-48A7-B1F8-81937A468EF9}" type="parTrans" cxnId="{7F0DAB6F-9257-4F2D-B31A-3418F73F6952}">
      <dgm:prSet/>
      <dgm:spPr/>
      <dgm:t>
        <a:bodyPr rtlCol="0"/>
        <a:lstStyle/>
        <a:p>
          <a:pPr rtl="0"/>
          <a:endParaRPr lang="es-ES" noProof="0" dirty="0"/>
        </a:p>
      </dgm:t>
    </dgm:pt>
    <dgm:pt modelId="{701D68F5-42F8-47BC-8FED-84C50F595DF0}">
      <dgm:prSet phldrT="[Text]"/>
      <dgm:spPr/>
      <dgm:t>
        <a:bodyPr rtlCol="0"/>
        <a:lstStyle/>
        <a:p>
          <a:pPr rtl="0">
            <a:lnSpc>
              <a:spcPct val="100000"/>
            </a:lnSpc>
          </a:pPr>
          <a:endParaRPr lang="es-ES" noProof="0" dirty="0"/>
        </a:p>
      </dgm:t>
    </dgm:pt>
    <dgm:pt modelId="{0C95B389-AC0C-4055-9AA3-38815EFC8B0A}" type="sibTrans" cxnId="{C4BA385D-31ED-40EF-A5D6-98DFBA64E71A}">
      <dgm:prSet/>
      <dgm:spPr/>
      <dgm:t>
        <a:bodyPr rtlCol="0"/>
        <a:lstStyle/>
        <a:p>
          <a:pPr rtl="0"/>
          <a:endParaRPr lang="es-ES" noProof="0" dirty="0"/>
        </a:p>
      </dgm:t>
    </dgm:pt>
    <dgm:pt modelId="{9617668C-C38C-4017-8DDF-37855B15D110}" type="parTrans" cxnId="{C4BA385D-31ED-40EF-A5D6-98DFBA64E71A}">
      <dgm:prSet/>
      <dgm:spPr/>
      <dgm:t>
        <a:bodyPr rtlCol="0"/>
        <a:lstStyle/>
        <a:p>
          <a:pPr rtl="0"/>
          <a:endParaRPr lang="es-ES"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93603" custScaleY="168245" custLinFactX="-272624" custLinFactNeighborX="-300000" custLinFactNeighborY="68929"/>
      <dgm:spPr>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dgm:spPr>
      <dgm:t>
        <a:bodyPr/>
        <a:lstStyle/>
        <a:p>
          <a:endParaRPr lang="es-ES"/>
        </a:p>
      </dgm:t>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Y="9" custLinFactNeighborX="21723" custLinFactNeighborY="100000">
        <dgm:presLayoutVars>
          <dgm:chMax val="1"/>
          <dgm:chPref val="1"/>
        </dgm:presLayoutVars>
      </dgm:prSet>
      <dgm:spPr/>
      <dgm:t>
        <a:bodyPr/>
        <a:lstStyle/>
        <a:p>
          <a:endParaRPr lang="es-E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33001" custScaleY="145848" custLinFactX="249112" custLinFactY="-100000" custLinFactNeighborX="300000" custLinFactNeighborY="-1428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s-ES"/>
        </a:p>
      </dgm:t>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ScaleX="696730" custScaleY="392510" custLinFactNeighborX="1603" custLinFactNeighborY="-2533">
        <dgm:presLayoutVars>
          <dgm:chMax val="1"/>
          <dgm:chPref val="1"/>
        </dgm:presLayoutVars>
      </dgm:prSet>
      <dgm:spPr/>
      <dgm:t>
        <a:bodyPr/>
        <a:lstStyle/>
        <a:p>
          <a:endParaRPr lang="es-ES"/>
        </a:p>
      </dgm:t>
    </dgm:pt>
  </dgm:ptLst>
  <dgm:cxnLst>
    <dgm:cxn modelId="{639634AD-5727-49C2-9E58-EB6075215446}" type="presOf" srcId="{91A66877-AC1C-46D9-BF2C-6024B638DEA9}" destId="{55120873-6F5C-4053-8EAD-6287A7F1097E}"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05A920DF-F275-442A-AE4E-321A812BD608}" type="presOf" srcId="{7D9C16A6-8C48-4165-8DAF-8C957C12A8FA}" destId="{8994D886-A75F-411A-A9D7-D31991FF12BD}" srcOrd="0" destOrd="0" presId="urn:microsoft.com/office/officeart/2018/2/layout/IconLabelList"/>
    <dgm:cxn modelId="{51C9C716-0C8A-4862-A43F-A9047F6A6ECE}" type="presOf" srcId="{701D68F5-42F8-47BC-8FED-84C50F595DF0}" destId="{A99B5DD6-89E9-4537-B415-4205CEB9323A}"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863086" y="140381"/>
          <a:ext cx="1622941" cy="1617119"/>
        </a:xfrm>
        <a:prstGeom prst="rect">
          <a:avLst/>
        </a:prstGeom>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449526" y="3106515"/>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800100" rtl="0">
            <a:lnSpc>
              <a:spcPct val="100000"/>
            </a:lnSpc>
            <a:spcBef>
              <a:spcPct val="0"/>
            </a:spcBef>
            <a:spcAft>
              <a:spcPct val="35000"/>
            </a:spcAft>
          </a:pPr>
          <a:endParaRPr lang="es-ES" sz="1800" kern="1200" noProof="0" dirty="0"/>
        </a:p>
      </dsp:txBody>
      <dsp:txXfrm>
        <a:off x="449526" y="3106515"/>
        <a:ext cx="1957500" cy="720000"/>
      </dsp:txXfrm>
    </dsp:sp>
    <dsp:sp modelId="{CE9DF0E8-B0DE-4E1E-9FF4-6006AD8428DB}">
      <dsp:nvSpPr>
        <dsp:cNvPr id="0" name=""/>
        <dsp:cNvSpPr/>
      </dsp:nvSpPr>
      <dsp:spPr>
        <a:xfrm>
          <a:off x="7715251" y="188129"/>
          <a:ext cx="2061934" cy="15990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1171569" y="2082052"/>
          <a:ext cx="8557465" cy="1690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800100" rtl="0">
            <a:lnSpc>
              <a:spcPct val="100000"/>
            </a:lnSpc>
            <a:spcBef>
              <a:spcPct val="0"/>
            </a:spcBef>
            <a:spcAft>
              <a:spcPct val="35000"/>
            </a:spcAft>
          </a:pPr>
          <a:r>
            <a:rPr lang="es-CO" sz="1800" kern="1200" noProof="0" dirty="0" smtClean="0">
              <a:latin typeface="Arial" panose="020B0604020202020204" pitchFamily="34" charset="0"/>
              <a:cs typeface="Arial" panose="020B0604020202020204" pitchFamily="34" charset="0"/>
            </a:rPr>
            <a:t>Un robot agrícola automatizado es un dispositivo diseñado para llevar a cabo tareas muy puntuales en la agricultura sin que se vea involucrada la intervención humana constante. Dichos robots cuentan con componentes tales como: sensores, actuadores y software avanzado que permite realizar una gran variedad de tareas agrícolas como la siembra, cosecha, pulverización de cultivos, monitoreo de condiciones ambientales entre otras.</a:t>
          </a:r>
          <a:endParaRPr lang="es-ES" sz="1800" kern="1200" noProof="0" dirty="0">
            <a:latin typeface="Arial" panose="020B0604020202020204" pitchFamily="34" charset="0"/>
            <a:cs typeface="Arial" panose="020B0604020202020204" pitchFamily="34" charset="0"/>
          </a:endParaRPr>
        </a:p>
      </dsp:txBody>
      <dsp:txXfrm>
        <a:off x="1171569" y="2082052"/>
        <a:ext cx="8557465" cy="1690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1326230" y="601696"/>
          <a:ext cx="1294058" cy="1124563"/>
        </a:xfrm>
        <a:prstGeom prst="rect">
          <a:avLst/>
        </a:prstGeom>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99B5DD6-89E9-4537-B415-4205CEB9323A}">
      <dsp:nvSpPr>
        <dsp:cNvPr id="0" name=""/>
        <dsp:cNvSpPr/>
      </dsp:nvSpPr>
      <dsp:spPr>
        <a:xfrm>
          <a:off x="5380712" y="1879240"/>
          <a:ext cx="1485351" cy="59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711200" rtl="0">
            <a:lnSpc>
              <a:spcPct val="100000"/>
            </a:lnSpc>
            <a:spcBef>
              <a:spcPct val="0"/>
            </a:spcBef>
            <a:spcAft>
              <a:spcPct val="35000"/>
            </a:spcAft>
          </a:pPr>
          <a:endParaRPr lang="es-ES" sz="1600" kern="1200" noProof="0" dirty="0"/>
        </a:p>
      </dsp:txBody>
      <dsp:txXfrm>
        <a:off x="5380712" y="1879240"/>
        <a:ext cx="1485351" cy="594140"/>
      </dsp:txXfrm>
    </dsp:sp>
    <dsp:sp modelId="{CE9DF0E8-B0DE-4E1E-9FF4-6006AD8428DB}">
      <dsp:nvSpPr>
        <dsp:cNvPr id="0" name=""/>
        <dsp:cNvSpPr/>
      </dsp:nvSpPr>
      <dsp:spPr>
        <a:xfrm>
          <a:off x="9026539" y="627623"/>
          <a:ext cx="888989" cy="974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5120873-6F5C-4053-8EAD-6287A7F1097E}">
      <dsp:nvSpPr>
        <dsp:cNvPr id="0" name=""/>
        <dsp:cNvSpPr/>
      </dsp:nvSpPr>
      <dsp:spPr>
        <a:xfrm>
          <a:off x="650090" y="2435740"/>
          <a:ext cx="10348889" cy="233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711200" rtl="0">
            <a:lnSpc>
              <a:spcPct val="100000"/>
            </a:lnSpc>
            <a:spcBef>
              <a:spcPct val="0"/>
            </a:spcBef>
            <a:spcAft>
              <a:spcPct val="35000"/>
            </a:spcAft>
          </a:pPr>
          <a:r>
            <a:rPr lang="es-CO" sz="1600" kern="1200" noProof="0" dirty="0" smtClean="0">
              <a:latin typeface="Arial" panose="020B0604020202020204" pitchFamily="34" charset="0"/>
              <a:cs typeface="Arial" panose="020B0604020202020204" pitchFamily="34" charset="0"/>
            </a:rPr>
            <a:t>Un robot agrícola automatizado es un dispositivo diseñado para llevar a cabo tareas muy puntuales en la agricultura sin que se vea involucrada la intervención humana constante. Dichos robots cuentan con componentes tales como: sensores, actuadores y software avanzado que permite realizar una gran variedad de tareas agrícolas como la siembra, cosecha, pulverización de cultivos, monitoreo de condiciones ambientales entre otras.</a:t>
          </a:r>
        </a:p>
        <a:p>
          <a:pPr lvl="0" algn="ctr" defTabSz="711200" rtl="0">
            <a:lnSpc>
              <a:spcPct val="100000"/>
            </a:lnSpc>
            <a:spcBef>
              <a:spcPct val="0"/>
            </a:spcBef>
            <a:spcAft>
              <a:spcPct val="35000"/>
            </a:spcAft>
          </a:pPr>
          <a:r>
            <a:rPr lang="es-CO" sz="1600" b="0" i="0" u="none" kern="1200" dirty="0" smtClean="0">
              <a:latin typeface="Arial" panose="020B0604020202020204" pitchFamily="34" charset="0"/>
              <a:cs typeface="Arial" panose="020B0604020202020204" pitchFamily="34" charset="0"/>
            </a:rPr>
            <a:t>La inclusión de robots agrícolas brinda al agricultor de la zona un acceso más directo hacia tecnologías avanzadas que, de otro modo, podría fácilmente estar fuera de su alcance debido a diferentes factores, esto fomentará la modernización y competitividad de la agricultura colombiana en el mercado global a futuro.</a:t>
          </a:r>
          <a:endParaRPr lang="es-ES" sz="1600" kern="1200" noProof="0" dirty="0">
            <a:latin typeface="Arial" panose="020B0604020202020204" pitchFamily="34" charset="0"/>
            <a:cs typeface="Arial" panose="020B0604020202020204" pitchFamily="34" charset="0"/>
          </a:endParaRPr>
        </a:p>
      </dsp:txBody>
      <dsp:txXfrm>
        <a:off x="650090" y="2435740"/>
        <a:ext cx="10348889" cy="233206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15/10/2024</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14824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269826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219063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77342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30</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15/10/2024</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15/10/2024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15/10/2024</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15/10/2024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15/10/2024</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15/10/2024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15/10/2024</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15/10/2024</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15/10/2024</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15/10/2024</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15/10/2024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15/10/2024</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smtClean="0">
                <a:solidFill>
                  <a:schemeClr val="bg1"/>
                </a:solidFill>
              </a:rPr>
              <a:t>Proyecto de automatización </a:t>
            </a:r>
            <a:endParaRPr lang="es-ES" sz="45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Autofit/>
          </a:bodyPr>
          <a:lstStyle/>
          <a:p>
            <a:pPr rtl="0"/>
            <a:r>
              <a:rPr lang="es-ES" sz="2800" b="1" i="1" u="sng" dirty="0" smtClean="0">
                <a:solidFill>
                  <a:srgbClr val="7CEBFF"/>
                </a:solidFill>
              </a:rPr>
              <a:t>Robot autómata agrícola sas </a:t>
            </a:r>
            <a:endParaRPr lang="es-ES" sz="2800" b="1" i="1" u="sng"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Requerimientos del cliente </a:t>
            </a:r>
            <a:endParaRPr lang="es-CO" b="1" dirty="0"/>
          </a:p>
        </p:txBody>
      </p:sp>
      <p:sp>
        <p:nvSpPr>
          <p:cNvPr id="5" name="Marcador de contenido 4"/>
          <p:cNvSpPr>
            <a:spLocks noGrp="1"/>
          </p:cNvSpPr>
          <p:nvPr>
            <p:ph sz="half" idx="1"/>
          </p:nvPr>
        </p:nvSpPr>
        <p:spPr>
          <a:xfrm>
            <a:off x="581193" y="2228003"/>
            <a:ext cx="11029616" cy="3633047"/>
          </a:xfrm>
        </p:spPr>
        <p:txBody>
          <a:bodyPr>
            <a:normAutofit fontScale="92500" lnSpcReduction="10000"/>
          </a:bodyPr>
          <a:lstStyle/>
          <a:p>
            <a:r>
              <a:rPr lang="es-CO" b="1" dirty="0">
                <a:latin typeface="Arial" panose="020B0604020202020204" pitchFamily="34" charset="0"/>
                <a:cs typeface="Arial" panose="020B0604020202020204" pitchFamily="34" charset="0"/>
              </a:rPr>
              <a:t>3. Requerimientos tecnológicos</a:t>
            </a:r>
          </a:p>
          <a:p>
            <a:r>
              <a:rPr lang="es-CO" dirty="0">
                <a:latin typeface="Arial" panose="020B0604020202020204" pitchFamily="34" charset="0"/>
                <a:cs typeface="Arial" panose="020B0604020202020204" pitchFamily="34" charset="0"/>
              </a:rPr>
              <a:t>El cliente busca un producto que introduzca la tecnología en un sector que no ha adoptado todavía métodos modernos de siembra. Por tanto, los requerimientos tecnológicos incluyen:</a:t>
            </a:r>
          </a:p>
          <a:p>
            <a:r>
              <a:rPr lang="es-CO" b="1" dirty="0">
                <a:latin typeface="Arial" panose="020B0604020202020204" pitchFamily="34" charset="0"/>
                <a:cs typeface="Arial" panose="020B0604020202020204" pitchFamily="34" charset="0"/>
              </a:rPr>
              <a:t>Sistema de control y monitoreo remoto</a:t>
            </a:r>
            <a:r>
              <a:rPr lang="es-CO" dirty="0">
                <a:latin typeface="Arial" panose="020B0604020202020204" pitchFamily="34" charset="0"/>
                <a:cs typeface="Arial" panose="020B0604020202020204" pitchFamily="34" charset="0"/>
              </a:rPr>
              <a:t>: Es probable que el cliente necesite una plataforma de control y monitoreo accesible a distancia (por ejemplo, desde un </a:t>
            </a:r>
            <a:r>
              <a:rPr lang="es-CO" dirty="0" smtClean="0">
                <a:latin typeface="Arial" panose="020B0604020202020204" pitchFamily="34" charset="0"/>
                <a:cs typeface="Arial" panose="020B0604020202020204" pitchFamily="34" charset="0"/>
              </a:rPr>
              <a:t>Smartphone </a:t>
            </a:r>
            <a:r>
              <a:rPr lang="es-CO" dirty="0">
                <a:latin typeface="Arial" panose="020B0604020202020204" pitchFamily="34" charset="0"/>
                <a:cs typeface="Arial" panose="020B0604020202020204" pitchFamily="34" charset="0"/>
              </a:rPr>
              <a:t>o computadora), lo que permitiría supervisar y ajustar el proceso sin tener que estar físicamente presente en el campo.</a:t>
            </a:r>
          </a:p>
          <a:p>
            <a:r>
              <a:rPr lang="es-CO" b="1" dirty="0">
                <a:latin typeface="Arial" panose="020B0604020202020204" pitchFamily="34" charset="0"/>
                <a:cs typeface="Arial" panose="020B0604020202020204" pitchFamily="34" charset="0"/>
              </a:rPr>
              <a:t>Sensores y análisis de datos</a:t>
            </a:r>
            <a:r>
              <a:rPr lang="es-CO" dirty="0">
                <a:latin typeface="Arial" panose="020B0604020202020204" pitchFamily="34" charset="0"/>
                <a:cs typeface="Arial" panose="020B0604020202020204" pitchFamily="34" charset="0"/>
              </a:rPr>
              <a:t>: El robot debe contar con sensores para medir variables como la humedad del suelo, la profundidad de la siembra, y las condiciones atmosféricas. Estos datos deben ser recopilados y analizados en tiempo real para mejorar el proceso de siembra.</a:t>
            </a:r>
          </a:p>
          <a:p>
            <a:r>
              <a:rPr lang="es-CO" b="1" dirty="0">
                <a:latin typeface="Arial" panose="020B0604020202020204" pitchFamily="34" charset="0"/>
                <a:cs typeface="Arial" panose="020B0604020202020204" pitchFamily="34" charset="0"/>
              </a:rPr>
              <a:t>Autonomía energética</a:t>
            </a:r>
            <a:r>
              <a:rPr lang="es-CO" dirty="0">
                <a:latin typeface="Arial" panose="020B0604020202020204" pitchFamily="34" charset="0"/>
                <a:cs typeface="Arial" panose="020B0604020202020204" pitchFamily="34" charset="0"/>
              </a:rPr>
              <a:t>: Dado que la intervención humana debe ser mínima, el robot debería contar con fuentes de energía eficientes, como paneles solares, baterías de larga duración, o una combinación de ambas, para operar durante largos periodos en zonas rurales con acceso limitado a la red eléctrica.</a:t>
            </a:r>
          </a:p>
          <a:p>
            <a:pPr marL="0" indent="0">
              <a:buNone/>
            </a:pPr>
            <a:endParaRPr lang="es-CO" dirty="0"/>
          </a:p>
        </p:txBody>
      </p:sp>
    </p:spTree>
    <p:extLst>
      <p:ext uri="{BB962C8B-B14F-4D97-AF65-F5344CB8AC3E}">
        <p14:creationId xmlns:p14="http://schemas.microsoft.com/office/powerpoint/2010/main" val="273661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Requerimientos del cliente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4. Requerimientos de mantenimiento y soporte</a:t>
            </a:r>
          </a:p>
          <a:p>
            <a:r>
              <a:rPr lang="es-CO" dirty="0">
                <a:latin typeface="Arial" panose="020B0604020202020204" pitchFamily="34" charset="0"/>
                <a:cs typeface="Arial" panose="020B0604020202020204" pitchFamily="34" charset="0"/>
              </a:rPr>
              <a:t>El cliente también tendrá expectativas relacionadas con el mantenimiento y el soporte técnico del robot:</a:t>
            </a:r>
          </a:p>
          <a:p>
            <a:r>
              <a:rPr lang="es-CO" b="1" dirty="0">
                <a:latin typeface="Arial" panose="020B0604020202020204" pitchFamily="34" charset="0"/>
                <a:cs typeface="Arial" panose="020B0604020202020204" pitchFamily="34" charset="0"/>
              </a:rPr>
              <a:t>Facilidad de mantenimiento</a:t>
            </a:r>
            <a:r>
              <a:rPr lang="es-CO" dirty="0">
                <a:latin typeface="Arial" panose="020B0604020202020204" pitchFamily="34" charset="0"/>
                <a:cs typeface="Arial" panose="020B0604020202020204" pitchFamily="34" charset="0"/>
              </a:rPr>
              <a:t>: Dado que los agricultores en Cundinamarca podrían no estar familiarizados con tecnología avanzada, es importante que el robot sea fácil de mantener o que el soporte técnico esté disponible de manera accesible.</a:t>
            </a:r>
          </a:p>
          <a:p>
            <a:r>
              <a:rPr lang="es-CO" b="1" dirty="0">
                <a:latin typeface="Arial" panose="020B0604020202020204" pitchFamily="34" charset="0"/>
                <a:cs typeface="Arial" panose="020B0604020202020204" pitchFamily="34" charset="0"/>
              </a:rPr>
              <a:t>Soporte técnico local</a:t>
            </a:r>
            <a:r>
              <a:rPr lang="es-CO" dirty="0">
                <a:latin typeface="Arial" panose="020B0604020202020204" pitchFamily="34" charset="0"/>
                <a:cs typeface="Arial" panose="020B0604020202020204" pitchFamily="34" charset="0"/>
              </a:rPr>
              <a:t>: Se requiere la disponibilidad de asistencia técnica en la zona o capacitación adecuada para los operadores locales, en caso de fallos o problemas mecánicos o tecnológicos.</a:t>
            </a:r>
          </a:p>
          <a:p>
            <a:pPr marL="0" indent="0">
              <a:buNone/>
            </a:pPr>
            <a:endParaRPr lang="es-CO" dirty="0"/>
          </a:p>
        </p:txBody>
      </p:sp>
    </p:spTree>
    <p:extLst>
      <p:ext uri="{BB962C8B-B14F-4D97-AF65-F5344CB8AC3E}">
        <p14:creationId xmlns:p14="http://schemas.microsoft.com/office/powerpoint/2010/main" val="315639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Requerimientos del cliente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5. Requerimientos económicos</a:t>
            </a:r>
          </a:p>
          <a:p>
            <a:r>
              <a:rPr lang="es-CO" dirty="0">
                <a:latin typeface="Arial" panose="020B0604020202020204" pitchFamily="34" charset="0"/>
                <a:cs typeface="Arial" panose="020B0604020202020204" pitchFamily="34" charset="0"/>
              </a:rPr>
              <a:t>Es importante que el producto se ajuste a las capacidades económicas del cliente en la región:</a:t>
            </a:r>
          </a:p>
          <a:p>
            <a:r>
              <a:rPr lang="es-CO" b="1" dirty="0">
                <a:latin typeface="Arial" panose="020B0604020202020204" pitchFamily="34" charset="0"/>
                <a:cs typeface="Arial" panose="020B0604020202020204" pitchFamily="34" charset="0"/>
              </a:rPr>
              <a:t>Costo accesible</a:t>
            </a:r>
            <a:r>
              <a:rPr lang="es-CO" dirty="0">
                <a:latin typeface="Arial" panose="020B0604020202020204" pitchFamily="34" charset="0"/>
                <a:cs typeface="Arial" panose="020B0604020202020204" pitchFamily="34" charset="0"/>
              </a:rPr>
              <a:t>: El robot debe tener un precio que sea asequible para los agricultores locales, quienes quizás no tengan los recursos para invertir en tecnologías costosas.</a:t>
            </a:r>
          </a:p>
          <a:p>
            <a:r>
              <a:rPr lang="es-CO" b="1" dirty="0">
                <a:latin typeface="Arial" panose="020B0604020202020204" pitchFamily="34" charset="0"/>
                <a:cs typeface="Arial" panose="020B0604020202020204" pitchFamily="34" charset="0"/>
              </a:rPr>
              <a:t>Retorno sobre la inversión</a:t>
            </a:r>
            <a:r>
              <a:rPr lang="es-CO" dirty="0">
                <a:latin typeface="Arial" panose="020B0604020202020204" pitchFamily="34" charset="0"/>
                <a:cs typeface="Arial" panose="020B0604020202020204" pitchFamily="34" charset="0"/>
              </a:rPr>
              <a:t>: El cliente también espera que el uso del robot se traduzca en una mejora clara en los tiempos y la eficiencia de la producción, lo que debe compensar la inversión inicial del robot a mediano o largo plazo.</a:t>
            </a:r>
          </a:p>
          <a:p>
            <a:pPr marL="0" indent="0">
              <a:buNone/>
            </a:pPr>
            <a:endParaRPr lang="es-CO" dirty="0"/>
          </a:p>
        </p:txBody>
      </p:sp>
    </p:spTree>
    <p:extLst>
      <p:ext uri="{BB962C8B-B14F-4D97-AF65-F5344CB8AC3E}">
        <p14:creationId xmlns:p14="http://schemas.microsoft.com/office/powerpoint/2010/main" val="388994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Requerimientos del cliente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6. Requerimientos medioambientales</a:t>
            </a:r>
          </a:p>
          <a:p>
            <a:r>
              <a:rPr lang="es-CO" dirty="0">
                <a:latin typeface="Arial" panose="020B0604020202020204" pitchFamily="34" charset="0"/>
                <a:cs typeface="Arial" panose="020B0604020202020204" pitchFamily="34" charset="0"/>
              </a:rPr>
              <a:t>Dado el creciente enfoque en la sostenibilidad en la agricultura, el cliente podría esperar que el producto tenga en cuenta aspectos ecológicos:</a:t>
            </a:r>
          </a:p>
          <a:p>
            <a:r>
              <a:rPr lang="es-CO" b="1" dirty="0">
                <a:latin typeface="Arial" panose="020B0604020202020204" pitchFamily="34" charset="0"/>
                <a:cs typeface="Arial" panose="020B0604020202020204" pitchFamily="34" charset="0"/>
              </a:rPr>
              <a:t>Minimización del impacto ambiental</a:t>
            </a:r>
            <a:r>
              <a:rPr lang="es-CO" dirty="0">
                <a:latin typeface="Arial" panose="020B0604020202020204" pitchFamily="34" charset="0"/>
                <a:cs typeface="Arial" panose="020B0604020202020204" pitchFamily="34" charset="0"/>
              </a:rPr>
              <a:t>: El robot debe realizar su tarea de manera eficiente, minimizando el uso de combustibles fósiles y optimizando el uso de recursos como agua y fertilizantes.</a:t>
            </a:r>
          </a:p>
          <a:p>
            <a:r>
              <a:rPr lang="es-CO" b="1" dirty="0">
                <a:latin typeface="Arial" panose="020B0604020202020204" pitchFamily="34" charset="0"/>
                <a:cs typeface="Arial" panose="020B0604020202020204" pitchFamily="34" charset="0"/>
              </a:rPr>
              <a:t>Uso eficiente de insumos</a:t>
            </a:r>
            <a:r>
              <a:rPr lang="es-CO" dirty="0">
                <a:latin typeface="Arial" panose="020B0604020202020204" pitchFamily="34" charset="0"/>
                <a:cs typeface="Arial" panose="020B0604020202020204" pitchFamily="34" charset="0"/>
              </a:rPr>
              <a:t>: El cliente busca tecnología que permita un uso óptimo y controlado de semillas y otros insumos, evitando desperdicios y maximizando el rendimiento del cultivo.</a:t>
            </a:r>
          </a:p>
          <a:p>
            <a:pPr marL="0" indent="0">
              <a:buNone/>
            </a:pPr>
            <a:endParaRPr lang="es-CO" dirty="0"/>
          </a:p>
        </p:txBody>
      </p:sp>
    </p:spTree>
    <p:extLst>
      <p:ext uri="{BB962C8B-B14F-4D97-AF65-F5344CB8AC3E}">
        <p14:creationId xmlns:p14="http://schemas.microsoft.com/office/powerpoint/2010/main" val="340335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1. Política de confiabilidad y durabilidad</a:t>
            </a:r>
          </a:p>
          <a:p>
            <a:pPr marL="0" indent="0">
              <a:buNone/>
            </a:pPr>
            <a:r>
              <a:rPr lang="es-CO" dirty="0">
                <a:latin typeface="Arial" panose="020B0604020202020204" pitchFamily="34" charset="0"/>
                <a:cs typeface="Arial" panose="020B0604020202020204" pitchFamily="34" charset="0"/>
              </a:rPr>
              <a:t>El robot agrícola debe ser confiable en su operación diaria y duradero a lo largo del tiempo.</a:t>
            </a:r>
          </a:p>
          <a:p>
            <a:pPr marL="0" indent="0">
              <a:buNone/>
            </a:pPr>
            <a:r>
              <a:rPr lang="es-CO" dirty="0" smtClean="0">
                <a:latin typeface="Arial" panose="020B0604020202020204" pitchFamily="34" charset="0"/>
                <a:cs typeface="Arial" panose="020B0604020202020204" pitchFamily="34" charset="0"/>
              </a:rPr>
              <a:t>Dado </a:t>
            </a:r>
            <a:r>
              <a:rPr lang="es-CO" dirty="0">
                <a:latin typeface="Arial" panose="020B0604020202020204" pitchFamily="34" charset="0"/>
                <a:cs typeface="Arial" panose="020B0604020202020204" pitchFamily="34" charset="0"/>
              </a:rPr>
              <a:t>que el robot operará en condiciones rurales y en diferentes tipos de terreno, es esencial que esté diseñado para funcionar sin fallos frecuentes, incluso en entornos difíciles (lluvia, polvo, humedad, etc.). Los materiales y componentes deben ser de alta calidad para soportar el uso prolongado, y el diseño debe minimizar la necesidad de reparaciones. El objetivo es garantizar que el robot pueda operar de forma continua durante los ciclos agrícolas sin interrupciones significativas.</a:t>
            </a:r>
          </a:p>
          <a:p>
            <a:endParaRPr lang="es-CO" dirty="0"/>
          </a:p>
        </p:txBody>
      </p:sp>
    </p:spTree>
    <p:extLst>
      <p:ext uri="{BB962C8B-B14F-4D97-AF65-F5344CB8AC3E}">
        <p14:creationId xmlns:p14="http://schemas.microsoft.com/office/powerpoint/2010/main" val="269461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2. Política de precisión en la siembra y monitoreo</a:t>
            </a:r>
          </a:p>
          <a:p>
            <a:pPr marL="0" indent="0">
              <a:buNone/>
            </a:pPr>
            <a:r>
              <a:rPr lang="es-CO" dirty="0">
                <a:latin typeface="Arial" panose="020B0604020202020204" pitchFamily="34" charset="0"/>
                <a:cs typeface="Arial" panose="020B0604020202020204" pitchFamily="34" charset="0"/>
              </a:rPr>
              <a:t>La precisión en la siembra y el monitoreo del crecimiento de las semillas es clave para maximizar la eficiencia agrícola</a:t>
            </a:r>
            <a:r>
              <a:rPr lang="es-CO" dirty="0" smtClean="0">
                <a:latin typeface="Arial" panose="020B0604020202020204" pitchFamily="34" charset="0"/>
                <a:cs typeface="Arial" panose="020B0604020202020204" pitchFamily="34" charset="0"/>
              </a:rPr>
              <a:t>.</a:t>
            </a:r>
          </a:p>
          <a:p>
            <a:pPr marL="0" indent="0">
              <a:buNone/>
            </a:pPr>
            <a:r>
              <a:rPr lang="es-CO" dirty="0">
                <a:latin typeface="Arial" panose="020B0604020202020204" pitchFamily="34" charset="0"/>
                <a:cs typeface="Arial" panose="020B0604020202020204" pitchFamily="34" charset="0"/>
              </a:rPr>
              <a:t>El robot debe asegurar que las semillas de grano fino sean plantadas a la profundidad correcta, con la densidad adecuada y en las condiciones óptimas.</a:t>
            </a:r>
          </a:p>
          <a:p>
            <a:endParaRPr lang="es-CO" dirty="0"/>
          </a:p>
        </p:txBody>
      </p:sp>
    </p:spTree>
    <p:extLst>
      <p:ext uri="{BB962C8B-B14F-4D97-AF65-F5344CB8AC3E}">
        <p14:creationId xmlns:p14="http://schemas.microsoft.com/office/powerpoint/2010/main" val="355895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3. Política de eficiencia </a:t>
            </a:r>
            <a:r>
              <a:rPr lang="es-CO" b="1" dirty="0" smtClean="0">
                <a:latin typeface="Arial" panose="020B0604020202020204" pitchFamily="34" charset="0"/>
                <a:cs typeface="Arial" panose="020B0604020202020204" pitchFamily="34" charset="0"/>
              </a:rPr>
              <a:t>energética</a:t>
            </a:r>
          </a:p>
          <a:p>
            <a:pPr marL="0" indent="0">
              <a:buNone/>
            </a:pPr>
            <a:r>
              <a:rPr lang="es-CO" dirty="0" smtClean="0">
                <a:latin typeface="Arial" panose="020B0604020202020204" pitchFamily="34" charset="0"/>
                <a:cs typeface="Arial" panose="020B0604020202020204" pitchFamily="34" charset="0"/>
              </a:rPr>
              <a:t>El producto debe ser eficiente en el uso de energía, minimizando los costes operativos y el impacto ambiental.</a:t>
            </a:r>
          </a:p>
          <a:p>
            <a:pPr marL="0" indent="0">
              <a:buNone/>
            </a:pPr>
            <a:r>
              <a:rPr lang="es-CO" dirty="0" smtClean="0">
                <a:latin typeface="Arial" panose="020B0604020202020204" pitchFamily="34" charset="0"/>
                <a:cs typeface="Arial" panose="020B0604020202020204" pitchFamily="34" charset="0"/>
              </a:rPr>
              <a:t>Dado que el robot trabajará en áreas rurales con infraestructura energética limitada, debe ser energéticamente autónomo, utilizando sistemas como paneles solares o baterías recargables.</a:t>
            </a:r>
          </a:p>
          <a:p>
            <a:endParaRPr lang="es-CO" dirty="0"/>
          </a:p>
        </p:txBody>
      </p:sp>
    </p:spTree>
    <p:extLst>
      <p:ext uri="{BB962C8B-B14F-4D97-AF65-F5344CB8AC3E}">
        <p14:creationId xmlns:p14="http://schemas.microsoft.com/office/powerpoint/2010/main" val="38192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4. Política de facilidad de uso y mantenimiento</a:t>
            </a:r>
          </a:p>
          <a:p>
            <a:pPr marL="0" indent="0">
              <a:buNone/>
            </a:pPr>
            <a:r>
              <a:rPr lang="es-CO" dirty="0">
                <a:latin typeface="Arial" panose="020B0604020202020204" pitchFamily="34" charset="0"/>
                <a:cs typeface="Arial" panose="020B0604020202020204" pitchFamily="34" charset="0"/>
              </a:rPr>
              <a:t>El robot debe ser fácil de operar y mantener, incluso para usuarios con poca experiencia en tecnología avanzada.</a:t>
            </a:r>
          </a:p>
          <a:p>
            <a:pPr marL="0" indent="0">
              <a:buNone/>
            </a:pPr>
            <a:r>
              <a:rPr lang="es-CO" dirty="0" smtClean="0">
                <a:latin typeface="Arial" panose="020B0604020202020204" pitchFamily="34" charset="0"/>
                <a:cs typeface="Arial" panose="020B0604020202020204" pitchFamily="34" charset="0"/>
              </a:rPr>
              <a:t>Los </a:t>
            </a:r>
            <a:r>
              <a:rPr lang="es-CO" dirty="0">
                <a:latin typeface="Arial" panose="020B0604020202020204" pitchFamily="34" charset="0"/>
                <a:cs typeface="Arial" panose="020B0604020202020204" pitchFamily="34" charset="0"/>
              </a:rPr>
              <a:t>agricultores en Cundinamarca, que no están habituados a métodos tecnológicos avanzados, requieren una interfaz amigable para el manejo del robot. Las operaciones deben ser intuitivas, con instrucciones claras y sencillas.</a:t>
            </a:r>
          </a:p>
          <a:p>
            <a:endParaRPr lang="es-CO" dirty="0"/>
          </a:p>
        </p:txBody>
      </p:sp>
    </p:spTree>
    <p:extLst>
      <p:ext uri="{BB962C8B-B14F-4D97-AF65-F5344CB8AC3E}">
        <p14:creationId xmlns:p14="http://schemas.microsoft.com/office/powerpoint/2010/main" val="1996277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5. Política de soporte técnico y </a:t>
            </a:r>
            <a:r>
              <a:rPr lang="es-CO" b="1" dirty="0" smtClean="0">
                <a:latin typeface="Arial" panose="020B0604020202020204" pitchFamily="34" charset="0"/>
                <a:cs typeface="Arial" panose="020B0604020202020204" pitchFamily="34" charset="0"/>
              </a:rPr>
              <a:t>capacitación</a:t>
            </a:r>
          </a:p>
          <a:p>
            <a:pPr marL="0" indent="0">
              <a:buNone/>
            </a:pPr>
            <a:r>
              <a:rPr lang="es-CO" dirty="0" smtClean="0">
                <a:latin typeface="Arial" panose="020B0604020202020204" pitchFamily="34" charset="0"/>
                <a:cs typeface="Arial" panose="020B0604020202020204" pitchFamily="34" charset="0"/>
              </a:rPr>
              <a:t>Debe haber un sistema sólido de soporte técnico y capacitación para garantizar que el robot funcione correctamente en cualquier escenario.</a:t>
            </a:r>
          </a:p>
          <a:p>
            <a:pPr marL="0" indent="0">
              <a:buNone/>
            </a:pPr>
            <a:r>
              <a:rPr lang="es-CO" dirty="0" smtClean="0">
                <a:latin typeface="Arial" panose="020B0604020202020204" pitchFamily="34" charset="0"/>
                <a:cs typeface="Arial" panose="020B0604020202020204" pitchFamily="34" charset="0"/>
              </a:rPr>
              <a:t>Se necesita un servicio de soporte técnico disponible para resolver rápidamente problemas o dudas que surjan durante la operación del robot. Además, se debe ofrecer capacitación a los agricultores y operadores locales, para que puedan utilizar y mantener el robot de manera eficaz.</a:t>
            </a: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30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6. Política de seguridad operacional</a:t>
            </a:r>
          </a:p>
          <a:p>
            <a:pPr marL="0" indent="0">
              <a:buNone/>
            </a:pPr>
            <a:r>
              <a:rPr lang="es-CO" dirty="0">
                <a:latin typeface="Arial" panose="020B0604020202020204" pitchFamily="34" charset="0"/>
                <a:cs typeface="Arial" panose="020B0604020202020204" pitchFamily="34" charset="0"/>
              </a:rPr>
              <a:t>El robot debe operar de manera segura para los usuarios y el entorno en el que trabaja.</a:t>
            </a:r>
          </a:p>
          <a:p>
            <a:pPr marL="0" indent="0">
              <a:buNone/>
            </a:pPr>
            <a:r>
              <a:rPr lang="es-CO" dirty="0" smtClean="0">
                <a:latin typeface="Arial" panose="020B0604020202020204" pitchFamily="34" charset="0"/>
                <a:cs typeface="Arial" panose="020B0604020202020204" pitchFamily="34" charset="0"/>
              </a:rPr>
              <a:t>Dado </a:t>
            </a:r>
            <a:r>
              <a:rPr lang="es-CO" dirty="0">
                <a:latin typeface="Arial" panose="020B0604020202020204" pitchFamily="34" charset="0"/>
                <a:cs typeface="Arial" panose="020B0604020202020204" pitchFamily="34" charset="0"/>
              </a:rPr>
              <a:t>que el robot operará en zonas rurales donde pueden estar presentes personas, animales u otros equipos, debe cumplir con normas de seguridad que prevengan accidentes. Esto incluye sensores de detección de obstáculos, paradas automáticas en caso de emergencia y procedimientos de operación seguros para evitar daños a los cultivos o al propio robot.</a:t>
            </a:r>
          </a:p>
          <a:p>
            <a:endParaRPr lang="es-CO" dirty="0"/>
          </a:p>
        </p:txBody>
      </p:sp>
    </p:spTree>
    <p:extLst>
      <p:ext uri="{BB962C8B-B14F-4D97-AF65-F5344CB8AC3E}">
        <p14:creationId xmlns:p14="http://schemas.microsoft.com/office/powerpoint/2010/main" val="278447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algn="ctr" rtl="0"/>
            <a:r>
              <a:rPr lang="es-ES" dirty="0" smtClean="0">
                <a:solidFill>
                  <a:srgbClr val="FFFEFF"/>
                </a:solidFill>
                <a:latin typeface="Berlin Sans FB" panose="020E0602020502020306" pitchFamily="34" charset="0"/>
              </a:rPr>
              <a:t>Introducción</a:t>
            </a:r>
            <a:r>
              <a:rPr lang="es-ES" dirty="0" smtClean="0">
                <a:solidFill>
                  <a:srgbClr val="FFFEFF"/>
                </a:solidFill>
              </a:rPr>
              <a:t>   </a:t>
            </a:r>
            <a:endParaRPr lang="es-ES" dirty="0">
              <a:solidFill>
                <a:srgbClr val="FFFEFF"/>
              </a:solidFill>
            </a:endParaRPr>
          </a:p>
        </p:txBody>
      </p:sp>
      <p:graphicFrame>
        <p:nvGraphicFramePr>
          <p:cNvPr id="4" name="Marcador de posición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98809333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7. Política de cumplimiento normativo</a:t>
            </a:r>
          </a:p>
          <a:p>
            <a:pPr marL="0" indent="0">
              <a:buNone/>
            </a:pPr>
            <a:r>
              <a:rPr lang="es-CO" dirty="0">
                <a:latin typeface="Arial" panose="020B0604020202020204" pitchFamily="34" charset="0"/>
                <a:cs typeface="Arial" panose="020B0604020202020204" pitchFamily="34" charset="0"/>
              </a:rPr>
              <a:t>El producto debe cumplir con las normativas locales e internacionales relacionadas con maquinaria agrícola y automatización.</a:t>
            </a:r>
          </a:p>
          <a:p>
            <a:pPr marL="0" indent="0">
              <a:buNone/>
            </a:pPr>
            <a:r>
              <a:rPr lang="es-CO" dirty="0" smtClean="0">
                <a:latin typeface="Arial" panose="020B0604020202020204" pitchFamily="34" charset="0"/>
                <a:cs typeface="Arial" panose="020B0604020202020204" pitchFamily="34" charset="0"/>
              </a:rPr>
              <a:t>El </a:t>
            </a:r>
            <a:r>
              <a:rPr lang="es-CO" dirty="0">
                <a:latin typeface="Arial" panose="020B0604020202020204" pitchFamily="34" charset="0"/>
                <a:cs typeface="Arial" panose="020B0604020202020204" pitchFamily="34" charset="0"/>
              </a:rPr>
              <a:t>robot debe ajustarse a los estándares y regulaciones de seguridad y calidad establecidos para maquinaria agrícola en Colombia y a nivel internacional. Esto incluye el cumplimiento de normas medioambientales, de seguridad laboral y de eficiencia energética, lo que asegura que el producto pueda ser comercializado y utilizado sin restricciones legales.</a:t>
            </a:r>
          </a:p>
          <a:p>
            <a:endParaRPr lang="es-CO" dirty="0"/>
          </a:p>
        </p:txBody>
      </p:sp>
    </p:spTree>
    <p:extLst>
      <p:ext uri="{BB962C8B-B14F-4D97-AF65-F5344CB8AC3E}">
        <p14:creationId xmlns:p14="http://schemas.microsoft.com/office/powerpoint/2010/main" val="349135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8. Política de sostenibilidad ambiental</a:t>
            </a:r>
          </a:p>
          <a:p>
            <a:pPr marL="0" indent="0">
              <a:buNone/>
            </a:pPr>
            <a:r>
              <a:rPr lang="es-CO" dirty="0">
                <a:latin typeface="Arial" panose="020B0604020202020204" pitchFamily="34" charset="0"/>
                <a:cs typeface="Arial" panose="020B0604020202020204" pitchFamily="34" charset="0"/>
              </a:rPr>
              <a:t>El robot debe estar diseñado teniendo en cuenta la protección y conservación del medio ambiente.</a:t>
            </a:r>
          </a:p>
          <a:p>
            <a:pPr marL="0" indent="0">
              <a:buNone/>
            </a:pPr>
            <a:r>
              <a:rPr lang="es-CO" dirty="0" smtClean="0">
                <a:latin typeface="Arial" panose="020B0604020202020204" pitchFamily="34" charset="0"/>
                <a:cs typeface="Arial" panose="020B0604020202020204" pitchFamily="34" charset="0"/>
              </a:rPr>
              <a:t>En </a:t>
            </a:r>
            <a:r>
              <a:rPr lang="es-CO" dirty="0">
                <a:latin typeface="Arial" panose="020B0604020202020204" pitchFamily="34" charset="0"/>
                <a:cs typeface="Arial" panose="020B0604020202020204" pitchFamily="34" charset="0"/>
              </a:rPr>
              <a:t>línea con las crecientes demandas de sostenibilidad en la agricultura, el robot debe reducir el uso excesivo de recursos (agua, energía, fertilizantes) y minimizar el impacto en el entorno natural.</a:t>
            </a:r>
          </a:p>
          <a:p>
            <a:pPr marL="0" indent="0">
              <a:buNone/>
            </a:pP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48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9. Política de mejora continua</a:t>
            </a:r>
          </a:p>
          <a:p>
            <a:pPr marL="0" indent="0">
              <a:buNone/>
            </a:pPr>
            <a:r>
              <a:rPr lang="es-CO" dirty="0">
                <a:latin typeface="Arial" panose="020B0604020202020204" pitchFamily="34" charset="0"/>
                <a:cs typeface="Arial" panose="020B0604020202020204" pitchFamily="34" charset="0"/>
              </a:rPr>
              <a:t>El robot agrícola debe ser mejorable a lo largo del tiempo en base a los comentarios y nuevas necesidades de los clientes.</a:t>
            </a:r>
          </a:p>
          <a:p>
            <a:pPr marL="0" indent="0">
              <a:buNone/>
            </a:pPr>
            <a:r>
              <a:rPr lang="es-CO" dirty="0" smtClean="0">
                <a:latin typeface="Arial" panose="020B0604020202020204" pitchFamily="34" charset="0"/>
                <a:cs typeface="Arial" panose="020B0604020202020204" pitchFamily="34" charset="0"/>
              </a:rPr>
              <a:t>Es </a:t>
            </a:r>
            <a:r>
              <a:rPr lang="es-CO" dirty="0">
                <a:latin typeface="Arial" panose="020B0604020202020204" pitchFamily="34" charset="0"/>
                <a:cs typeface="Arial" panose="020B0604020202020204" pitchFamily="34" charset="0"/>
              </a:rPr>
              <a:t>crucial que el producto no sea estático, sino que pueda adaptarse y mejorarse con nuevas actualizaciones de software o mejoras de hardware, en función de las experiencias de los usuarios. Esto permite que el robot se mantenga relevante y competitivo en el mercado, respondiendo a las necesidades cambiantes de los agricultores y a las innovaciones tecnológicas que surjan en el futuro.</a:t>
            </a:r>
          </a:p>
          <a:p>
            <a:endParaRPr lang="es-CO" dirty="0"/>
          </a:p>
        </p:txBody>
      </p:sp>
    </p:spTree>
    <p:extLst>
      <p:ext uri="{BB962C8B-B14F-4D97-AF65-F5344CB8AC3E}">
        <p14:creationId xmlns:p14="http://schemas.microsoft.com/office/powerpoint/2010/main" val="196101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Políticas de calidad del producto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a:latin typeface="Arial" panose="020B0604020202020204" pitchFamily="34" charset="0"/>
                <a:cs typeface="Arial" panose="020B0604020202020204" pitchFamily="34" charset="0"/>
              </a:rPr>
              <a:t>10. Política de coste-beneficio</a:t>
            </a:r>
          </a:p>
          <a:p>
            <a:pPr marL="0" indent="0">
              <a:buNone/>
            </a:pPr>
            <a:r>
              <a:rPr lang="es-CO" dirty="0">
                <a:latin typeface="Arial" panose="020B0604020202020204" pitchFamily="34" charset="0"/>
                <a:cs typeface="Arial" panose="020B0604020202020204" pitchFamily="34" charset="0"/>
              </a:rPr>
              <a:t>El producto debe proporcionar una relación coste-beneficio adecuada, asegurando que la inversión sea recuperada en un plazo razonable.</a:t>
            </a:r>
          </a:p>
          <a:p>
            <a:pPr marL="0" indent="0">
              <a:buNone/>
            </a:pPr>
            <a:r>
              <a:rPr lang="es-CO" dirty="0" smtClean="0">
                <a:latin typeface="Arial" panose="020B0604020202020204" pitchFamily="34" charset="0"/>
                <a:cs typeface="Arial" panose="020B0604020202020204" pitchFamily="34" charset="0"/>
              </a:rPr>
              <a:t>El </a:t>
            </a:r>
            <a:r>
              <a:rPr lang="es-CO" dirty="0">
                <a:latin typeface="Arial" panose="020B0604020202020204" pitchFamily="34" charset="0"/>
                <a:cs typeface="Arial" panose="020B0604020202020204" pitchFamily="34" charset="0"/>
              </a:rPr>
              <a:t>cliente en Cundinamarca espera que el robot no solo facilite el trabajo agrícola, sino que genere ahorros en tiempo, mano de obra y recursos, lo cual debe reflejarse en un retorno sobre la inversión (ROI) tangible en un periodo relativamente corto. El costo del robot debe ser razonable y ajustarse a las condiciones económicas locales, mientras que los beneficios, como el aumento de la productividad y la reducción de costes, deben ser claros y medibles.</a:t>
            </a:r>
          </a:p>
          <a:p>
            <a:endParaRPr lang="es-CO" dirty="0"/>
          </a:p>
        </p:txBody>
      </p:sp>
    </p:spTree>
    <p:extLst>
      <p:ext uri="{BB962C8B-B14F-4D97-AF65-F5344CB8AC3E}">
        <p14:creationId xmlns:p14="http://schemas.microsoft.com/office/powerpoint/2010/main" val="376280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Objetivos de calidad del producto  </a:t>
            </a:r>
            <a:endParaRPr lang="es-CO" b="1" dirty="0"/>
          </a:p>
        </p:txBody>
      </p:sp>
      <p:sp>
        <p:nvSpPr>
          <p:cNvPr id="5" name="Marcador de contenido 4"/>
          <p:cNvSpPr>
            <a:spLocks noGrp="1"/>
          </p:cNvSpPr>
          <p:nvPr>
            <p:ph sz="half" idx="1"/>
          </p:nvPr>
        </p:nvSpPr>
        <p:spPr>
          <a:xfrm>
            <a:off x="581193" y="2228003"/>
            <a:ext cx="11029616" cy="4301385"/>
          </a:xfrm>
        </p:spPr>
        <p:txBody>
          <a:bodyPr>
            <a:normAutofit fontScale="92500" lnSpcReduction="10000"/>
          </a:bodyPr>
          <a:lstStyle/>
          <a:p>
            <a:r>
              <a:rPr lang="es-CO" b="1" dirty="0" smtClean="0">
                <a:latin typeface="Arial" panose="020B0604020202020204" pitchFamily="34" charset="0"/>
                <a:cs typeface="Arial" panose="020B0604020202020204" pitchFamily="34" charset="0"/>
              </a:rPr>
              <a:t>1. </a:t>
            </a:r>
            <a:r>
              <a:rPr lang="es-CO" b="1" dirty="0">
                <a:latin typeface="Arial" panose="020B0604020202020204" pitchFamily="34" charset="0"/>
                <a:cs typeface="Arial" panose="020B0604020202020204" pitchFamily="34" charset="0"/>
              </a:rPr>
              <a:t>Objetivo</a:t>
            </a:r>
            <a:r>
              <a:rPr lang="es-CO" dirty="0">
                <a:latin typeface="Arial" panose="020B0604020202020204" pitchFamily="34" charset="0"/>
                <a:cs typeface="Arial" panose="020B0604020202020204" pitchFamily="34" charset="0"/>
              </a:rPr>
              <a:t>: Garantizar que el robot pueda sembrar semillas de grano fino con una precisión de al menos el 95%, respetando la profundidad y la distancia óptima entre semillas</a:t>
            </a:r>
            <a:r>
              <a:rPr lang="es-CO" dirty="0" smtClean="0">
                <a:latin typeface="Arial" panose="020B0604020202020204" pitchFamily="34" charset="0"/>
                <a:cs typeface="Arial" panose="020B0604020202020204" pitchFamily="34" charset="0"/>
              </a:rPr>
              <a:t>.</a:t>
            </a:r>
          </a:p>
          <a:p>
            <a:r>
              <a:rPr lang="es-CO" b="1" dirty="0" smtClean="0">
                <a:latin typeface="Arial" panose="020B0604020202020204" pitchFamily="34" charset="0"/>
                <a:cs typeface="Arial" panose="020B0604020202020204" pitchFamily="34" charset="0"/>
              </a:rPr>
              <a:t>2. </a:t>
            </a:r>
            <a:r>
              <a:rPr lang="es-CO" b="1" dirty="0">
                <a:latin typeface="Arial" panose="020B0604020202020204" pitchFamily="34" charset="0"/>
                <a:cs typeface="Arial" panose="020B0604020202020204" pitchFamily="34" charset="0"/>
              </a:rPr>
              <a:t>Objetivo</a:t>
            </a:r>
            <a:r>
              <a:rPr lang="es-CO" dirty="0">
                <a:latin typeface="Arial" panose="020B0604020202020204" pitchFamily="34" charset="0"/>
                <a:cs typeface="Arial" panose="020B0604020202020204" pitchFamily="34" charset="0"/>
              </a:rPr>
              <a:t>: M</a:t>
            </a:r>
            <a:r>
              <a:rPr lang="es-CO" dirty="0" smtClean="0">
                <a:latin typeface="Arial" panose="020B0604020202020204" pitchFamily="34" charset="0"/>
                <a:cs typeface="Arial" panose="020B0604020202020204" pitchFamily="34" charset="0"/>
              </a:rPr>
              <a:t>onitorear </a:t>
            </a:r>
            <a:r>
              <a:rPr lang="es-CO" dirty="0">
                <a:latin typeface="Arial" panose="020B0604020202020204" pitchFamily="34" charset="0"/>
                <a:cs typeface="Arial" panose="020B0604020202020204" pitchFamily="34" charset="0"/>
              </a:rPr>
              <a:t>de manera continua el crecimiento de los cultivos, reportando las condiciones del suelo (humedad, temperatura) y detectando problemas como crecimiento irregular o enfermedades en el 100% del área sembrada</a:t>
            </a:r>
            <a:r>
              <a:rPr lang="es-CO" dirty="0" smtClean="0">
                <a:latin typeface="Arial" panose="020B0604020202020204" pitchFamily="34" charset="0"/>
                <a:cs typeface="Arial" panose="020B0604020202020204" pitchFamily="34" charset="0"/>
              </a:rPr>
              <a:t>.</a:t>
            </a:r>
          </a:p>
          <a:p>
            <a:r>
              <a:rPr lang="es-CO" b="1" dirty="0" smtClean="0">
                <a:latin typeface="Arial" panose="020B0604020202020204" pitchFamily="34" charset="0"/>
                <a:cs typeface="Arial" panose="020B0604020202020204" pitchFamily="34" charset="0"/>
              </a:rPr>
              <a:t>3. Objetivo</a:t>
            </a:r>
            <a:r>
              <a:rPr lang="es-CO" dirty="0">
                <a:latin typeface="Arial" panose="020B0604020202020204" pitchFamily="34" charset="0"/>
                <a:cs typeface="Arial" panose="020B0604020202020204" pitchFamily="34" charset="0"/>
              </a:rPr>
              <a:t>: R</a:t>
            </a:r>
            <a:r>
              <a:rPr lang="es-CO" dirty="0" smtClean="0">
                <a:latin typeface="Arial" panose="020B0604020202020204" pitchFamily="34" charset="0"/>
                <a:cs typeface="Arial" panose="020B0604020202020204" pitchFamily="34" charset="0"/>
              </a:rPr>
              <a:t>educir </a:t>
            </a:r>
            <a:r>
              <a:rPr lang="es-CO" dirty="0">
                <a:latin typeface="Arial" panose="020B0604020202020204" pitchFamily="34" charset="0"/>
                <a:cs typeface="Arial" panose="020B0604020202020204" pitchFamily="34" charset="0"/>
              </a:rPr>
              <a:t>el tiempo total de siembra en un 30% en comparación con los métodos tradicionales utilizados en la región</a:t>
            </a:r>
            <a:r>
              <a:rPr lang="es-CO" dirty="0" smtClean="0">
                <a:latin typeface="Arial" panose="020B0604020202020204" pitchFamily="34" charset="0"/>
                <a:cs typeface="Arial" panose="020B0604020202020204" pitchFamily="34" charset="0"/>
              </a:rPr>
              <a:t>.</a:t>
            </a:r>
          </a:p>
          <a:p>
            <a:r>
              <a:rPr lang="es-CO" b="1" dirty="0" smtClean="0">
                <a:latin typeface="Arial" panose="020B0604020202020204" pitchFamily="34" charset="0"/>
                <a:cs typeface="Arial" panose="020B0604020202020204" pitchFamily="34" charset="0"/>
              </a:rPr>
              <a:t>4. Objetivo</a:t>
            </a:r>
            <a:r>
              <a:rPr lang="es-CO" dirty="0">
                <a:latin typeface="Arial" panose="020B0604020202020204" pitchFamily="34" charset="0"/>
                <a:cs typeface="Arial" panose="020B0604020202020204" pitchFamily="34" charset="0"/>
              </a:rPr>
              <a:t>: Garantizar</a:t>
            </a:r>
            <a:r>
              <a:rPr lang="es-CO" dirty="0" smtClean="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rPr>
              <a:t>una vida útil de al menos 5 años, con un mantenimiento básico cada 6 meses que no requiera la intervención de personal altamente especializado</a:t>
            </a:r>
            <a:r>
              <a:rPr lang="es-CO" dirty="0" smtClean="0">
                <a:latin typeface="Arial" panose="020B0604020202020204" pitchFamily="34" charset="0"/>
                <a:cs typeface="Arial" panose="020B0604020202020204" pitchFamily="34" charset="0"/>
              </a:rPr>
              <a:t>.</a:t>
            </a:r>
          </a:p>
          <a:p>
            <a:r>
              <a:rPr lang="es-CO" b="1" dirty="0" smtClean="0">
                <a:latin typeface="Arial" panose="020B0604020202020204" pitchFamily="34" charset="0"/>
                <a:cs typeface="Arial" panose="020B0604020202020204" pitchFamily="34" charset="0"/>
              </a:rPr>
              <a:t>5. Objetivo</a:t>
            </a:r>
            <a:r>
              <a:rPr lang="es-CO" dirty="0">
                <a:latin typeface="Arial" panose="020B0604020202020204" pitchFamily="34" charset="0"/>
                <a:cs typeface="Arial" panose="020B0604020202020204" pitchFamily="34" charset="0"/>
              </a:rPr>
              <a:t>: Diseñar una interfaz de usuario que permita a los agricultores operar el robot de manera </a:t>
            </a:r>
            <a:r>
              <a:rPr lang="es-CO" dirty="0" smtClean="0">
                <a:latin typeface="Arial" panose="020B0604020202020204" pitchFamily="34" charset="0"/>
                <a:cs typeface="Arial" panose="020B0604020202020204" pitchFamily="34" charset="0"/>
              </a:rPr>
              <a:t>sencilla. </a:t>
            </a:r>
          </a:p>
          <a:p>
            <a:r>
              <a:rPr lang="es-CO" b="1" dirty="0" smtClean="0">
                <a:latin typeface="Arial" panose="020B0604020202020204" pitchFamily="34" charset="0"/>
                <a:cs typeface="Arial" panose="020B0604020202020204" pitchFamily="34" charset="0"/>
              </a:rPr>
              <a:t>6. Objetivo</a:t>
            </a:r>
            <a:r>
              <a:rPr lang="es-CO" dirty="0">
                <a:latin typeface="Arial" panose="020B0604020202020204" pitchFamily="34" charset="0"/>
                <a:cs typeface="Arial" panose="020B0604020202020204" pitchFamily="34" charset="0"/>
              </a:rPr>
              <a:t>: Reducir la intervención humana en el proceso de siembra y monitoreo en un 80%, permitiendo que el robot realice las tareas de forma autónoma</a:t>
            </a:r>
            <a:r>
              <a:rPr lang="es-CO" dirty="0" smtClean="0">
                <a:latin typeface="Arial" panose="020B0604020202020204" pitchFamily="34" charset="0"/>
                <a:cs typeface="Arial" panose="020B0604020202020204" pitchFamily="34" charset="0"/>
              </a:rPr>
              <a:t>.</a:t>
            </a:r>
          </a:p>
          <a:p>
            <a:r>
              <a:rPr lang="es-CO" b="1" dirty="0" smtClean="0">
                <a:latin typeface="Arial" panose="020B0604020202020204" pitchFamily="34" charset="0"/>
                <a:cs typeface="Arial" panose="020B0604020202020204" pitchFamily="34" charset="0"/>
              </a:rPr>
              <a:t>7. Objetivo</a:t>
            </a:r>
            <a:r>
              <a:rPr lang="es-CO" dirty="0">
                <a:latin typeface="Arial" panose="020B0604020202020204" pitchFamily="34" charset="0"/>
                <a:cs typeface="Arial" panose="020B0604020202020204" pitchFamily="34" charset="0"/>
              </a:rPr>
              <a:t>: Asegurarse de que el diseño, la fabricación y el uso del robot cumplan con todas las normativas agrícolas y ambientales vigentes en Colombia.</a:t>
            </a:r>
          </a:p>
        </p:txBody>
      </p:sp>
    </p:spTree>
    <p:extLst>
      <p:ext uri="{BB962C8B-B14F-4D97-AF65-F5344CB8AC3E}">
        <p14:creationId xmlns:p14="http://schemas.microsoft.com/office/powerpoint/2010/main" val="2345611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Objetivos de calidad del producto  </a:t>
            </a:r>
            <a:endParaRPr lang="es-CO" b="1" dirty="0"/>
          </a:p>
        </p:txBody>
      </p:sp>
      <p:sp>
        <p:nvSpPr>
          <p:cNvPr id="5" name="Marcador de contenido 4"/>
          <p:cNvSpPr>
            <a:spLocks noGrp="1"/>
          </p:cNvSpPr>
          <p:nvPr>
            <p:ph sz="half" idx="1"/>
          </p:nvPr>
        </p:nvSpPr>
        <p:spPr>
          <a:xfrm>
            <a:off x="581193" y="2228003"/>
            <a:ext cx="11029616" cy="4301385"/>
          </a:xfrm>
        </p:spPr>
        <p:txBody>
          <a:bodyPr>
            <a:normAutofit/>
          </a:bodyPr>
          <a:lstStyle/>
          <a:p>
            <a:r>
              <a:rPr lang="es-CO" b="1" dirty="0" smtClean="0">
                <a:latin typeface="Arial" panose="020B0604020202020204" pitchFamily="34" charset="0"/>
                <a:cs typeface="Arial" panose="020B0604020202020204" pitchFamily="34" charset="0"/>
              </a:rPr>
              <a:t>8. </a:t>
            </a:r>
            <a:r>
              <a:rPr lang="es-CO" b="1" dirty="0">
                <a:latin typeface="Arial" panose="020B0604020202020204" pitchFamily="34" charset="0"/>
                <a:cs typeface="Arial" panose="020B0604020202020204" pitchFamily="34" charset="0"/>
              </a:rPr>
              <a:t>Objetivo</a:t>
            </a:r>
            <a:r>
              <a:rPr lang="es-CO" dirty="0">
                <a:latin typeface="Arial" panose="020B0604020202020204" pitchFamily="34" charset="0"/>
                <a:cs typeface="Arial" panose="020B0604020202020204" pitchFamily="34" charset="0"/>
              </a:rPr>
              <a:t>: Alcanzar una tasa de satisfacción del cliente de al menos el 90%, basada en la facilidad de uso, eficiencia del robot, soporte técnico y </a:t>
            </a:r>
            <a:r>
              <a:rPr lang="es-CO" dirty="0" smtClean="0">
                <a:latin typeface="Arial" panose="020B0604020202020204" pitchFamily="34" charset="0"/>
                <a:cs typeface="Arial" panose="020B0604020202020204" pitchFamily="34" charset="0"/>
              </a:rPr>
              <a:t>retorno </a:t>
            </a:r>
            <a:r>
              <a:rPr lang="es-CO" dirty="0">
                <a:latin typeface="Arial" panose="020B0604020202020204" pitchFamily="34" charset="0"/>
                <a:cs typeface="Arial" panose="020B0604020202020204" pitchFamily="34" charset="0"/>
              </a:rPr>
              <a:t>sobre la inversión</a:t>
            </a:r>
            <a:r>
              <a:rPr lang="es-CO" dirty="0" smtClean="0">
                <a:latin typeface="Arial" panose="020B0604020202020204" pitchFamily="34" charset="0"/>
                <a:cs typeface="Arial" panose="020B0604020202020204" pitchFamily="34" charset="0"/>
              </a:rPr>
              <a:t>.</a:t>
            </a: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193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Riesgos del producto   </a:t>
            </a:r>
            <a:endParaRPr lang="es-CO" b="1" dirty="0"/>
          </a:p>
        </p:txBody>
      </p:sp>
      <p:sp>
        <p:nvSpPr>
          <p:cNvPr id="5" name="Marcador de contenido 4"/>
          <p:cNvSpPr>
            <a:spLocks noGrp="1"/>
          </p:cNvSpPr>
          <p:nvPr>
            <p:ph sz="half" idx="1"/>
          </p:nvPr>
        </p:nvSpPr>
        <p:spPr>
          <a:xfrm>
            <a:off x="581193" y="2228003"/>
            <a:ext cx="11029616" cy="4629997"/>
          </a:xfrm>
        </p:spPr>
        <p:txBody>
          <a:bodyPr>
            <a:normAutofit/>
          </a:bodyPr>
          <a:lstStyle/>
          <a:p>
            <a:pPr lvl="0"/>
            <a:r>
              <a:rPr lang="es-CO" b="1" dirty="0">
                <a:latin typeface="Arial" panose="020B0604020202020204" pitchFamily="34" charset="0"/>
                <a:cs typeface="Arial" panose="020B0604020202020204" pitchFamily="34" charset="0"/>
              </a:rPr>
              <a:t>Falta de acceso a datos.</a:t>
            </a:r>
          </a:p>
          <a:p>
            <a:pPr lvl="0"/>
            <a:r>
              <a:rPr lang="es-CO" b="1" dirty="0">
                <a:latin typeface="Arial" panose="020B0604020202020204" pitchFamily="34" charset="0"/>
                <a:cs typeface="Arial" panose="020B0604020202020204" pitchFamily="34" charset="0"/>
              </a:rPr>
              <a:t>Problemas en la recolección de información.</a:t>
            </a:r>
          </a:p>
          <a:p>
            <a:pPr lvl="0"/>
            <a:r>
              <a:rPr lang="es-CO" b="1" dirty="0">
                <a:latin typeface="Arial" panose="020B0604020202020204" pitchFamily="34" charset="0"/>
                <a:cs typeface="Arial" panose="020B0604020202020204" pitchFamily="34" charset="0"/>
              </a:rPr>
              <a:t>Monto económico para la financiación del </a:t>
            </a:r>
            <a:r>
              <a:rPr lang="es-CO" b="1" dirty="0" smtClean="0">
                <a:latin typeface="Arial" panose="020B0604020202020204" pitchFamily="34" charset="0"/>
                <a:cs typeface="Arial" panose="020B0604020202020204" pitchFamily="34" charset="0"/>
              </a:rPr>
              <a:t>producto. </a:t>
            </a:r>
            <a:endParaRPr lang="es-CO" b="1" dirty="0">
              <a:latin typeface="Arial" panose="020B0604020202020204" pitchFamily="34" charset="0"/>
              <a:cs typeface="Arial" panose="020B0604020202020204" pitchFamily="34" charset="0"/>
            </a:endParaRPr>
          </a:p>
          <a:p>
            <a:pPr lvl="0"/>
            <a:r>
              <a:rPr lang="es-CO" b="1" dirty="0">
                <a:latin typeface="Arial" panose="020B0604020202020204" pitchFamily="34" charset="0"/>
                <a:cs typeface="Arial" panose="020B0604020202020204" pitchFamily="34" charset="0"/>
              </a:rPr>
              <a:t>Tiempos establecidos.</a:t>
            </a:r>
          </a:p>
          <a:p>
            <a:pPr lvl="0"/>
            <a:r>
              <a:rPr lang="es-CO" b="1" dirty="0">
                <a:latin typeface="Arial" panose="020B0604020202020204" pitchFamily="34" charset="0"/>
                <a:cs typeface="Arial" panose="020B0604020202020204" pitchFamily="34" charset="0"/>
              </a:rPr>
              <a:t>Falta de acceso a algunos elementos u materiales para la construcción del robot</a:t>
            </a:r>
            <a:r>
              <a:rPr lang="es-CO" b="1" dirty="0" smtClean="0">
                <a:latin typeface="Arial" panose="020B0604020202020204" pitchFamily="34" charset="0"/>
                <a:cs typeface="Arial" panose="020B0604020202020204" pitchFamily="34" charset="0"/>
              </a:rPr>
              <a:t>.</a:t>
            </a:r>
          </a:p>
          <a:p>
            <a:pPr lvl="0"/>
            <a:r>
              <a:rPr lang="es-CO" b="1" dirty="0">
                <a:latin typeface="Arial" panose="020B0604020202020204" pitchFamily="34" charset="0"/>
                <a:cs typeface="Arial" panose="020B0604020202020204" pitchFamily="34" charset="0"/>
              </a:rPr>
              <a:t>Riesgos </a:t>
            </a:r>
            <a:r>
              <a:rPr lang="es-CO" b="1" dirty="0" smtClean="0">
                <a:latin typeface="Arial" panose="020B0604020202020204" pitchFamily="34" charset="0"/>
                <a:cs typeface="Arial" panose="020B0604020202020204" pitchFamily="34" charset="0"/>
              </a:rPr>
              <a:t>técnicos</a:t>
            </a:r>
          </a:p>
          <a:p>
            <a:pPr lvl="0"/>
            <a:r>
              <a:rPr lang="es-CO" b="1" dirty="0">
                <a:latin typeface="Arial" panose="020B0604020202020204" pitchFamily="34" charset="0"/>
                <a:cs typeface="Arial" panose="020B0604020202020204" pitchFamily="34" charset="0"/>
              </a:rPr>
              <a:t>Riesgos de </a:t>
            </a:r>
            <a:r>
              <a:rPr lang="es-CO" b="1" dirty="0" smtClean="0">
                <a:latin typeface="Arial" panose="020B0604020202020204" pitchFamily="34" charset="0"/>
                <a:cs typeface="Arial" panose="020B0604020202020204" pitchFamily="34" charset="0"/>
              </a:rPr>
              <a:t>mercado (competencia local) </a:t>
            </a:r>
          </a:p>
          <a:p>
            <a:pPr lvl="0"/>
            <a:r>
              <a:rPr lang="es-CO" b="1" dirty="0">
                <a:latin typeface="Arial" panose="020B0604020202020204" pitchFamily="34" charset="0"/>
                <a:cs typeface="Arial" panose="020B0604020202020204" pitchFamily="34" charset="0"/>
              </a:rPr>
              <a:t>Riesgos de sostenibilidad y responsabilidad social (Desplazamiento de la mano de obra local y Dependencia </a:t>
            </a:r>
            <a:r>
              <a:rPr lang="es-CO" b="1" dirty="0" smtClean="0">
                <a:latin typeface="Arial" panose="020B0604020202020204" pitchFamily="34" charset="0"/>
                <a:cs typeface="Arial" panose="020B0604020202020204" pitchFamily="34" charset="0"/>
              </a:rPr>
              <a:t>tecnológica)</a:t>
            </a:r>
            <a:endParaRPr lang="es-CO" b="1" dirty="0">
              <a:latin typeface="Arial" panose="020B0604020202020204" pitchFamily="34" charset="0"/>
              <a:cs typeface="Arial" panose="020B0604020202020204" pitchFamily="34" charset="0"/>
            </a:endParaRPr>
          </a:p>
          <a:p>
            <a:pPr lvl="0"/>
            <a:endParaRPr lang="es-CO" dirty="0" smtClean="0"/>
          </a:p>
          <a:p>
            <a:pPr lvl="0"/>
            <a:endParaRPr lang="es-CO" dirty="0"/>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405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Margen de oportunidades del producto   </a:t>
            </a:r>
            <a:endParaRPr lang="es-CO" b="1" dirty="0"/>
          </a:p>
        </p:txBody>
      </p:sp>
      <p:sp>
        <p:nvSpPr>
          <p:cNvPr id="5" name="Marcador de contenido 4"/>
          <p:cNvSpPr>
            <a:spLocks noGrp="1"/>
          </p:cNvSpPr>
          <p:nvPr>
            <p:ph sz="half" idx="1"/>
          </p:nvPr>
        </p:nvSpPr>
        <p:spPr>
          <a:xfrm>
            <a:off x="581193" y="2628900"/>
            <a:ext cx="11029616" cy="3914775"/>
          </a:xfrm>
        </p:spPr>
        <p:txBody>
          <a:bodyPr>
            <a:normAutofit lnSpcReduction="10000"/>
          </a:bodyPr>
          <a:lstStyle/>
          <a:p>
            <a:r>
              <a:rPr lang="es-CO" b="1" dirty="0">
                <a:latin typeface="Arial" panose="020B0604020202020204" pitchFamily="34" charset="0"/>
                <a:cs typeface="Arial" panose="020B0604020202020204" pitchFamily="34" charset="0"/>
              </a:rPr>
              <a:t>1. Adopción de tecnologías emergentes en agricultura</a:t>
            </a:r>
          </a:p>
          <a:p>
            <a:pPr lvl="0"/>
            <a:r>
              <a:rPr lang="es-CO" b="1" dirty="0">
                <a:latin typeface="Arial" panose="020B0604020202020204" pitchFamily="34" charset="0"/>
                <a:cs typeface="Arial" panose="020B0604020202020204" pitchFamily="34" charset="0"/>
              </a:rPr>
              <a:t>2. Optimización de la productividad </a:t>
            </a:r>
            <a:r>
              <a:rPr lang="es-CO" b="1" dirty="0" smtClean="0">
                <a:latin typeface="Arial" panose="020B0604020202020204" pitchFamily="34" charset="0"/>
                <a:cs typeface="Arial" panose="020B0604020202020204" pitchFamily="34" charset="0"/>
              </a:rPr>
              <a:t>agrícola</a:t>
            </a:r>
          </a:p>
          <a:p>
            <a:r>
              <a:rPr lang="es-CO" b="1" dirty="0">
                <a:latin typeface="Arial" panose="020B0604020202020204" pitchFamily="34" charset="0"/>
                <a:cs typeface="Arial" panose="020B0604020202020204" pitchFamily="34" charset="0"/>
              </a:rPr>
              <a:t>3. Expansión a otros mercados agrícolas </a:t>
            </a:r>
            <a:r>
              <a:rPr lang="es-CO" b="1" dirty="0" smtClean="0">
                <a:latin typeface="Arial" panose="020B0604020202020204" pitchFamily="34" charset="0"/>
                <a:cs typeface="Arial" panose="020B0604020202020204" pitchFamily="34" charset="0"/>
              </a:rPr>
              <a:t>emergentes</a:t>
            </a:r>
          </a:p>
          <a:p>
            <a:pPr lvl="0"/>
            <a:r>
              <a:rPr lang="es-CO" b="1" dirty="0" smtClean="0">
                <a:latin typeface="Arial" panose="020B0604020202020204" pitchFamily="34" charset="0"/>
                <a:cs typeface="Arial" panose="020B0604020202020204" pitchFamily="34" charset="0"/>
              </a:rPr>
              <a:t>4</a:t>
            </a:r>
            <a:r>
              <a:rPr lang="es-CO" b="1" dirty="0">
                <a:latin typeface="Arial" panose="020B0604020202020204" pitchFamily="34" charset="0"/>
                <a:cs typeface="Arial" panose="020B0604020202020204" pitchFamily="34" charset="0"/>
              </a:rPr>
              <a:t>. Sostenibilidad y agricultura </a:t>
            </a:r>
            <a:r>
              <a:rPr lang="es-CO" b="1" dirty="0" smtClean="0">
                <a:latin typeface="Arial" panose="020B0604020202020204" pitchFamily="34" charset="0"/>
                <a:cs typeface="Arial" panose="020B0604020202020204" pitchFamily="34" charset="0"/>
              </a:rPr>
              <a:t>ecológica</a:t>
            </a:r>
          </a:p>
          <a:p>
            <a:pPr lvl="0"/>
            <a:r>
              <a:rPr lang="es-CO" b="1" dirty="0">
                <a:latin typeface="Arial" panose="020B0604020202020204" pitchFamily="34" charset="0"/>
                <a:cs typeface="Arial" panose="020B0604020202020204" pitchFamily="34" charset="0"/>
              </a:rPr>
              <a:t>5. Mejora de la calidad de vida de los </a:t>
            </a:r>
            <a:r>
              <a:rPr lang="es-CO" b="1" dirty="0" smtClean="0">
                <a:latin typeface="Arial" panose="020B0604020202020204" pitchFamily="34" charset="0"/>
                <a:cs typeface="Arial" panose="020B0604020202020204" pitchFamily="34" charset="0"/>
              </a:rPr>
              <a:t>agricultores. (Al </a:t>
            </a:r>
            <a:r>
              <a:rPr lang="es-CO" b="1" dirty="0">
                <a:latin typeface="Arial" panose="020B0604020202020204" pitchFamily="34" charset="0"/>
                <a:cs typeface="Arial" panose="020B0604020202020204" pitchFamily="34" charset="0"/>
              </a:rPr>
              <a:t>automatizar tareas repetitivas y demandantes de tiempo, el robot puede mejorar significativamente la calidad de vida de los agricultores</a:t>
            </a:r>
            <a:r>
              <a:rPr lang="es-CO" b="1" dirty="0" smtClean="0">
                <a:latin typeface="Arial" panose="020B0604020202020204" pitchFamily="34" charset="0"/>
                <a:cs typeface="Arial" panose="020B0604020202020204" pitchFamily="34" charset="0"/>
              </a:rPr>
              <a:t>.)</a:t>
            </a:r>
          </a:p>
          <a:p>
            <a:pPr lvl="0"/>
            <a:r>
              <a:rPr lang="es-CO" b="1" dirty="0">
                <a:latin typeface="Arial" panose="020B0604020202020204" pitchFamily="34" charset="0"/>
                <a:cs typeface="Arial" panose="020B0604020202020204" pitchFamily="34" charset="0"/>
              </a:rPr>
              <a:t>6. Capacitación y educación </a:t>
            </a:r>
            <a:r>
              <a:rPr lang="es-CO" b="1" dirty="0" smtClean="0">
                <a:latin typeface="Arial" panose="020B0604020202020204" pitchFamily="34" charset="0"/>
                <a:cs typeface="Arial" panose="020B0604020202020204" pitchFamily="34" charset="0"/>
              </a:rPr>
              <a:t>tecnológica</a:t>
            </a:r>
          </a:p>
          <a:p>
            <a:pPr lvl="0"/>
            <a:r>
              <a:rPr lang="es-CO" b="1" dirty="0">
                <a:latin typeface="Arial" panose="020B0604020202020204" pitchFamily="34" charset="0"/>
                <a:cs typeface="Arial" panose="020B0604020202020204" pitchFamily="34" charset="0"/>
              </a:rPr>
              <a:t>7. Adaptabilidad a diversas condiciones </a:t>
            </a:r>
            <a:r>
              <a:rPr lang="es-CO" b="1" dirty="0" smtClean="0">
                <a:latin typeface="Arial" panose="020B0604020202020204" pitchFamily="34" charset="0"/>
                <a:cs typeface="Arial" panose="020B0604020202020204" pitchFamily="34" charset="0"/>
              </a:rPr>
              <a:t>geográficas</a:t>
            </a:r>
          </a:p>
          <a:p>
            <a:pPr lvl="0"/>
            <a:r>
              <a:rPr lang="es-CO" b="1" dirty="0" smtClean="0">
                <a:latin typeface="Arial" panose="020B0604020202020204" pitchFamily="34" charset="0"/>
                <a:cs typeface="Arial" panose="020B0604020202020204" pitchFamily="34" charset="0"/>
              </a:rPr>
              <a:t>8. </a:t>
            </a:r>
            <a:r>
              <a:rPr lang="es-CO" b="1" dirty="0">
                <a:latin typeface="Arial" panose="020B0604020202020204" pitchFamily="34" charset="0"/>
                <a:cs typeface="Arial" panose="020B0604020202020204" pitchFamily="34" charset="0"/>
              </a:rPr>
              <a:t>Desarrollo de productos complementarios y servicios </a:t>
            </a:r>
            <a:r>
              <a:rPr lang="es-CO" b="1" dirty="0" smtClean="0">
                <a:latin typeface="Arial" panose="020B0604020202020204" pitchFamily="34" charset="0"/>
                <a:cs typeface="Arial" panose="020B0604020202020204" pitchFamily="34" charset="0"/>
              </a:rPr>
              <a:t>postventa (</a:t>
            </a:r>
            <a:r>
              <a:rPr lang="es-CO" b="1" dirty="0">
                <a:latin typeface="Arial" panose="020B0604020202020204" pitchFamily="34" charset="0"/>
                <a:cs typeface="Arial" panose="020B0604020202020204" pitchFamily="34" charset="0"/>
              </a:rPr>
              <a:t>desarrollar productos </a:t>
            </a:r>
            <a:r>
              <a:rPr lang="es-CO" b="1" dirty="0" smtClean="0">
                <a:latin typeface="Arial" panose="020B0604020202020204" pitchFamily="34" charset="0"/>
                <a:cs typeface="Arial" panose="020B0604020202020204" pitchFamily="34" charset="0"/>
              </a:rPr>
              <a:t>complementarios)</a:t>
            </a:r>
          </a:p>
          <a:p>
            <a:pPr marL="0" lvl="0" indent="0">
              <a:buNone/>
            </a:pPr>
            <a:endParaRPr lang="es-CO" b="1" dirty="0" smtClean="0"/>
          </a:p>
          <a:p>
            <a:pPr lvl="0"/>
            <a:endParaRPr lang="es-CO" dirty="0" smtClean="0"/>
          </a:p>
          <a:p>
            <a:pPr lvl="0"/>
            <a:endParaRPr lang="es-CO" dirty="0"/>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451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PROTOTIPO DISEÑO </a:t>
            </a:r>
            <a:endParaRPr lang="es-CO" b="1" dirty="0"/>
          </a:p>
        </p:txBody>
      </p:sp>
      <p:pic>
        <p:nvPicPr>
          <p:cNvPr id="2051" name="Picture 3" descr="Powerful Gaaris-Ha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3" y="2176463"/>
            <a:ext cx="597677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Powerful Gaaris-Hango (3)"/>
          <p:cNvPicPr>
            <a:picLocks noChangeAspect="1" noChangeArrowheads="1"/>
          </p:cNvPicPr>
          <p:nvPr/>
        </p:nvPicPr>
        <p:blipFill rotWithShape="1">
          <a:blip r:embed="rId3">
            <a:extLst>
              <a:ext uri="{28A0092B-C50C-407E-A947-70E740481C1C}">
                <a14:useLocalDpi xmlns:a14="http://schemas.microsoft.com/office/drawing/2010/main" val="0"/>
              </a:ext>
            </a:extLst>
          </a:blip>
          <a:srcRect l="22849" r="15528"/>
          <a:stretch/>
        </p:blipFill>
        <p:spPr bwMode="auto">
          <a:xfrm>
            <a:off x="7815263" y="2176463"/>
            <a:ext cx="2928938"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2771774" y="5915025"/>
            <a:ext cx="6257925" cy="369332"/>
          </a:xfrm>
          <a:prstGeom prst="rect">
            <a:avLst/>
          </a:prstGeom>
          <a:noFill/>
        </p:spPr>
        <p:txBody>
          <a:bodyPr wrap="square" rtlCol="0">
            <a:spAutoFit/>
          </a:bodyPr>
          <a:lstStyle/>
          <a:p>
            <a:pPr marL="285750" indent="-285750">
              <a:buFont typeface="Arial" panose="020B0604020202020204" pitchFamily="34" charset="0"/>
              <a:buChar char="•"/>
            </a:pPr>
            <a:r>
              <a:rPr lang="es-CO" dirty="0" smtClean="0">
                <a:latin typeface="Arial" panose="020B0604020202020204" pitchFamily="34" charset="0"/>
                <a:cs typeface="Arial" panose="020B0604020202020204" pitchFamily="34" charset="0"/>
              </a:rPr>
              <a:t>(Diseños propios: Cristian Serrano – </a:t>
            </a:r>
            <a:r>
              <a:rPr lang="es-CO" dirty="0">
                <a:latin typeface="Arial" panose="020B0604020202020204" pitchFamily="34" charset="0"/>
                <a:cs typeface="Arial" panose="020B0604020202020204" pitchFamily="34" charset="0"/>
              </a:rPr>
              <a:t>J</a:t>
            </a:r>
            <a:r>
              <a:rPr lang="es-CO" dirty="0" smtClean="0">
                <a:latin typeface="Arial" panose="020B0604020202020204" pitchFamily="34" charset="0"/>
                <a:cs typeface="Arial" panose="020B0604020202020204" pitchFamily="34" charset="0"/>
              </a:rPr>
              <a:t>uan Amaya)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312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PROTOTIPO DISEÑO </a:t>
            </a:r>
            <a:endParaRPr lang="es-CO" b="1" dirty="0"/>
          </a:p>
        </p:txBody>
      </p:sp>
      <p:pic>
        <p:nvPicPr>
          <p:cNvPr id="3074" name="Picture 2" descr="Powerful Gaaris-Hango (2)"/>
          <p:cNvPicPr>
            <a:picLocks noChangeAspect="1" noChangeArrowheads="1"/>
          </p:cNvPicPr>
          <p:nvPr/>
        </p:nvPicPr>
        <p:blipFill rotWithShape="1">
          <a:blip r:embed="rId2">
            <a:extLst>
              <a:ext uri="{28A0092B-C50C-407E-A947-70E740481C1C}">
                <a14:useLocalDpi xmlns:a14="http://schemas.microsoft.com/office/drawing/2010/main" val="0"/>
              </a:ext>
            </a:extLst>
          </a:blip>
          <a:srcRect l="36793" r="15802"/>
          <a:stretch/>
        </p:blipFill>
        <p:spPr bwMode="auto">
          <a:xfrm>
            <a:off x="581193" y="2205038"/>
            <a:ext cx="3043238"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Powerful Gaaris-Hango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2205038"/>
            <a:ext cx="63055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2771774" y="5915025"/>
            <a:ext cx="6257925" cy="369332"/>
          </a:xfrm>
          <a:prstGeom prst="rect">
            <a:avLst/>
          </a:prstGeom>
          <a:noFill/>
        </p:spPr>
        <p:txBody>
          <a:bodyPr wrap="square" rtlCol="0">
            <a:spAutoFit/>
          </a:bodyPr>
          <a:lstStyle/>
          <a:p>
            <a:pPr marL="285750" indent="-285750">
              <a:buFont typeface="Arial" panose="020B0604020202020204" pitchFamily="34" charset="0"/>
              <a:buChar char="•"/>
            </a:pPr>
            <a:r>
              <a:rPr lang="es-CO" dirty="0" smtClean="0">
                <a:latin typeface="Arial" panose="020B0604020202020204" pitchFamily="34" charset="0"/>
                <a:cs typeface="Arial" panose="020B0604020202020204" pitchFamily="34" charset="0"/>
              </a:rPr>
              <a:t>(Diseños propios: Cristian Serrano – </a:t>
            </a:r>
            <a:r>
              <a:rPr lang="es-CO" dirty="0">
                <a:latin typeface="Arial" panose="020B0604020202020204" pitchFamily="34" charset="0"/>
                <a:cs typeface="Arial" panose="020B0604020202020204" pitchFamily="34" charset="0"/>
              </a:rPr>
              <a:t>J</a:t>
            </a:r>
            <a:r>
              <a:rPr lang="es-CO" dirty="0" smtClean="0">
                <a:latin typeface="Arial" panose="020B0604020202020204" pitchFamily="34" charset="0"/>
                <a:cs typeface="Arial" panose="020B0604020202020204" pitchFamily="34" charset="0"/>
              </a:rPr>
              <a:t>uan Amaya)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46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a:r>
              <a:rPr lang="es-ES" b="1" dirty="0" smtClean="0"/>
              <a:t>Idea y pregunta del proyecto </a:t>
            </a:r>
            <a:endParaRPr lang="es-ES" b="1" dirty="0"/>
          </a:p>
        </p:txBody>
      </p:sp>
      <p:sp>
        <p:nvSpPr>
          <p:cNvPr id="4" name="Rectángulo 3"/>
          <p:cNvSpPr/>
          <p:nvPr/>
        </p:nvSpPr>
        <p:spPr>
          <a:xfrm>
            <a:off x="3243263" y="2702965"/>
            <a:ext cx="6515099" cy="1477328"/>
          </a:xfrm>
          <a:prstGeom prst="rect">
            <a:avLst/>
          </a:prstGeom>
        </p:spPr>
        <p:txBody>
          <a:bodyPr wrap="square">
            <a:spAutoFit/>
          </a:bodyPr>
          <a:lstStyle/>
          <a:p>
            <a:pPr marL="342900" indent="-342900">
              <a:buFont typeface="Arial" panose="020B0604020202020204" pitchFamily="34" charset="0"/>
              <a:buChar char="•"/>
            </a:pPr>
            <a:r>
              <a:rPr lang="es-CO" dirty="0">
                <a:latin typeface="Arial" panose="020B0604020202020204" pitchFamily="34" charset="0"/>
                <a:cs typeface="Arial" panose="020B0604020202020204" pitchFamily="34" charset="0"/>
              </a:rPr>
              <a:t>Se plantea crear un vehículo autómata el cual tiene como finalidad mejorar los métodos convencionales actuales con los que se cuentan, a partir de sistemas de automatización, los cuales, facilitaran la siembra y monitoreo del cultivo de semillas de harina de trigo blanco.</a:t>
            </a:r>
            <a:endParaRPr lang="es-CO" sz="2000" dirty="0">
              <a:latin typeface="Arial" panose="020B0604020202020204" pitchFamily="34" charset="0"/>
              <a:cs typeface="Arial" panose="020B0604020202020204" pitchFamily="34" charset="0"/>
            </a:endParaRPr>
          </a:p>
        </p:txBody>
      </p:sp>
      <p:sp>
        <p:nvSpPr>
          <p:cNvPr id="5" name="Rectángulo 4"/>
          <p:cNvSpPr/>
          <p:nvPr/>
        </p:nvSpPr>
        <p:spPr>
          <a:xfrm>
            <a:off x="4524375" y="4547662"/>
            <a:ext cx="7086434" cy="2123658"/>
          </a:xfrm>
          <a:prstGeom prst="rect">
            <a:avLst/>
          </a:prstGeom>
        </p:spPr>
        <p:txBody>
          <a:bodyPr wrap="square">
            <a:spAutoFit/>
          </a:bodyPr>
          <a:lstStyle/>
          <a:p>
            <a:pPr marL="285750" indent="-285750">
              <a:buFont typeface="Arial" panose="020B0604020202020204" pitchFamily="34" charset="0"/>
              <a:buChar char="•"/>
            </a:pPr>
            <a:r>
              <a:rPr lang="es-CO" b="1" dirty="0">
                <a:latin typeface="Arial" panose="020B0604020202020204" pitchFamily="34" charset="0"/>
                <a:cs typeface="Arial" panose="020B0604020202020204" pitchFamily="34" charset="0"/>
              </a:rPr>
              <a:t>Pregunta problema</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r>
            <a:br>
              <a:rPr lang="es-CO" sz="2000" dirty="0">
                <a:latin typeface="Arial" panose="020B0604020202020204" pitchFamily="34" charset="0"/>
                <a:cs typeface="Arial" panose="020B0604020202020204" pitchFamily="34" charset="0"/>
              </a:rPr>
            </a:br>
            <a:r>
              <a:rPr lang="es-CO" dirty="0">
                <a:latin typeface="Arial" panose="020B0604020202020204" pitchFamily="34" charset="0"/>
                <a:cs typeface="Arial" panose="020B0604020202020204" pitchFamily="34" charset="0"/>
              </a:rPr>
              <a:t> ¿Cómo se podría maximizar los procesos y métodos en la siembra de semillas de grano fino para la producción de harina de trigo blanco en pequeños agricultores de Cundinamarca?</a:t>
            </a:r>
            <a:endParaRPr lang="es-CO" sz="2000" dirty="0">
              <a:latin typeface="Arial" panose="020B0604020202020204" pitchFamily="34" charset="0"/>
              <a:cs typeface="Arial" panose="020B0604020202020204" pitchFamily="34" charset="0"/>
            </a:endParaRPr>
          </a:p>
          <a:p>
            <a:r>
              <a:rPr lang="es-CO" sz="2000" dirty="0"/>
              <a:t/>
            </a:r>
            <a:br>
              <a:rPr lang="es-CO" sz="2000" dirty="0"/>
            </a:br>
            <a:endParaRPr lang="es-CO"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962125" y="4547662"/>
            <a:ext cx="2066723" cy="1603387"/>
          </a:xfrm>
          <a:prstGeom prst="rect">
            <a:avLst/>
          </a:prstGeom>
        </p:spPr>
      </p:pic>
    </p:spTree>
    <p:extLst>
      <p:ext uri="{BB962C8B-B14F-4D97-AF65-F5344CB8AC3E}">
        <p14:creationId xmlns:p14="http://schemas.microsoft.com/office/powerpoint/2010/main" val="409395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350511" y="1810470"/>
            <a:ext cx="3081576" cy="1746762"/>
          </a:xfrm>
        </p:spPr>
        <p:txBody>
          <a:bodyPr rtlCol="0">
            <a:normAutofit/>
          </a:bodyPr>
          <a:lstStyle/>
          <a:p>
            <a:pPr rtl="0"/>
            <a:r>
              <a:rPr lang="es-ES" sz="4000" dirty="0">
                <a:solidFill>
                  <a:srgbClr val="FFFFFF"/>
                </a:solidFill>
              </a:rPr>
              <a:t>Gracias</a:t>
            </a:r>
            <a:endParaRPr lang="es-ES" dirty="0">
              <a:solidFill>
                <a:srgbClr val="FFFFFF"/>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s-CO" b="1" dirty="0"/>
              <a:t>Caracterización</a:t>
            </a:r>
            <a:endParaRPr lang="es-ES" b="1" dirty="0"/>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Rectángulo 3"/>
          <p:cNvSpPr/>
          <p:nvPr/>
        </p:nvSpPr>
        <p:spPr>
          <a:xfrm>
            <a:off x="6153151" y="2231480"/>
            <a:ext cx="5648324" cy="1754326"/>
          </a:xfrm>
          <a:prstGeom prst="rect">
            <a:avLst/>
          </a:prstGeom>
        </p:spPr>
        <p:txBody>
          <a:bodyPr wrap="square">
            <a:spAutoFit/>
          </a:bodyPr>
          <a:lstStyle/>
          <a:p>
            <a:r>
              <a:rPr lang="es-CO" dirty="0" smtClean="0">
                <a:latin typeface="Arial" panose="020B0604020202020204" pitchFamily="34" charset="0"/>
                <a:cs typeface="Arial" panose="020B0604020202020204" pitchFamily="34" charset="0"/>
              </a:rPr>
              <a:t>El </a:t>
            </a:r>
            <a:r>
              <a:rPr lang="es-CO" dirty="0">
                <a:latin typeface="Arial" panose="020B0604020202020204" pitchFamily="34" charset="0"/>
                <a:cs typeface="Arial" panose="020B0604020202020204" pitchFamily="34" charset="0"/>
              </a:rPr>
              <a:t>robot está dirigido hacía el </a:t>
            </a:r>
            <a:r>
              <a:rPr lang="es-CO" b="1" dirty="0">
                <a:latin typeface="Arial" panose="020B0604020202020204" pitchFamily="34" charset="0"/>
                <a:cs typeface="Arial" panose="020B0604020202020204" pitchFamily="34" charset="0"/>
              </a:rPr>
              <a:t>campo agrícola</a:t>
            </a:r>
            <a:r>
              <a:rPr lang="es-CO" dirty="0">
                <a:latin typeface="Arial" panose="020B0604020202020204" pitchFamily="34" charset="0"/>
                <a:cs typeface="Arial" panose="020B0604020202020204" pitchFamily="34" charset="0"/>
              </a:rPr>
              <a:t>, para las personas campesinas que se especialicen en el </a:t>
            </a:r>
            <a:r>
              <a:rPr lang="es-CO" dirty="0" smtClean="0">
                <a:latin typeface="Arial" panose="020B0604020202020204" pitchFamily="34" charset="0"/>
                <a:cs typeface="Arial" panose="020B0604020202020204" pitchFamily="34" charset="0"/>
              </a:rPr>
              <a:t>área </a:t>
            </a:r>
            <a:r>
              <a:rPr lang="es-CO" dirty="0">
                <a:latin typeface="Arial" panose="020B0604020202020204" pitchFamily="34" charset="0"/>
                <a:cs typeface="Arial" panose="020B0604020202020204" pitchFamily="34" charset="0"/>
              </a:rPr>
              <a:t>de los </a:t>
            </a:r>
            <a:r>
              <a:rPr lang="es-CO" b="1" dirty="0">
                <a:latin typeface="Arial" panose="020B0604020202020204" pitchFamily="34" charset="0"/>
                <a:cs typeface="Arial" panose="020B0604020202020204" pitchFamily="34" charset="0"/>
              </a:rPr>
              <a:t>granos finos</a:t>
            </a:r>
            <a:r>
              <a:rPr lang="es-CO" dirty="0">
                <a:latin typeface="Arial" panose="020B0604020202020204" pitchFamily="34" charset="0"/>
                <a:cs typeface="Arial" panose="020B0604020202020204" pitchFamily="34" charset="0"/>
              </a:rPr>
              <a:t>, enfocado en la siembra y monitoreo de </a:t>
            </a:r>
            <a:r>
              <a:rPr lang="es-CO" b="1" dirty="0">
                <a:latin typeface="Arial" panose="020B0604020202020204" pitchFamily="34" charset="0"/>
                <a:cs typeface="Arial" panose="020B0604020202020204" pitchFamily="34" charset="0"/>
              </a:rPr>
              <a:t>semillas de harina de trigo blanco</a:t>
            </a:r>
            <a:r>
              <a:rPr lang="es-CO" dirty="0">
                <a:latin typeface="Arial" panose="020B0604020202020204" pitchFamily="34" charset="0"/>
                <a:cs typeface="Arial" panose="020B0604020202020204" pitchFamily="34" charset="0"/>
              </a:rPr>
              <a:t>, se empezará a trabajar en una zona específica la cual será el área de </a:t>
            </a:r>
            <a:r>
              <a:rPr lang="es-CO" b="1" dirty="0" smtClean="0">
                <a:latin typeface="Arial" panose="020B0604020202020204" pitchFamily="34" charset="0"/>
                <a:cs typeface="Arial" panose="020B0604020202020204" pitchFamily="34" charset="0"/>
              </a:rPr>
              <a:t>Cundinamarca.</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algn="ctr" rtl="0"/>
            <a:r>
              <a:rPr lang="es-ES" dirty="0" smtClean="0">
                <a:solidFill>
                  <a:srgbClr val="FFFEFF"/>
                </a:solidFill>
                <a:latin typeface="Berlin Sans FB" panose="020E0602020502020306" pitchFamily="34" charset="0"/>
              </a:rPr>
              <a:t>Introducción</a:t>
            </a:r>
            <a:r>
              <a:rPr lang="es-ES" dirty="0" smtClean="0">
                <a:solidFill>
                  <a:srgbClr val="FFFEFF"/>
                </a:solidFill>
              </a:rPr>
              <a:t>   </a:t>
            </a:r>
            <a:endParaRPr lang="es-ES" dirty="0">
              <a:solidFill>
                <a:srgbClr val="FFFEFF"/>
              </a:solidFill>
            </a:endParaRPr>
          </a:p>
        </p:txBody>
      </p:sp>
      <p:graphicFrame>
        <p:nvGraphicFramePr>
          <p:cNvPr id="4" name="Marcador de posición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34289133"/>
              </p:ext>
            </p:extLst>
          </p:nvPr>
        </p:nvGraphicFramePr>
        <p:xfrm>
          <a:off x="271463" y="1662717"/>
          <a:ext cx="11601450" cy="4923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p:cNvSpPr txBox="1"/>
          <p:nvPr/>
        </p:nvSpPr>
        <p:spPr>
          <a:xfrm>
            <a:off x="2786063" y="928688"/>
            <a:ext cx="7400925" cy="584775"/>
          </a:xfrm>
          <a:prstGeom prst="rect">
            <a:avLst/>
          </a:prstGeom>
          <a:noFill/>
        </p:spPr>
        <p:txBody>
          <a:bodyPr wrap="square" rtlCol="0">
            <a:spAutoFit/>
          </a:bodyPr>
          <a:lstStyle/>
          <a:p>
            <a:pPr algn="ctr"/>
            <a:r>
              <a:rPr lang="es-ES" sz="3200" dirty="0" smtClean="0">
                <a:solidFill>
                  <a:srgbClr val="FFFEFF"/>
                </a:solidFill>
                <a:latin typeface="Berlin Sans FB" panose="020E0602020502020306" pitchFamily="34" charset="0"/>
              </a:rPr>
              <a:t>Justificación</a:t>
            </a:r>
            <a:r>
              <a:rPr lang="es-ES" dirty="0" smtClean="0">
                <a:solidFill>
                  <a:srgbClr val="FFFEFF"/>
                </a:solidFill>
                <a:latin typeface="Berlin Sans FB" panose="020E0602020502020306" pitchFamily="34" charset="0"/>
              </a:rPr>
              <a:t> </a:t>
            </a:r>
            <a:endParaRPr lang="es-CO" dirty="0"/>
          </a:p>
        </p:txBody>
      </p:sp>
    </p:spTree>
    <p:extLst>
      <p:ext uri="{BB962C8B-B14F-4D97-AF65-F5344CB8AC3E}">
        <p14:creationId xmlns:p14="http://schemas.microsoft.com/office/powerpoint/2010/main" val="84469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a:r>
              <a:rPr lang="es-CO" b="1" dirty="0" smtClean="0"/>
              <a:t>Objetivo general </a:t>
            </a:r>
            <a:endParaRPr lang="es-ES" b="1" dirty="0"/>
          </a:p>
        </p:txBody>
      </p:sp>
      <p:sp>
        <p:nvSpPr>
          <p:cNvPr id="4" name="Rectángulo 3"/>
          <p:cNvSpPr/>
          <p:nvPr/>
        </p:nvSpPr>
        <p:spPr>
          <a:xfrm>
            <a:off x="3271839" y="2674391"/>
            <a:ext cx="6086474" cy="2246769"/>
          </a:xfrm>
          <a:prstGeom prst="rect">
            <a:avLst/>
          </a:prstGeom>
        </p:spPr>
        <p:txBody>
          <a:bodyPr wrap="square">
            <a:spAutoFit/>
          </a:bodyPr>
          <a:lstStyle/>
          <a:p>
            <a:pPr marL="342900" indent="-342900">
              <a:buFont typeface="Arial" panose="020B0604020202020204" pitchFamily="34" charset="0"/>
              <a:buChar char="•"/>
            </a:pPr>
            <a:r>
              <a:rPr lang="es-CO" sz="2000" b="1" dirty="0">
                <a:latin typeface="Arial" panose="020B0604020202020204" pitchFamily="34" charset="0"/>
                <a:cs typeface="Arial" panose="020B0604020202020204" pitchFamily="34" charset="0"/>
              </a:rPr>
              <a:t>Construir</a:t>
            </a:r>
            <a:r>
              <a:rPr lang="es-CO" sz="2000" dirty="0">
                <a:latin typeface="Arial" panose="020B0604020202020204" pitchFamily="34" charset="0"/>
                <a:cs typeface="Arial" panose="020B0604020202020204" pitchFamily="34" charset="0"/>
              </a:rPr>
              <a:t> un vehículo autómata que optimice los métodos convencionales, artesanales y tradicionales de la siembra, monitoreo y cosecha en los cultivos sembrados y agro colombiano actuales, a partir de sistemas de automatización que facilitaran la siembra y analizará el estado del cultivo.</a:t>
            </a:r>
          </a:p>
        </p:txBody>
      </p:sp>
    </p:spTree>
    <p:extLst>
      <p:ext uri="{BB962C8B-B14F-4D97-AF65-F5344CB8AC3E}">
        <p14:creationId xmlns:p14="http://schemas.microsoft.com/office/powerpoint/2010/main" val="378655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a:r>
              <a:rPr lang="es-CO" b="1" dirty="0" smtClean="0"/>
              <a:t>Objetivos específicos </a:t>
            </a:r>
            <a:endParaRPr lang="es-ES" b="1" dirty="0"/>
          </a:p>
        </p:txBody>
      </p:sp>
      <p:sp>
        <p:nvSpPr>
          <p:cNvPr id="4" name="Rectángulo 3"/>
          <p:cNvSpPr/>
          <p:nvPr/>
        </p:nvSpPr>
        <p:spPr>
          <a:xfrm>
            <a:off x="3271839" y="2674391"/>
            <a:ext cx="6429374" cy="2893100"/>
          </a:xfrm>
          <a:prstGeom prst="rect">
            <a:avLst/>
          </a:prstGeom>
        </p:spPr>
        <p:txBody>
          <a:bodyPr wrap="square">
            <a:spAutoFit/>
          </a:bodyPr>
          <a:lstStyle/>
          <a:p>
            <a:pPr marL="285750" indent="-285750" fontAlgn="base">
              <a:buFont typeface="Arial" panose="020B0604020202020204" pitchFamily="34" charset="0"/>
              <a:buChar char="•"/>
            </a:pPr>
            <a:r>
              <a:rPr lang="es-CO" b="1" dirty="0" smtClean="0">
                <a:latin typeface="Arial" panose="020B0604020202020204" pitchFamily="34" charset="0"/>
                <a:cs typeface="Arial" panose="020B0604020202020204" pitchFamily="34" charset="0"/>
              </a:rPr>
              <a:t>Diseñar</a:t>
            </a:r>
            <a:r>
              <a:rPr lang="es-CO" dirty="0" smtClean="0">
                <a:latin typeface="Arial" panose="020B0604020202020204" pitchFamily="34" charset="0"/>
                <a:cs typeface="Arial" panose="020B0604020202020204" pitchFamily="34" charset="0"/>
              </a:rPr>
              <a:t> plano-grafía </a:t>
            </a:r>
            <a:r>
              <a:rPr lang="es-CO" dirty="0">
                <a:latin typeface="Arial" panose="020B0604020202020204" pitchFamily="34" charset="0"/>
                <a:cs typeface="Arial" panose="020B0604020202020204" pitchFamily="34" charset="0"/>
              </a:rPr>
              <a:t>de las partes de un robot agrícola.</a:t>
            </a:r>
          </a:p>
          <a:p>
            <a:pPr marL="285750" indent="-285750" fontAlgn="base">
              <a:buFont typeface="Arial" panose="020B0604020202020204" pitchFamily="34" charset="0"/>
              <a:buChar char="•"/>
            </a:pPr>
            <a:r>
              <a:rPr lang="es-CO" b="1" dirty="0">
                <a:latin typeface="Arial" panose="020B0604020202020204" pitchFamily="34" charset="0"/>
                <a:cs typeface="Arial" panose="020B0604020202020204" pitchFamily="34" charset="0"/>
              </a:rPr>
              <a:t>Investigar</a:t>
            </a:r>
            <a:r>
              <a:rPr lang="es-CO" dirty="0">
                <a:latin typeface="Arial" panose="020B0604020202020204" pitchFamily="34" charset="0"/>
                <a:cs typeface="Arial" panose="020B0604020202020204" pitchFamily="34" charset="0"/>
              </a:rPr>
              <a:t> sobre los diferentes dispositivos electrónicos y mecánicos que faciliten y se adapten a las necesidades del robot basado en algunos requerimientos mínimos.</a:t>
            </a:r>
          </a:p>
          <a:p>
            <a:pPr marL="285750" indent="-285750" fontAlgn="base">
              <a:buFont typeface="Arial" panose="020B0604020202020204" pitchFamily="34" charset="0"/>
              <a:buChar char="•"/>
            </a:pPr>
            <a:r>
              <a:rPr lang="es-CO" b="1" dirty="0">
                <a:latin typeface="Arial" panose="020B0604020202020204" pitchFamily="34" charset="0"/>
                <a:cs typeface="Arial" panose="020B0604020202020204" pitchFamily="34" charset="0"/>
              </a:rPr>
              <a:t>Implementar</a:t>
            </a:r>
            <a:r>
              <a:rPr lang="es-CO" dirty="0">
                <a:latin typeface="Arial" panose="020B0604020202020204" pitchFamily="34" charset="0"/>
                <a:cs typeface="Arial" panose="020B0604020202020204" pitchFamily="34" charset="0"/>
              </a:rPr>
              <a:t> un robot agrícola con la tecnología apropiada que permita mejorar y optimizar los procesos de siembra en el agro.</a:t>
            </a:r>
          </a:p>
          <a:p>
            <a:pPr marL="285750" indent="-285750" fontAlgn="base">
              <a:buFont typeface="Arial" panose="020B0604020202020204" pitchFamily="34" charset="0"/>
              <a:buChar char="•"/>
            </a:pPr>
            <a:r>
              <a:rPr lang="es-CO" b="1" dirty="0">
                <a:latin typeface="Arial" panose="020B0604020202020204" pitchFamily="34" charset="0"/>
                <a:cs typeface="Arial" panose="020B0604020202020204" pitchFamily="34" charset="0"/>
              </a:rPr>
              <a:t>Optimizar</a:t>
            </a:r>
            <a:r>
              <a:rPr lang="es-CO" dirty="0">
                <a:latin typeface="Arial" panose="020B0604020202020204" pitchFamily="34" charset="0"/>
                <a:cs typeface="Arial" panose="020B0604020202020204" pitchFamily="34" charset="0"/>
              </a:rPr>
              <a:t> el uso de los recursos como las semillas y el agua que se utilice para el cultivo.</a:t>
            </a:r>
          </a:p>
          <a:p>
            <a:pPr marL="342900" indent="-342900">
              <a:buFont typeface="Arial" panose="020B0604020202020204" pitchFamily="34" charset="0"/>
              <a:buChar char="•"/>
            </a:pP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805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Requerimientos del cliente </a:t>
            </a:r>
            <a:endParaRPr lang="es-CO" b="1" dirty="0"/>
          </a:p>
        </p:txBody>
      </p:sp>
      <p:sp>
        <p:nvSpPr>
          <p:cNvPr id="5" name="Marcador de contenido 4"/>
          <p:cNvSpPr>
            <a:spLocks noGrp="1"/>
          </p:cNvSpPr>
          <p:nvPr>
            <p:ph sz="half" idx="1"/>
          </p:nvPr>
        </p:nvSpPr>
        <p:spPr>
          <a:xfrm>
            <a:off x="581193" y="2228003"/>
            <a:ext cx="11029616" cy="3633047"/>
          </a:xfrm>
        </p:spPr>
        <p:txBody>
          <a:bodyPr>
            <a:normAutofit fontScale="92500" lnSpcReduction="20000"/>
          </a:bodyPr>
          <a:lstStyle/>
          <a:p>
            <a:r>
              <a:rPr lang="es-CO" b="1" dirty="0">
                <a:latin typeface="Arial" panose="020B0604020202020204" pitchFamily="34" charset="0"/>
                <a:cs typeface="Arial" panose="020B0604020202020204" pitchFamily="34" charset="0"/>
              </a:rPr>
              <a:t>1. Requerimientos funcionales</a:t>
            </a:r>
          </a:p>
          <a:p>
            <a:pPr marL="0" indent="0">
              <a:buNone/>
            </a:pPr>
            <a:r>
              <a:rPr lang="es-CO" dirty="0">
                <a:latin typeface="Arial" panose="020B0604020202020204" pitchFamily="34" charset="0"/>
                <a:cs typeface="Arial" panose="020B0604020202020204" pitchFamily="34" charset="0"/>
              </a:rPr>
              <a:t>Estos son los requerimientos que describen las funciones que el producto debe cumplir para satisfacer las expectativas del cliente.</a:t>
            </a:r>
          </a:p>
          <a:p>
            <a:r>
              <a:rPr lang="es-CO" b="1" dirty="0">
                <a:latin typeface="Arial" panose="020B0604020202020204" pitchFamily="34" charset="0"/>
                <a:cs typeface="Arial" panose="020B0604020202020204" pitchFamily="34" charset="0"/>
              </a:rPr>
              <a:t>Sembrado de granos finos</a:t>
            </a:r>
            <a:r>
              <a:rPr lang="es-CO" dirty="0">
                <a:latin typeface="Arial" panose="020B0604020202020204" pitchFamily="34" charset="0"/>
                <a:cs typeface="Arial" panose="020B0604020202020204" pitchFamily="34" charset="0"/>
              </a:rPr>
              <a:t>: El cliente requiere un robot que pueda manejar específicamente semillas de grano fino, con precisión y eficiencia en la siembra.</a:t>
            </a:r>
          </a:p>
          <a:p>
            <a:r>
              <a:rPr lang="es-CO" b="1" dirty="0">
                <a:latin typeface="Arial" panose="020B0604020202020204" pitchFamily="34" charset="0"/>
                <a:cs typeface="Arial" panose="020B0604020202020204" pitchFamily="34" charset="0"/>
              </a:rPr>
              <a:t>Monitoreo del crecimiento de las semillas</a:t>
            </a:r>
            <a:r>
              <a:rPr lang="es-CO" dirty="0">
                <a:latin typeface="Arial" panose="020B0604020202020204" pitchFamily="34" charset="0"/>
                <a:cs typeface="Arial" panose="020B0604020202020204" pitchFamily="34" charset="0"/>
              </a:rPr>
              <a:t>: El robot debe ser capaz de monitorear el proceso de germinación y desarrollo de los cultivos, asegurando que se sigan los tiempos adecuados y detectando posibles problemas (como fallos en la siembra o crecimiento irregular).</a:t>
            </a:r>
          </a:p>
          <a:p>
            <a:r>
              <a:rPr lang="es-CO" b="1" dirty="0">
                <a:latin typeface="Arial" panose="020B0604020202020204" pitchFamily="34" charset="0"/>
                <a:cs typeface="Arial" panose="020B0604020202020204" pitchFamily="34" charset="0"/>
              </a:rPr>
              <a:t>Automatización del proceso de siembra</a:t>
            </a:r>
            <a:r>
              <a:rPr lang="es-CO" dirty="0">
                <a:latin typeface="Arial" panose="020B0604020202020204" pitchFamily="34" charset="0"/>
                <a:cs typeface="Arial" panose="020B0604020202020204" pitchFamily="34" charset="0"/>
              </a:rPr>
              <a:t>: Es esencial que el robot realice todo el proceso de manera automática, sin necesidad de intervención humana directa, lo cual incluye la preparación del suelo, la colocación de semillas, el riego inicial (si aplica) y la cobertura de las semillas.</a:t>
            </a:r>
          </a:p>
          <a:p>
            <a:r>
              <a:rPr lang="es-CO" b="1" dirty="0">
                <a:latin typeface="Arial" panose="020B0604020202020204" pitchFamily="34" charset="0"/>
                <a:cs typeface="Arial" panose="020B0604020202020204" pitchFamily="34" charset="0"/>
              </a:rPr>
              <a:t>Optimización del tiempo de siembra</a:t>
            </a:r>
            <a:r>
              <a:rPr lang="es-CO" dirty="0">
                <a:latin typeface="Arial" panose="020B0604020202020204" pitchFamily="34" charset="0"/>
                <a:cs typeface="Arial" panose="020B0604020202020204" pitchFamily="34" charset="0"/>
              </a:rPr>
              <a:t>: El cliente espera una mejora en los tiempos de siembra, lo que implica que el robot debe ser más rápido y eficiente que los métodos manuales tradicionales.</a:t>
            </a:r>
          </a:p>
          <a:p>
            <a:endParaRPr lang="es-CO" dirty="0"/>
          </a:p>
        </p:txBody>
      </p:sp>
    </p:spTree>
    <p:extLst>
      <p:ext uri="{BB962C8B-B14F-4D97-AF65-F5344CB8AC3E}">
        <p14:creationId xmlns:p14="http://schemas.microsoft.com/office/powerpoint/2010/main" val="37194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Requerimientos del cliente </a:t>
            </a:r>
            <a:endParaRPr lang="es-CO" b="1" dirty="0"/>
          </a:p>
        </p:txBody>
      </p:sp>
      <p:sp>
        <p:nvSpPr>
          <p:cNvPr id="5" name="Marcador de contenido 4"/>
          <p:cNvSpPr>
            <a:spLocks noGrp="1"/>
          </p:cNvSpPr>
          <p:nvPr>
            <p:ph sz="half" idx="1"/>
          </p:nvPr>
        </p:nvSpPr>
        <p:spPr>
          <a:xfrm>
            <a:off x="581193" y="2228003"/>
            <a:ext cx="11029616" cy="3633047"/>
          </a:xfrm>
        </p:spPr>
        <p:txBody>
          <a:bodyPr>
            <a:normAutofit/>
          </a:bodyPr>
          <a:lstStyle/>
          <a:p>
            <a:r>
              <a:rPr lang="es-CO" b="1" dirty="0" smtClean="0">
                <a:latin typeface="Arial" panose="020B0604020202020204" pitchFamily="34" charset="0"/>
                <a:cs typeface="Arial" panose="020B0604020202020204" pitchFamily="34" charset="0"/>
              </a:rPr>
              <a:t>2. Requerimientos </a:t>
            </a:r>
            <a:r>
              <a:rPr lang="es-CO" b="1" dirty="0">
                <a:latin typeface="Arial" panose="020B0604020202020204" pitchFamily="34" charset="0"/>
                <a:cs typeface="Arial" panose="020B0604020202020204" pitchFamily="34" charset="0"/>
              </a:rPr>
              <a:t>de contexto geográfico</a:t>
            </a:r>
          </a:p>
          <a:p>
            <a:pPr marL="0" indent="0">
              <a:buNone/>
            </a:pPr>
            <a:r>
              <a:rPr lang="es-CO" dirty="0">
                <a:latin typeface="Arial" panose="020B0604020202020204" pitchFamily="34" charset="0"/>
                <a:cs typeface="Arial" panose="020B0604020202020204" pitchFamily="34" charset="0"/>
              </a:rPr>
              <a:t>Dado que el producto está destinado a la región de </a:t>
            </a:r>
            <a:r>
              <a:rPr lang="es-CO" b="1" dirty="0">
                <a:latin typeface="Arial" panose="020B0604020202020204" pitchFamily="34" charset="0"/>
                <a:cs typeface="Arial" panose="020B0604020202020204" pitchFamily="34" charset="0"/>
              </a:rPr>
              <a:t>Cundinamarca, Colombia</a:t>
            </a:r>
            <a:r>
              <a:rPr lang="es-CO" dirty="0">
                <a:latin typeface="Arial" panose="020B0604020202020204" pitchFamily="34" charset="0"/>
                <a:cs typeface="Arial" panose="020B0604020202020204" pitchFamily="34" charset="0"/>
              </a:rPr>
              <a:t>, es necesario tener en cuenta las condiciones específicas de la zona:</a:t>
            </a:r>
          </a:p>
          <a:p>
            <a:r>
              <a:rPr lang="es-CO" b="1" dirty="0">
                <a:latin typeface="Arial" panose="020B0604020202020204" pitchFamily="34" charset="0"/>
                <a:cs typeface="Arial" panose="020B0604020202020204" pitchFamily="34" charset="0"/>
              </a:rPr>
              <a:t>Adaptabilidad al terreno</a:t>
            </a:r>
            <a:r>
              <a:rPr lang="es-CO" dirty="0">
                <a:latin typeface="Arial" panose="020B0604020202020204" pitchFamily="34" charset="0"/>
                <a:cs typeface="Arial" panose="020B0604020202020204" pitchFamily="34" charset="0"/>
              </a:rPr>
              <a:t>: El robot debe ser capaz de trabajar en terrenos variados (pendientes, suelos de diferente calidad, etc.) típicos de la región de Cundinamarca.</a:t>
            </a:r>
          </a:p>
          <a:p>
            <a:r>
              <a:rPr lang="es-CO" b="1" dirty="0">
                <a:latin typeface="Arial" panose="020B0604020202020204" pitchFamily="34" charset="0"/>
                <a:cs typeface="Arial" panose="020B0604020202020204" pitchFamily="34" charset="0"/>
              </a:rPr>
              <a:t>Resistencia a las condiciones climáticas locales</a:t>
            </a:r>
            <a:r>
              <a:rPr lang="es-CO" dirty="0">
                <a:latin typeface="Arial" panose="020B0604020202020204" pitchFamily="34" charset="0"/>
                <a:cs typeface="Arial" panose="020B0604020202020204" pitchFamily="34" charset="0"/>
              </a:rPr>
              <a:t>: El producto debe funcionar eficientemente bajo las condiciones climáticas locales, que pueden incluir lluvias, humedad y temperaturas variables.</a:t>
            </a:r>
          </a:p>
          <a:p>
            <a:r>
              <a:rPr lang="es-CO" b="1" dirty="0">
                <a:latin typeface="Arial" panose="020B0604020202020204" pitchFamily="34" charset="0"/>
                <a:cs typeface="Arial" panose="020B0604020202020204" pitchFamily="34" charset="0"/>
              </a:rPr>
              <a:t>Compatibilidad con la infraestructura agrícola existente</a:t>
            </a:r>
            <a:r>
              <a:rPr lang="es-CO" dirty="0">
                <a:latin typeface="Arial" panose="020B0604020202020204" pitchFamily="34" charset="0"/>
                <a:cs typeface="Arial" panose="020B0604020202020204" pitchFamily="34" charset="0"/>
              </a:rPr>
              <a:t>: Dado que en Cundinamarca no se ha realizado una transición tecnológica significativa, el robot debe poder integrarse fácilmente con los métodos agrícolas existentes o compensar la falta de infraestructura tecnológica avanzada.</a:t>
            </a:r>
          </a:p>
          <a:p>
            <a:endParaRPr lang="es-CO" dirty="0"/>
          </a:p>
        </p:txBody>
      </p:sp>
    </p:spTree>
    <p:extLst>
      <p:ext uri="{BB962C8B-B14F-4D97-AF65-F5344CB8AC3E}">
        <p14:creationId xmlns:p14="http://schemas.microsoft.com/office/powerpoint/2010/main" val="301696696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2520</Words>
  <Application>Microsoft Office PowerPoint</Application>
  <PresentationFormat>Panorámica</PresentationFormat>
  <Paragraphs>140</Paragraphs>
  <Slides>30</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Berlin Sans FB</vt:lpstr>
      <vt:lpstr>Calibri</vt:lpstr>
      <vt:lpstr>Gill Sans MT</vt:lpstr>
      <vt:lpstr>Wingdings 2</vt:lpstr>
      <vt:lpstr>Dividendo</vt:lpstr>
      <vt:lpstr>Proyecto de automatización </vt:lpstr>
      <vt:lpstr>Introducción   </vt:lpstr>
      <vt:lpstr>Idea y pregunta del proyecto </vt:lpstr>
      <vt:lpstr>Caracterización</vt:lpstr>
      <vt:lpstr>Introducción   </vt:lpstr>
      <vt:lpstr>Objetivo general </vt:lpstr>
      <vt:lpstr>Objetivos específicos </vt:lpstr>
      <vt:lpstr>Requerimientos del cliente </vt:lpstr>
      <vt:lpstr>Requerimientos del cliente </vt:lpstr>
      <vt:lpstr>Requerimientos del cliente </vt:lpstr>
      <vt:lpstr>Requerimientos del cliente </vt:lpstr>
      <vt:lpstr>Requerimientos del cliente </vt:lpstr>
      <vt:lpstr>Requerimientos del cliente </vt:lpstr>
      <vt:lpstr>Políticas de calidad del producto  </vt:lpstr>
      <vt:lpstr>Políticas de calidad del producto  </vt:lpstr>
      <vt:lpstr>Políticas de calidad del producto  </vt:lpstr>
      <vt:lpstr>Políticas de calidad del producto  </vt:lpstr>
      <vt:lpstr>Políticas de calidad del producto  </vt:lpstr>
      <vt:lpstr>Políticas de calidad del producto  </vt:lpstr>
      <vt:lpstr>Políticas de calidad del producto  </vt:lpstr>
      <vt:lpstr>Políticas de calidad del producto  </vt:lpstr>
      <vt:lpstr>Políticas de calidad del producto  </vt:lpstr>
      <vt:lpstr>Políticas de calidad del producto  </vt:lpstr>
      <vt:lpstr>Objetivos de calidad del producto  </vt:lpstr>
      <vt:lpstr>Objetivos de calidad del producto  </vt:lpstr>
      <vt:lpstr>Riesgos del producto   </vt:lpstr>
      <vt:lpstr>Margen de oportunidades del producto   </vt:lpstr>
      <vt:lpstr>PROTOTIPO DISEÑO </vt:lpstr>
      <vt:lpstr>PROTOTIPO DISEÑO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2024-08-13T17:19:30Z</dcterms:created>
  <dcterms:modified xsi:type="dcterms:W3CDTF">2024-10-15T17:46:10Z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