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notesSlides/notesSlide8.xml" ContentType="application/vnd.openxmlformats-officedocument.presentationml.notesSlide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79" r:id="rId7"/>
    <p:sldId id="281" r:id="rId8"/>
    <p:sldId id="282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3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F23"/>
    <a:srgbClr val="2390A1"/>
    <a:srgbClr val="3A4040"/>
    <a:srgbClr val="4C5D68"/>
    <a:srgbClr val="EA5A21"/>
    <a:srgbClr val="E76110"/>
    <a:srgbClr val="8C4D2E"/>
    <a:srgbClr val="034F99"/>
    <a:srgbClr val="616161"/>
    <a:srgbClr val="65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36"/>
    <p:restoredTop sz="94609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0-44E9-BDE2-9AA260C6278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3C-4586-A1D7-0D34339B328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E60-44E9-BDE2-9AA260C6278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3C-4586-A1D7-0D34339B328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03C-4586-A1D7-0D34339B328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A03C-4586-A1D7-0D34339B328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884</c:v>
                </c:pt>
                <c:pt idx="3">
                  <c:v>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60-44E9-BDE2-9AA260C6278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3C-4586-A1D7-0D34339B328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03C-4586-A1D7-0D34339B328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A-A03C-4586-A1D7-0D34339B328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A03C-4586-A1D7-0D34339B328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03C-4586-A1D7-0D34339B328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A03C-4586-A1D7-0D34339B328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A03C-4586-A1D7-0D34339B328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03C-4586-A1D7-0D34339B328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46</c:v>
                </c:pt>
                <c:pt idx="3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3C-4586-A1D7-0D34339B3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3E2-4441-A706-11C2153FC76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3E2-4441-A706-11C2153FC76C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3E2-4441-A706-11C2153FC76C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3E2-4441-A706-11C2153FC76C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3E2-4441-A706-11C2153FC76C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904</c:v>
                </c:pt>
                <c:pt idx="3">
                  <c:v>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3E2-4441-A706-11C2153FC76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3E2-4441-A706-11C2153FC76C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3E2-4441-A706-11C2153FC76C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43E2-4441-A706-11C2153FC76C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43E2-4441-A706-11C2153FC76C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43E2-4441-A706-11C2153FC76C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3E2-4441-A706-11C2153FC76C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43E2-4441-A706-11C2153FC76C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43E2-4441-A706-11C2153FC76C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930</c:v>
                </c:pt>
                <c:pt idx="2">
                  <c:v>26</c:v>
                </c:pt>
                <c:pt idx="3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3E2-4441-A706-11C2153FC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77-4EE4-B482-DC87818A29B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977-4EE4-B482-DC87818A29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77-4EE4-B482-DC87818A29B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977-4EE4-B482-DC87818A29B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977-4EE4-B482-DC87818A29B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864</c:v>
                </c:pt>
                <c:pt idx="3">
                  <c:v>606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977-4EE4-B482-DC87818A29B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77-4EE4-B482-DC87818A29B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77-4EE4-B482-DC87818A29B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77-4EE4-B482-DC87818A29B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77-4EE4-B482-DC87818A29B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977-4EE4-B482-DC87818A29B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B977-4EE4-B482-DC87818A29B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977-4EE4-B482-DC87818A29B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B977-4EE4-B482-DC87818A29B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907</c:v>
                </c:pt>
                <c:pt idx="2">
                  <c:v>43</c:v>
                </c:pt>
                <c:pt idx="3">
                  <c:v>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977-4EE4-B482-DC87818A29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94C-4B63-B78A-3271D4CCB51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4C-4B63-B78A-3271D4CCB5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4C-4B63-B78A-3271D4CCB512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94C-4B63-B78A-3271D4CCB512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94C-4B63-B78A-3271D4CCB512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823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4C-4B63-B78A-3271D4CCB51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4C-4B63-B78A-3271D4CCB512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94C-4B63-B78A-3271D4CCB512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E94C-4B63-B78A-3271D4CCB512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94C-4B63-B78A-3271D4CCB512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94C-4B63-B78A-3271D4CCB512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94C-4B63-B78A-3271D4CCB512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E94C-4B63-B78A-3271D4CCB512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E94C-4B63-B78A-3271D4CCB512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845</c:v>
                </c:pt>
                <c:pt idx="2">
                  <c:v>22</c:v>
                </c:pt>
                <c:pt idx="3">
                  <c:v>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94C-4B63-B78A-3271D4CCB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08-4691-A29C-ED9185B2BF7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208-4691-A29C-ED9185B2BF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208-4691-A29C-ED9185B2BF74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no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208-4691-A29C-ED9185B2BF74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7611783111160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208-4691-A29C-ED9185B2BF74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1210</c:v>
                </c:pt>
                <c:pt idx="3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08-4691-A29C-ED9185B2BF7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208-4691-A29C-ED9185B2BF74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208-4691-A29C-ED9185B2BF74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2208-4691-A29C-ED9185B2BF74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2208-4691-A29C-ED9185B2BF74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208-4691-A29C-ED9185B2BF74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no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1338132042139255"/>
                      <c:h val="0.187340812166817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2208-4691-A29C-ED9185B2BF74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2208-4691-A29C-ED9185B2BF74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2208-4691-A29C-ED9185B2BF74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1310</c:v>
                </c:pt>
                <c:pt idx="2">
                  <c:v>100</c:v>
                </c:pt>
                <c:pt idx="3">
                  <c:v>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208-4691-A29C-ED9185B2BF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 val="autoZero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E-4E2A-AE03-703016186A5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5BE-4E2A-AE03-703016186A5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5BE-4E2A-AE03-703016186A5A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BE-4E2A-AE03-703016186A5A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BE-4E2A-AE03-703016186A5A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819</c:v>
                </c:pt>
                <c:pt idx="3">
                  <c:v>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BE-4E2A-AE03-703016186A5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BE-4E2A-AE03-703016186A5A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BE-4E2A-AE03-703016186A5A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A5BE-4E2A-AE03-703016186A5A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5BE-4E2A-AE03-703016186A5A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5BE-4E2A-AE03-703016186A5A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A5BE-4E2A-AE03-703016186A5A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A5BE-4E2A-AE03-703016186A5A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5BE-4E2A-AE03-703016186A5A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900</c:v>
                </c:pt>
                <c:pt idx="2">
                  <c:v>81</c:v>
                </c:pt>
                <c:pt idx="3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5BE-4E2A-AE03-703016186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612647267560729E-2"/>
          <c:y val="2.0262502761166329E-3"/>
          <c:w val="0.95156522001420796"/>
          <c:h val="0.98739270571735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Valor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364A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EBA4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056C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E9-40FC-BF8D-E9C6EFD7FB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0.11471263816410357"/>
                      <c:h val="0.163759451194770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8E9-40FC-BF8D-E9C6EFD7FB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8E9-40FC-BF8D-E9C6EFD7FB2E}"/>
                </c:ext>
              </c:extLst>
            </c:dLbl>
            <c:dLbl>
              <c:idx val="2"/>
              <c:spPr>
                <a:solidFill>
                  <a:schemeClr val="bg1"/>
                </a:solidFill>
                <a:ln w="15875">
                  <a:solidFill>
                    <a:srgbClr val="E19632"/>
                  </a:solidFill>
                </a:ln>
                <a:effectLst/>
              </c:spPr>
              <c:txPr>
                <a:bodyPr vertOverflow="overflow" horzOverflow="overflow" wrap="square" lIns="144000" tIns="72000" rIns="144000" bIns="72000" anchor="ctr">
                  <a:spAutoFit/>
                </a:bodyPr>
                <a:lstStyle/>
                <a:p>
                  <a:pPr>
                    <a:defRPr sz="22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8E9-40FC-BF8D-E9C6EFD7FB2E}"/>
                </c:ext>
              </c:extLst>
            </c:dLbl>
            <c:dLbl>
              <c:idx val="3"/>
              <c:numFmt formatCode="0" sourceLinked="0"/>
              <c:spPr>
                <a:solidFill>
                  <a:schemeClr val="bg1"/>
                </a:solidFill>
                <a:ln w="15875">
                  <a:solidFill>
                    <a:srgbClr val="00515C"/>
                  </a:solidFill>
                </a:ln>
                <a:effectLst/>
              </c:spPr>
              <c:txPr>
                <a:bodyPr rot="0" spcFirstLastPara="1" vertOverflow="overflow" horzOverflow="overflow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02556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8E9-40FC-BF8D-E9C6EFD7FB2E}"/>
                </c:ext>
              </c:extLst>
            </c:dLbl>
            <c:numFmt formatCode="0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overflow" horzOverflow="overflow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025560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800</c:v>
                </c:pt>
                <c:pt idx="3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E9-40FC-BF8D-E9C6EFD7FB2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Altura</c:v>
                </c:pt>
              </c:strCache>
            </c:strRef>
          </c:tx>
          <c:spPr>
            <a:solidFill>
              <a:srgbClr val="ED693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76AA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8E9-40FC-BF8D-E9C6EFD7FB2E}"/>
              </c:ext>
            </c:extLst>
          </c:dPt>
          <c:dPt>
            <c:idx val="1"/>
            <c:invertIfNegative val="0"/>
            <c:bubble3D val="0"/>
            <c:spPr>
              <a:solidFill>
                <a:srgbClr val="ED68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8E9-40FC-BF8D-E9C6EFD7FB2E}"/>
              </c:ext>
            </c:extLst>
          </c:dPt>
          <c:dPt>
            <c:idx val="2"/>
            <c:invertIfNegative val="0"/>
            <c:bubble3D val="0"/>
            <c:spPr>
              <a:solidFill>
                <a:srgbClr val="FFFAF0"/>
              </a:solidFill>
              <a:ln>
                <a:solidFill>
                  <a:srgbClr val="DE8A1B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98E9-40FC-BF8D-E9C6EFD7FB2E}"/>
              </c:ext>
            </c:extLst>
          </c:dPt>
          <c:dPt>
            <c:idx val="3"/>
            <c:invertIfNegative val="0"/>
            <c:bubble3D val="0"/>
            <c:spPr>
              <a:solidFill>
                <a:srgbClr val="E6F5F6"/>
              </a:solidFill>
              <a:ln w="9525">
                <a:solidFill>
                  <a:srgbClr val="05717F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8E9-40FC-BF8D-E9C6EFD7FB2E}"/>
              </c:ext>
            </c:extLst>
          </c:dPt>
          <c:dLbls>
            <c:dLbl>
              <c:idx val="0"/>
              <c:tx>
                <c:rich>
                  <a:bodyPr wrap="square" lIns="72000" tIns="72000" rIns="72000" bIns="72000" anchor="ctr">
                    <a:noAutofit/>
                  </a:bodyPr>
                  <a:lstStyle/>
                  <a:p>
                    <a:pPr>
                      <a:defRPr sz="2200"/>
                    </a:pPr>
                    <a:fld id="{32A02D73-3733-4804-854B-694ADE42A99B}" type="VALUE">
                      <a:rPr lang="en-US" sz="2200" dirty="0">
                        <a:solidFill>
                          <a:srgbClr val="004D98"/>
                        </a:solidFill>
                        <a:latin typeface="Bebas Kai" panose="04050603020B02020204" pitchFamily="82" charset="0"/>
                      </a:rPr>
                      <a:pPr>
                        <a:defRPr sz="2200"/>
                      </a:pPr>
                      <a:t>[VALUE]</a:t>
                    </a:fld>
                    <a:endParaRPr lang="en-US"/>
                  </a:p>
                </c:rich>
              </c:tx>
              <c:spPr>
                <a:solidFill>
                  <a:schemeClr val="bg1"/>
                </a:solidFill>
                <a:ln w="19050">
                  <a:solidFill>
                    <a:srgbClr val="034F99"/>
                  </a:solidFill>
                </a:ln>
                <a:effectLst/>
              </c:sp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164534779821597"/>
                      <c:h val="0.1873408121668177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8E9-40FC-BF8D-E9C6EFD7FB2E}"/>
                </c:ext>
              </c:extLst>
            </c:dLbl>
            <c:dLbl>
              <c:idx val="1"/>
              <c:numFmt formatCode="General" sourceLinked="0"/>
              <c:spPr>
                <a:solidFill>
                  <a:schemeClr val="bg1"/>
                </a:solidFill>
                <a:ln w="15875">
                  <a:solidFill>
                    <a:srgbClr val="DA4A14"/>
                  </a:solidFill>
                </a:ln>
                <a:effectLst/>
              </c:spPr>
              <c:txPr>
                <a:bodyPr rot="0" spcFirstLastPara="1" vertOverflow="ellipsis" vert="horz" wrap="square" lIns="144000" tIns="72000" rIns="144000" bIns="7200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rgbClr val="DA4A14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0164534779821597"/>
                      <c:h val="0.187318249753542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98E9-40FC-BF8D-E9C6EFD7FB2E}"/>
                </c:ext>
              </c:extLst>
            </c:dLbl>
            <c:dLbl>
              <c:idx val="2"/>
              <c:numFmt formatCode="\-#" sourceLinked="0"/>
              <c:spPr>
                <a:noFill/>
                <a:ln>
                  <a:noFill/>
                </a:ln>
                <a:effectLst/>
              </c:spPr>
              <c:txPr>
                <a:bodyPr vertOverflow="overflow" horzOverflow="overflow" wrap="square" lIns="0" tIns="0" rIns="0" bIns="0" anchor="ctr">
                  <a:normAutofit/>
                </a:bodyPr>
                <a:lstStyle/>
                <a:p>
                  <a:pPr>
                    <a:defRPr sz="1400">
                      <a:solidFill>
                        <a:srgbClr val="EBA428"/>
                      </a:solidFill>
                      <a:latin typeface="Bebas Kai" panose="04050603020B02020204" pitchFamily="82" charset="0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9.6021594189626649E-2"/>
                      <c:h val="3.93022682867449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8E9-40FC-BF8D-E9C6EFD7FB2E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108000" tIns="72000" rIns="108000" bIns="7200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rgbClr val="DA4A14"/>
                        </a:solidFill>
                        <a:latin typeface="Bebas Kai" panose="04050603020B02020204" pitchFamily="82" charset="0"/>
                        <a:ea typeface="+mn-ea"/>
                        <a:cs typeface="+mn-cs"/>
                      </a:defRPr>
                    </a:pPr>
                    <a:fld id="{27A9D825-F027-41A0-9956-E795CFEEBF1D}" type="VALUE">
                      <a:rPr lang="en-US">
                        <a:solidFill>
                          <a:srgbClr val="025560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rgbClr val="DA4A14"/>
                          </a:solidFill>
                          <a:latin typeface="Bebas Kai" panose="04050603020B02020204" pitchFamily="82" charset="0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\-##" sourceLinked="0"/>
              <c:spPr>
                <a:noFill/>
                <a:ln w="15875"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98E9-40FC-BF8D-E9C6EFD7FB2E}"/>
                </c:ext>
              </c:extLst>
            </c:dLbl>
            <c:numFmt formatCode="General" sourceLinked="0"/>
            <c:spPr>
              <a:solidFill>
                <a:schemeClr val="bg1"/>
              </a:solidFill>
              <a:ln w="15875">
                <a:solidFill>
                  <a:srgbClr val="034F99"/>
                </a:solidFill>
              </a:ln>
              <a:effectLst/>
            </c:spPr>
            <c:txPr>
              <a:bodyPr rot="0" spcFirstLastPara="1" vertOverflow="ellipsis" vert="horz" wrap="square" lIns="108000" tIns="72000" rIns="108000" bIns="7200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rgbClr val="DA4A14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cat>
            <c:strRef>
              <c:f>Planilha1!$A$2:$A$5</c:f>
              <c:strCache>
                <c:ptCount val="4"/>
                <c:pt idx="0">
                  <c:v>Custo Atual</c:v>
                </c:pt>
                <c:pt idx="1">
                  <c:v>Custo Máximo</c:v>
                </c:pt>
                <c:pt idx="2">
                  <c:v>Consórcio</c:v>
                </c:pt>
                <c:pt idx="3">
                  <c:v>Custo Mínimo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534</c:v>
                </c:pt>
                <c:pt idx="1">
                  <c:v>850</c:v>
                </c:pt>
                <c:pt idx="2">
                  <c:v>50</c:v>
                </c:pt>
                <c:pt idx="3">
                  <c:v>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8E9-40FC-BF8D-E9C6EFD7F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087951504"/>
        <c:axId val="1087963984"/>
      </c:barChart>
      <c:catAx>
        <c:axId val="1087951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87963984"/>
        <c:crossesAt val="1000"/>
        <c:auto val="1"/>
        <c:lblAlgn val="ctr"/>
        <c:lblOffset val="100"/>
        <c:noMultiLvlLbl val="0"/>
      </c:catAx>
      <c:valAx>
        <c:axId val="1087963984"/>
        <c:scaling>
          <c:orientation val="minMax"/>
          <c:max val="135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79515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930</c:v>
                </c:pt>
                <c:pt idx="2">
                  <c:v>930</c:v>
                </c:pt>
                <c:pt idx="3">
                  <c:v>907</c:v>
                </c:pt>
                <c:pt idx="4">
                  <c:v>845</c:v>
                </c:pt>
                <c:pt idx="5">
                  <c:v>1431</c:v>
                </c:pt>
                <c:pt idx="6">
                  <c:v>842</c:v>
                </c:pt>
                <c:pt idx="7">
                  <c:v>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569</c:v>
                </c:pt>
                <c:pt idx="2">
                  <c:v>582</c:v>
                </c:pt>
                <c:pt idx="3">
                  <c:v>606</c:v>
                </c:pt>
                <c:pt idx="4">
                  <c:v>496</c:v>
                </c:pt>
                <c:pt idx="5">
                  <c:v>1078</c:v>
                </c:pt>
                <c:pt idx="6">
                  <c:v>461</c:v>
                </c:pt>
                <c:pt idx="7">
                  <c:v>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775</c:v>
                </c:pt>
                <c:pt idx="1">
                  <c:v>775</c:v>
                </c:pt>
                <c:pt idx="2">
                  <c:v>775</c:v>
                </c:pt>
                <c:pt idx="3">
                  <c:v>775</c:v>
                </c:pt>
                <c:pt idx="4">
                  <c:v>775</c:v>
                </c:pt>
                <c:pt idx="5">
                  <c:v>775</c:v>
                </c:pt>
                <c:pt idx="6">
                  <c:v>775</c:v>
                </c:pt>
                <c:pt idx="7">
                  <c:v>775</c:v>
                </c:pt>
                <c:pt idx="8">
                  <c:v>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534</c:v>
                </c:pt>
                <c:pt idx="1">
                  <c:v>534</c:v>
                </c:pt>
                <c:pt idx="2">
                  <c:v>534</c:v>
                </c:pt>
                <c:pt idx="3">
                  <c:v>534</c:v>
                </c:pt>
                <c:pt idx="4">
                  <c:v>534</c:v>
                </c:pt>
                <c:pt idx="5">
                  <c:v>534</c:v>
                </c:pt>
                <c:pt idx="6">
                  <c:v>534</c:v>
                </c:pt>
                <c:pt idx="7">
                  <c:v>534</c:v>
                </c:pt>
                <c:pt idx="8">
                  <c:v>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  <a:prstDash val="sysDash"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6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D47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3ACEF5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B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BA6F4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D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BE10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F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8DAFC4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1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768486"/>
              </a:solidFill>
              <a:ln>
                <a:noFill/>
                <a:prstDash val="sys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14-34D4-4705-ACD9-CBBB41392E8B}"/>
              </c:ext>
            </c:extLst>
          </c:dPt>
          <c:dLbls>
            <c:dLbl>
              <c:idx val="1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4D4-4705-ACD9-CBBB41392E8B}"/>
                </c:ext>
              </c:extLst>
            </c:dLbl>
            <c:dLbl>
              <c:idx val="2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02B050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4D4-4705-ACD9-CBBB41392E8B}"/>
                </c:ext>
              </c:extLst>
            </c:dLbl>
            <c:dLbl>
              <c:idx val="3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2AA5EA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4D4-4705-ACD9-CBBB41392E8B}"/>
                </c:ext>
              </c:extLst>
            </c:dLbl>
            <c:dLbl>
              <c:idx val="4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8C4D2E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4D4-4705-ACD9-CBBB41392E8B}"/>
                </c:ext>
              </c:extLst>
            </c:dLbl>
            <c:dLbl>
              <c:idx val="5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FF9527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4D4-4705-ACD9-CBBB41392E8B}"/>
                </c:ext>
              </c:extLst>
            </c:dLbl>
            <c:dLbl>
              <c:idx val="6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5798C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4D4-4705-ACD9-CBBB41392E8B}"/>
                </c:ext>
              </c:extLst>
            </c:dLbl>
            <c:dLbl>
              <c:idx val="7"/>
              <c:numFmt formatCode="#,##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0" rIns="72000" bIns="19050" anchor="ctr" anchorCtr="1">
                  <a:spAutoFit/>
                </a:bodyPr>
                <a:lstStyle/>
                <a:p>
                  <a:pPr>
                    <a:defRPr sz="2600" b="0" i="0" u="none" strike="noStrike" kern="1200" baseline="0">
                      <a:solidFill>
                        <a:srgbClr val="616161"/>
                      </a:solidFill>
                      <a:latin typeface="Bebas Kai" panose="04050603020B02020204" pitchFamily="8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34D4-4705-ACD9-CBBB41392E8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0" rIns="72000" bIns="19050" anchor="ctr" anchorCtr="1">
                <a:spAutoFit/>
              </a:bodyPr>
              <a:lstStyle/>
              <a:p>
                <a:pPr>
                  <a:defRPr sz="2600" b="0" i="0" u="none" strike="noStrike" kern="1200" baseline="0">
                    <a:solidFill>
                      <a:schemeClr val="tx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Planilha1!$C$2:$C$10</c:f>
              <c:numCache>
                <c:formatCode>General</c:formatCode>
                <c:ptCount val="9"/>
                <c:pt idx="1">
                  <c:v>30</c:v>
                </c:pt>
                <c:pt idx="2">
                  <c:v>25.5</c:v>
                </c:pt>
                <c:pt idx="3">
                  <c:v>25.5</c:v>
                </c:pt>
                <c:pt idx="4">
                  <c:v>25.5</c:v>
                </c:pt>
                <c:pt idx="5">
                  <c:v>25.5</c:v>
                </c:pt>
                <c:pt idx="6">
                  <c:v>25.5</c:v>
                </c:pt>
                <c:pt idx="7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80994719"/>
        <c:axId val="1280975519"/>
      </c:barChar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4D4-4705-ACD9-CBBB41392E8B}"/>
              </c:ext>
            </c:extLst>
          </c:dPt>
          <c:dPt>
            <c:idx val="2"/>
            <c:invertIfNegative val="0"/>
            <c:bubble3D val="0"/>
            <c:spPr>
              <a:solidFill>
                <a:srgbClr val="02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4D4-4705-ACD9-CBBB41392E8B}"/>
              </c:ext>
            </c:extLst>
          </c:dPt>
          <c:dPt>
            <c:idx val="3"/>
            <c:invertIfNegative val="0"/>
            <c:bubble3D val="0"/>
            <c:spPr>
              <a:solidFill>
                <a:srgbClr val="2AA5E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4D4-4705-ACD9-CBBB41392E8B}"/>
              </c:ext>
            </c:extLst>
          </c:dPt>
          <c:dPt>
            <c:idx val="4"/>
            <c:invertIfNegative val="0"/>
            <c:bubble3D val="0"/>
            <c:spPr>
              <a:solidFill>
                <a:srgbClr val="8C4D2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4D4-4705-ACD9-CBBB41392E8B}"/>
              </c:ext>
            </c:extLst>
          </c:dPt>
          <c:dPt>
            <c:idx val="5"/>
            <c:invertIfNegative val="0"/>
            <c:bubble3D val="0"/>
            <c:spPr>
              <a:solidFill>
                <a:srgbClr val="FF870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4D4-4705-ACD9-CBBB41392E8B}"/>
              </c:ext>
            </c:extLst>
          </c:dPt>
          <c:dPt>
            <c:idx val="6"/>
            <c:invertIfNegative val="0"/>
            <c:bubble3D val="0"/>
            <c:spPr>
              <a:solidFill>
                <a:srgbClr val="65798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4D4-4705-ACD9-CBBB41392E8B}"/>
              </c:ext>
            </c:extLst>
          </c:dPt>
          <c:dPt>
            <c:idx val="7"/>
            <c:invertIfNegative val="0"/>
            <c:bubble3D val="0"/>
            <c:spPr>
              <a:solidFill>
                <a:srgbClr val="555B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CA-401E-97F2-9D3C3C30511E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Bebas Kai" panose="04050603020B02020204" pitchFamily="8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Planilha1!$B$2:$B$10</c:f>
              <c:numCache>
                <c:formatCode>General</c:formatCode>
                <c:ptCount val="9"/>
                <c:pt idx="1">
                  <c:v>18.3</c:v>
                </c:pt>
                <c:pt idx="2">
                  <c:v>18.3</c:v>
                </c:pt>
                <c:pt idx="3">
                  <c:v>15</c:v>
                </c:pt>
                <c:pt idx="4">
                  <c:v>18.3</c:v>
                </c:pt>
                <c:pt idx="5">
                  <c:v>14.5</c:v>
                </c:pt>
                <c:pt idx="6">
                  <c:v>18.3</c:v>
                </c:pt>
                <c:pt idx="7">
                  <c:v>18.3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6"/>
        <c:axId val="1219522735"/>
        <c:axId val="1219521295"/>
      </c:barChart>
      <c:lineChart>
        <c:grouping val="standard"/>
        <c:varyColors val="0"/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2225" cap="rnd">
              <a:solidFill>
                <a:srgbClr val="FF252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Planilha1!$D$2:$D$10</c:f>
              <c:numCache>
                <c:formatCode>General</c:formatCode>
                <c:ptCount val="9"/>
                <c:pt idx="0">
                  <c:v>20.5</c:v>
                </c:pt>
                <c:pt idx="1">
                  <c:v>20.5</c:v>
                </c:pt>
                <c:pt idx="2">
                  <c:v>20.5</c:v>
                </c:pt>
                <c:pt idx="3">
                  <c:v>20.5</c:v>
                </c:pt>
                <c:pt idx="4">
                  <c:v>20.5</c:v>
                </c:pt>
                <c:pt idx="5">
                  <c:v>20.5</c:v>
                </c:pt>
                <c:pt idx="6">
                  <c:v>20.5</c:v>
                </c:pt>
                <c:pt idx="7">
                  <c:v>20.5</c:v>
                </c:pt>
                <c:pt idx="8">
                  <c:v>20.5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4D4-4705-ACD9-CBBB41392E8B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Série 4</c:v>
                </c:pt>
              </c:strCache>
            </c:strRef>
          </c:tx>
          <c:spPr>
            <a:ln w="22225" cap="rnd">
              <a:solidFill>
                <a:srgbClr val="176AAF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Planilha1!$A$2:$A$10</c:f>
              <c:strCache>
                <c:ptCount val="8"/>
                <c:pt idx="0">
                  <c:v>-</c:v>
                </c:pt>
                <c:pt idx="1">
                  <c:v>Categoria 1</c:v>
                </c:pt>
                <c:pt idx="2">
                  <c:v>Categoria 2</c:v>
                </c:pt>
                <c:pt idx="3">
                  <c:v>Categoria 3</c:v>
                </c:pt>
                <c:pt idx="4">
                  <c:v>Categoria 4</c:v>
                </c:pt>
                <c:pt idx="5">
                  <c:v>Categoria 5</c:v>
                </c:pt>
                <c:pt idx="6">
                  <c:v>Categoria 6</c:v>
                </c:pt>
                <c:pt idx="7">
                  <c:v>Categoria 7</c:v>
                </c:pt>
              </c:strCache>
            </c:strRef>
          </c:cat>
          <c:val>
            <c:numRef>
              <c:f>Planilha1!$E$2:$E$10</c:f>
              <c:numCache>
                <c:formatCode>General</c:formatCode>
                <c:ptCount val="9"/>
                <c:pt idx="0">
                  <c:v>27.5</c:v>
                </c:pt>
                <c:pt idx="1">
                  <c:v>27.5</c:v>
                </c:pt>
                <c:pt idx="2">
                  <c:v>27.5</c:v>
                </c:pt>
                <c:pt idx="3">
                  <c:v>27.5</c:v>
                </c:pt>
                <c:pt idx="4">
                  <c:v>27.5</c:v>
                </c:pt>
                <c:pt idx="5">
                  <c:v>27.5</c:v>
                </c:pt>
                <c:pt idx="6">
                  <c:v>27.5</c:v>
                </c:pt>
                <c:pt idx="7">
                  <c:v>27.5</c:v>
                </c:pt>
                <c:pt idx="8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4D4-4705-ACD9-CBBB41392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0994719"/>
        <c:axId val="1280975519"/>
      </c:lineChart>
      <c:catAx>
        <c:axId val="1280994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80975519"/>
        <c:crosses val="autoZero"/>
        <c:auto val="1"/>
        <c:lblAlgn val="ctr"/>
        <c:lblOffset val="100"/>
        <c:noMultiLvlLbl val="0"/>
      </c:catAx>
      <c:valAx>
        <c:axId val="1280975519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80994719"/>
        <c:crosses val="autoZero"/>
        <c:crossBetween val="between"/>
      </c:valAx>
      <c:valAx>
        <c:axId val="1219521295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19522735"/>
        <c:crosses val="max"/>
        <c:crossBetween val="between"/>
      </c:valAx>
      <c:catAx>
        <c:axId val="12195227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521295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  <a:prstDash val="dash"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228B-B5BA-5844-9E71-2BF823917A71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CF3E0-0754-3D47-9961-3FD558503D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7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5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778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4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43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1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6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6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CF3E0-0754-3D47-9961-3FD558503D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0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91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719085EC-202D-5BE0-FF06-05FB2F0F1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039" y="108859"/>
            <a:ext cx="1108577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5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12" Type="http://schemas.openxmlformats.org/officeDocument/2006/relationships/image" Target="../media/image61.png"/><Relationship Id="rId2" Type="http://schemas.openxmlformats.org/officeDocument/2006/relationships/image" Target="../media/image49.png"/><Relationship Id="rId16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4.png"/><Relationship Id="rId5" Type="http://schemas.openxmlformats.org/officeDocument/2006/relationships/image" Target="../media/image46.png"/><Relationship Id="rId15" Type="http://schemas.openxmlformats.org/officeDocument/2006/relationships/image" Target="../media/image62.png"/><Relationship Id="rId10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9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46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3.png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48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47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46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4.png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48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47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47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48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46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4" Type="http://schemas.openxmlformats.org/officeDocument/2006/relationships/image" Target="../media/image48.png"/><Relationship Id="rId9" Type="http://schemas.openxmlformats.org/officeDocument/2006/relationships/image" Target="../media/image101.png"/><Relationship Id="rId1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06.png"/><Relationship Id="rId3" Type="http://schemas.openxmlformats.org/officeDocument/2006/relationships/image" Target="../media/image46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48.png"/><Relationship Id="rId15" Type="http://schemas.openxmlformats.org/officeDocument/2006/relationships/image" Target="../media/image105.png"/><Relationship Id="rId10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79.png"/><Relationship Id="rId14" Type="http://schemas.openxmlformats.org/officeDocument/2006/relationships/image" Target="../media/image10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chart" Target="../charts/chart8.xml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6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31.png"/><Relationship Id="rId5" Type="http://schemas.openxmlformats.org/officeDocument/2006/relationships/image" Target="../media/image119.png"/><Relationship Id="rId15" Type="http://schemas.openxmlformats.org/officeDocument/2006/relationships/image" Target="../media/image132.png"/><Relationship Id="rId10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3.png"/><Relationship Id="rId1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9EAFF-E1AF-44F6-D3F6-61CC9CCF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43200" y="4786633"/>
            <a:ext cx="6695524" cy="1771160"/>
          </a:xfrm>
          <a:prstGeom prst="rect">
            <a:avLst/>
          </a:prstGeom>
        </p:spPr>
      </p:pic>
      <p:pic>
        <p:nvPicPr>
          <p:cNvPr id="9" name="Picture 8" descr="A logo of a green and yellow eye&#10;&#10;Description automatically generated">
            <a:extLst>
              <a:ext uri="{FF2B5EF4-FFF2-40B4-BE49-F238E27FC236}">
                <a16:creationId xmlns:a16="http://schemas.microsoft.com/office/drawing/2014/main" id="{5876ED3A-E819-9407-2EBF-8003153A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107" y="496362"/>
            <a:ext cx="2586152" cy="1046011"/>
          </a:xfrm>
          <a:prstGeom prst="rect">
            <a:avLst/>
          </a:prstGeom>
        </p:spPr>
      </p:pic>
      <p:pic>
        <p:nvPicPr>
          <p:cNvPr id="8" name="Picture 7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5F877DE7-5D61-6DA4-F169-589F6B510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52" y="1762648"/>
            <a:ext cx="5686096" cy="2303063"/>
          </a:xfrm>
          <a:prstGeom prst="rect">
            <a:avLst/>
          </a:prstGeom>
        </p:spPr>
      </p:pic>
      <p:sp>
        <p:nvSpPr>
          <p:cNvPr id="10" name="Title">
            <a:extLst>
              <a:ext uri="{FF2B5EF4-FFF2-40B4-BE49-F238E27FC236}">
                <a16:creationId xmlns:a16="http://schemas.microsoft.com/office/drawing/2014/main" id="{68C5385B-41FA-47DA-B4C3-CA30D7AD3DB1}"/>
              </a:ext>
            </a:extLst>
          </p:cNvPr>
          <p:cNvSpPr txBox="1"/>
          <p:nvPr/>
        </p:nvSpPr>
        <p:spPr>
          <a:xfrm>
            <a:off x="3036849" y="3923155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100" dirty="0">
                <a:solidFill>
                  <a:srgbClr val="DA4A14"/>
                </a:solidFill>
              </a:rPr>
              <a:t>- YYYYYYYY-</a:t>
            </a:r>
          </a:p>
        </p:txBody>
      </p:sp>
    </p:spTree>
    <p:extLst>
      <p:ext uri="{BB962C8B-B14F-4D97-AF65-F5344CB8AC3E}">
        <p14:creationId xmlns:p14="http://schemas.microsoft.com/office/powerpoint/2010/main" val="1948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CF2490-15A4-8AC2-06EB-0DE7CCC7D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6EB88-FD85-8AF2-08C5-5EAD759731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60775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14060"/>
            <a:ext cx="5442157" cy="298872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0" y="255447"/>
            <a:ext cx="2115367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31100" y="5354948"/>
            <a:ext cx="4265443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130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586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16306" y="5513322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3001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716306" y="6093615"/>
            <a:ext cx="84751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-95%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62%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78524" y="5513322"/>
            <a:ext cx="80222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D7C2F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D7C2F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278524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R$ 1,19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3" name="VendaBiometano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4" name="VendaBiometano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64463"/>
            <a:ext cx="3067303" cy="1103103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D65E82C2-7CE7-C7DD-9ECD-D2650D0484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467709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AAA14C8-8A1F-3170-264C-717E2560AFF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7EA410-51FF-3106-6AFB-7C1CE0B34D92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6F7DA9-2E34-6EEB-C210-0E4121BEC70D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DF1FF34-D645-2995-8BA9-50FC0EFFDC43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12507655-182F-3B4C-FF4C-DC13B5E77ACE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062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60266" y="528216"/>
            <a:ext cx="1441823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1" y="6054730"/>
            <a:ext cx="3414475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48" y="6054730"/>
            <a:ext cx="3414475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3" y="1585833"/>
            <a:ext cx="5648237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4445" y="254749"/>
            <a:ext cx="2115367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0" y="4888143"/>
            <a:ext cx="3414470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131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590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725271" y="5513322"/>
            <a:ext cx="838553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34F99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34F99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814918" y="6093615"/>
            <a:ext cx="74890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-120%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66%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27310" y="5513322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034F99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034F99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378015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R$ 1,00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92122" y="393238"/>
            <a:ext cx="3278777" cy="1117635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973D0759-57F8-F46B-F19A-3E630E698C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16337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A63D33D-BA5B-95F2-45DC-68E38401A8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07D7BC-0785-4C15-1549-DC99FB22825E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83810C-12D6-BBFD-6578-C7452155EC24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CFFD5D-6EFD-E8E6-0038-B2858C61B9A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EstruturaCapital">
            <a:extLst>
              <a:ext uri="{FF2B5EF4-FFF2-40B4-BE49-F238E27FC236}">
                <a16:creationId xmlns:a16="http://schemas.microsoft.com/office/drawing/2014/main" id="{FAF244AE-8243-F144-DD53-E8F6B84D5B09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34F99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8292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30737" y="458189"/>
            <a:ext cx="1743948" cy="9494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85154" y="1585833"/>
            <a:ext cx="5648235" cy="29529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139061" y="248840"/>
            <a:ext cx="2115365" cy="113162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7542505" y="5354948"/>
            <a:ext cx="4242632" cy="118237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4819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111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498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8C4D2E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8C4D2E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48401" y="4938891"/>
            <a:ext cx="84992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10%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8C4D2E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8C4D2E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648485" y="1035819"/>
            <a:ext cx="16261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R$ 0,77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23450" y="357853"/>
            <a:ext cx="3607287" cy="1157165"/>
          </a:xfrm>
          <a:prstGeom prst="rect">
            <a:avLst/>
          </a:prstGeom>
        </p:spPr>
      </p:pic>
      <p:sp>
        <p:nvSpPr>
          <p:cNvPr id="3" name="VendaCompost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062272" y="630745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" name="VendaCompostoReal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699185" y="630745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EA31AB5-4E37-F4D5-57DF-F2258CF50D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354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9EFAF14-9F06-F5C4-512F-FCFE28C416A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5B1682-DBF3-D394-308B-EE253CDCD18F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FA93C7-E47F-0E2B-78C9-ED11369C884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0F439A-832E-E9A4-12EE-A970D9FFBD9D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F9819EC-4AB5-3608-6912-DED4D11FDCCF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8C4D2E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16371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3177" y="448704"/>
            <a:ext cx="1435269" cy="963400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89984" y="6054730"/>
            <a:ext cx="3414469" cy="5501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89983" y="5469505"/>
            <a:ext cx="3414470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71151" y="6054730"/>
            <a:ext cx="3414469" cy="55010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06144" y="1585361"/>
            <a:ext cx="5998309" cy="29275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89983" y="4884281"/>
            <a:ext cx="3414470" cy="5437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42505" y="5653482"/>
            <a:ext cx="4242632" cy="117605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71153" y="4888143"/>
            <a:ext cx="3414463" cy="54378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71150" y="5468436"/>
            <a:ext cx="3414470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61657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155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61657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698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501153" y="5513322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603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EA5A21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(191,3 Milhões R$/a)</a:t>
            </a:r>
            <a:endParaRPr lang="pt-BR" sz="1000" dirty="0">
              <a:solidFill>
                <a:srgbClr val="EA5A21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501153" y="6093615"/>
            <a:ext cx="106267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82%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8681" y="5513322"/>
            <a:ext cx="85206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EA5A21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EA5A21"/>
              </a:solidFill>
              <a:latin typeface="Bebas Kai" pitchFamily="82" charset="77"/>
            </a:endParaRP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437649" y="1036991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R$ 2,82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6051312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2689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6051312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2787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1" name="VendaEnergia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351817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112" name="VendaEnergia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351817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715004" y="4881964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B93430-B13E-F746-999E-E75C795EED6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3013814" y="273038"/>
            <a:ext cx="3214867" cy="1257713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64CF945-EB33-9B4B-7290-4201BA7539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1249" y="409976"/>
            <a:ext cx="2399827" cy="7655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0A3E94-A5BE-28B9-F14E-7D7EEFC3E605}"/>
              </a:ext>
            </a:extLst>
          </p:cNvPr>
          <p:cNvSpPr txBox="1"/>
          <p:nvPr/>
        </p:nvSpPr>
        <p:spPr>
          <a:xfrm>
            <a:off x="806026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7C6D38-AC34-0A96-F012-A10AF1369D28}"/>
              </a:ext>
            </a:extLst>
          </p:cNvPr>
          <p:cNvSpPr txBox="1"/>
          <p:nvPr/>
        </p:nvSpPr>
        <p:spPr>
          <a:xfrm>
            <a:off x="885274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F8AF68-9579-EE59-DB0C-1DE7C2D78545}"/>
              </a:ext>
            </a:extLst>
          </p:cNvPr>
          <p:cNvSpPr txBox="1"/>
          <p:nvPr/>
        </p:nvSpPr>
        <p:spPr>
          <a:xfrm>
            <a:off x="9645228" y="443095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7D41A4-5183-18CF-FE5C-022925806E74}"/>
              </a:ext>
            </a:extLst>
          </p:cNvPr>
          <p:cNvSpPr txBox="1"/>
          <p:nvPr/>
        </p:nvSpPr>
        <p:spPr>
          <a:xfrm>
            <a:off x="10468188" y="4441119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EstruturaCapital">
            <a:extLst>
              <a:ext uri="{FF2B5EF4-FFF2-40B4-BE49-F238E27FC236}">
                <a16:creationId xmlns:a16="http://schemas.microsoft.com/office/drawing/2014/main" id="{B33D9262-D36C-830A-799B-90AFC294AE05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EA5A21"/>
                </a:solidFill>
                <a:latin typeface="Bebas Kai" pitchFamily="82" charset="77"/>
              </a:rPr>
              <a:t>75%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AAD1A-FA43-5829-4B30-FE55928BA7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68B13E-07B2-B806-F518-3C3834942B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sp>
        <p:nvSpPr>
          <p:cNvPr id="12" name="CaixaDeTexto 4">
            <a:extLst>
              <a:ext uri="{FF2B5EF4-FFF2-40B4-BE49-F238E27FC236}">
                <a16:creationId xmlns:a16="http://schemas.microsoft.com/office/drawing/2014/main" id="{C3CD6AE0-04A4-C538-E175-9BBCF1ECAEE3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3" name="CaixaDeTexto 5">
            <a:extLst>
              <a:ext uri="{FF2B5EF4-FFF2-40B4-BE49-F238E27FC236}">
                <a16:creationId xmlns:a16="http://schemas.microsoft.com/office/drawing/2014/main" id="{E462A58C-9857-242E-B099-FE337B45E5E6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4" name="CaixaDeTexto 6">
            <a:extLst>
              <a:ext uri="{FF2B5EF4-FFF2-40B4-BE49-F238E27FC236}">
                <a16:creationId xmlns:a16="http://schemas.microsoft.com/office/drawing/2014/main" id="{EB08C161-9BE0-57E9-F20D-99EE7B4A4F35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5" name="CaixaDeTexto 7">
            <a:extLst>
              <a:ext uri="{FF2B5EF4-FFF2-40B4-BE49-F238E27FC236}">
                <a16:creationId xmlns:a16="http://schemas.microsoft.com/office/drawing/2014/main" id="{C71E10A0-AB30-AC37-5033-3DDAD70E0196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graphicFrame>
        <p:nvGraphicFramePr>
          <p:cNvPr id="17" name="Gráfico">
            <a:extLst>
              <a:ext uri="{FF2B5EF4-FFF2-40B4-BE49-F238E27FC236}">
                <a16:creationId xmlns:a16="http://schemas.microsoft.com/office/drawing/2014/main" id="{C79740E4-9334-EE18-D75C-5B3CEE53AA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539665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8" name="CaixaDeTexto 4">
            <a:extLst>
              <a:ext uri="{FF2B5EF4-FFF2-40B4-BE49-F238E27FC236}">
                <a16:creationId xmlns:a16="http://schemas.microsoft.com/office/drawing/2014/main" id="{EE9AF826-23B5-FAF4-1496-C96455FD2579}"/>
              </a:ext>
            </a:extLst>
          </p:cNvPr>
          <p:cNvSpPr txBox="1"/>
          <p:nvPr/>
        </p:nvSpPr>
        <p:spPr>
          <a:xfrm>
            <a:off x="758698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9" name="CaixaDeTexto 5">
            <a:extLst>
              <a:ext uri="{FF2B5EF4-FFF2-40B4-BE49-F238E27FC236}">
                <a16:creationId xmlns:a16="http://schemas.microsoft.com/office/drawing/2014/main" id="{195A2526-D05B-13F5-BF39-1E23D3C2E4E5}"/>
              </a:ext>
            </a:extLst>
          </p:cNvPr>
          <p:cNvSpPr txBox="1"/>
          <p:nvPr/>
        </p:nvSpPr>
        <p:spPr>
          <a:xfrm>
            <a:off x="837946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0" name="CaixaDeTexto 6">
            <a:extLst>
              <a:ext uri="{FF2B5EF4-FFF2-40B4-BE49-F238E27FC236}">
                <a16:creationId xmlns:a16="http://schemas.microsoft.com/office/drawing/2014/main" id="{81CF1297-6EB0-E733-7A98-C6D46A075CB4}"/>
              </a:ext>
            </a:extLst>
          </p:cNvPr>
          <p:cNvSpPr txBox="1"/>
          <p:nvPr/>
        </p:nvSpPr>
        <p:spPr>
          <a:xfrm>
            <a:off x="9171940" y="374345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1" name="CaixaDeTexto 7">
            <a:extLst>
              <a:ext uri="{FF2B5EF4-FFF2-40B4-BE49-F238E27FC236}">
                <a16:creationId xmlns:a16="http://schemas.microsoft.com/office/drawing/2014/main" id="{ADC70C9C-808F-5DE9-810E-61139D9BDDE4}"/>
              </a:ext>
            </a:extLst>
          </p:cNvPr>
          <p:cNvSpPr txBox="1"/>
          <p:nvPr/>
        </p:nvSpPr>
        <p:spPr>
          <a:xfrm>
            <a:off x="9994900" y="375361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92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01" y="783550"/>
            <a:ext cx="1881083" cy="10089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74370" y="6138812"/>
            <a:ext cx="3414469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372" y="5553587"/>
            <a:ext cx="3414463" cy="54378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5537" y="6138812"/>
            <a:ext cx="3414469" cy="55010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674372" y="4968363"/>
            <a:ext cx="3414463" cy="5437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5539" y="4972225"/>
            <a:ext cx="3414463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55539" y="5552518"/>
            <a:ext cx="3414463" cy="543785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371" y="5045739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124" y="5045739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465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367610" y="5597404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3833" y="5902685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4C5D68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4C5D68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367610" y="6177697"/>
            <a:ext cx="10806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047" y="502297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195539" y="5597404"/>
            <a:ext cx="76959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696" y="6177697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4C5D68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4C5D68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290640" y="811832"/>
            <a:ext cx="1441823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R$ 0,93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651EE-7B05-DA54-809E-405687E060D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93842" y="2255868"/>
            <a:ext cx="2626487" cy="625968"/>
          </a:xfrm>
          <a:prstGeom prst="rect">
            <a:avLst/>
          </a:prstGeom>
        </p:spPr>
      </p:pic>
      <p:sp>
        <p:nvSpPr>
          <p:cNvPr id="13" name="QuantitativoSub2">
            <a:extLst>
              <a:ext uri="{FF2B5EF4-FFF2-40B4-BE49-F238E27FC236}">
                <a16:creationId xmlns:a16="http://schemas.microsoft.com/office/drawing/2014/main" id="{A619718E-D359-FF98-E420-8E76A59E3C21}"/>
              </a:ext>
            </a:extLst>
          </p:cNvPr>
          <p:cNvSpPr txBox="1"/>
          <p:nvPr/>
        </p:nvSpPr>
        <p:spPr>
          <a:xfrm>
            <a:off x="6704975" y="2512632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1184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4" name="TecnologiaValorSub2">
            <a:extLst>
              <a:ext uri="{FF2B5EF4-FFF2-40B4-BE49-F238E27FC236}">
                <a16:creationId xmlns:a16="http://schemas.microsoft.com/office/drawing/2014/main" id="{7FF40674-51DB-7D67-0BEE-9A53D952C960}"/>
              </a:ext>
            </a:extLst>
          </p:cNvPr>
          <p:cNvSpPr txBox="1"/>
          <p:nvPr/>
        </p:nvSpPr>
        <p:spPr>
          <a:xfrm>
            <a:off x="4711075" y="2871407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R$ 674,56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A1F5F4-BB92-EC18-DCB2-F60C0B80BA8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606030" y="1161484"/>
            <a:ext cx="2626484" cy="625968"/>
          </a:xfrm>
          <a:prstGeom prst="rect">
            <a:avLst/>
          </a:prstGeom>
        </p:spPr>
      </p:pic>
      <p:sp>
        <p:nvSpPr>
          <p:cNvPr id="17" name="TecnologiaValorSub1">
            <a:extLst>
              <a:ext uri="{FF2B5EF4-FFF2-40B4-BE49-F238E27FC236}">
                <a16:creationId xmlns:a16="http://schemas.microsoft.com/office/drawing/2014/main" id="{DCB310E6-7C99-BA0E-37F3-75977DEB0B0B}"/>
              </a:ext>
            </a:extLst>
          </p:cNvPr>
          <p:cNvSpPr txBox="1"/>
          <p:nvPr/>
        </p:nvSpPr>
        <p:spPr>
          <a:xfrm>
            <a:off x="4723262" y="1777023"/>
            <a:ext cx="256797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Compostagem: R$ 255,91 Milhões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35870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75975"/>
            <a:ext cx="1899059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64372"/>
            <a:ext cx="4118637" cy="449794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Aterro Sanitário Biguaçu e Biguaçu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688126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4C5D68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4C5D68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4C5D68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31" name="QuantitativoSub1">
            <a:extLst>
              <a:ext uri="{FF2B5EF4-FFF2-40B4-BE49-F238E27FC236}">
                <a16:creationId xmlns:a16="http://schemas.microsoft.com/office/drawing/2014/main" id="{5A574176-2FA2-F6D0-09F5-AE71FC0C7AA9}"/>
              </a:ext>
            </a:extLst>
          </p:cNvPr>
          <p:cNvSpPr txBox="1"/>
          <p:nvPr/>
        </p:nvSpPr>
        <p:spPr>
          <a:xfrm>
            <a:off x="6704975" y="1406846"/>
            <a:ext cx="963917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400" b="1">
                <a:latin typeface="Acumin VF Condensed SemiBold" panose="020B0304020202020204" pitchFamily="34" charset="77"/>
              </a:rPr>
              <a:t>231 t/d</a:t>
            </a:r>
            <a:endParaRPr lang="pt-BR" sz="1400" b="1" dirty="0"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3FB322BB-6575-1DB3-F957-EEF362BED8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794990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611B27D-1CA1-A1A0-B142-79ADA8AF80DC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FC6C62-A246-2A44-9AA6-08433D75B03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C1C199-EFC8-9CCB-BADB-DEB0C04B50BB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ADE3D8-F61F-CDA1-1FFB-6632434FC7AE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22D265A2-8879-95B5-4481-C2526F5181DD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7178289" y="4897856"/>
            <a:ext cx="4890504" cy="1780092"/>
          </a:xfrm>
          <a:prstGeom prst="rect">
            <a:avLst/>
          </a:prstGeom>
        </p:spPr>
      </p:pic>
      <p:sp>
        <p:nvSpPr>
          <p:cNvPr id="16" name="Preço Médio Venda Materiais Recicláveis - Mínimo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309722" y="52983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1" name="Preço Médio Venda Materiais Recicláveis - Máximo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946635" y="52983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4" name="Preço Venda CDR - Mínimo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309722" y="551724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5" name="Preço Venda CDR - Máximo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946635" y="551724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26" name="Preço Venda Composto Orgânico - Mínimo">
            <a:extLst>
              <a:ext uri="{FF2B5EF4-FFF2-40B4-BE49-F238E27FC236}">
                <a16:creationId xmlns:a16="http://schemas.microsoft.com/office/drawing/2014/main" id="{EEA89532-741C-D52F-3EBA-64A81FEA0188}"/>
              </a:ext>
            </a:extLst>
          </p:cNvPr>
          <p:cNvSpPr txBox="1"/>
          <p:nvPr/>
        </p:nvSpPr>
        <p:spPr>
          <a:xfrm>
            <a:off x="10309722" y="57579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29" name="Preço Venda Composto Orgânico - Máximo">
            <a:extLst>
              <a:ext uri="{FF2B5EF4-FFF2-40B4-BE49-F238E27FC236}">
                <a16:creationId xmlns:a16="http://schemas.microsoft.com/office/drawing/2014/main" id="{5A2D1254-CA3E-A865-3980-8E473CAE438D}"/>
              </a:ext>
            </a:extLst>
          </p:cNvPr>
          <p:cNvSpPr txBox="1"/>
          <p:nvPr/>
        </p:nvSpPr>
        <p:spPr>
          <a:xfrm>
            <a:off x="10946635" y="57579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0" name="Preço Venda Biometano - Mínimo">
            <a:extLst>
              <a:ext uri="{FF2B5EF4-FFF2-40B4-BE49-F238E27FC236}">
                <a16:creationId xmlns:a16="http://schemas.microsoft.com/office/drawing/2014/main" id="{4E63CCAD-8B5B-3266-71EC-92A7E54A9337}"/>
              </a:ext>
            </a:extLst>
          </p:cNvPr>
          <p:cNvSpPr txBox="1"/>
          <p:nvPr/>
        </p:nvSpPr>
        <p:spPr>
          <a:xfrm>
            <a:off x="10309722" y="599680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2" name="Preço Venda Biometano - Máximo">
            <a:extLst>
              <a:ext uri="{FF2B5EF4-FFF2-40B4-BE49-F238E27FC236}">
                <a16:creationId xmlns:a16="http://schemas.microsoft.com/office/drawing/2014/main" id="{4A377387-4615-B2A2-8EB7-E0E2043E6C6B}"/>
              </a:ext>
            </a:extLst>
          </p:cNvPr>
          <p:cNvSpPr txBox="1"/>
          <p:nvPr/>
        </p:nvSpPr>
        <p:spPr>
          <a:xfrm>
            <a:off x="10946635" y="599680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3" name="Preço Venda Energia Elétrica Biodigestão - Mínimo">
            <a:extLst>
              <a:ext uri="{FF2B5EF4-FFF2-40B4-BE49-F238E27FC236}">
                <a16:creationId xmlns:a16="http://schemas.microsoft.com/office/drawing/2014/main" id="{ABFF8D6C-0E54-1F1E-77CF-3181FC0C0011}"/>
              </a:ext>
            </a:extLst>
          </p:cNvPr>
          <p:cNvSpPr txBox="1"/>
          <p:nvPr/>
        </p:nvSpPr>
        <p:spPr>
          <a:xfrm>
            <a:off x="10309722" y="6231620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4" name="Preço Venda Energia Elétrica Biodigestão - Máximo">
            <a:extLst>
              <a:ext uri="{FF2B5EF4-FFF2-40B4-BE49-F238E27FC236}">
                <a16:creationId xmlns:a16="http://schemas.microsoft.com/office/drawing/2014/main" id="{15E82F4B-F9D2-D05B-86F4-90A86CC46F2D}"/>
              </a:ext>
            </a:extLst>
          </p:cNvPr>
          <p:cNvSpPr txBox="1"/>
          <p:nvPr/>
        </p:nvSpPr>
        <p:spPr>
          <a:xfrm>
            <a:off x="10946635" y="6231620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5" name="Preço Venda Energia Elétrica Incineração - Mínimo">
            <a:extLst>
              <a:ext uri="{FF2B5EF4-FFF2-40B4-BE49-F238E27FC236}">
                <a16:creationId xmlns:a16="http://schemas.microsoft.com/office/drawing/2014/main" id="{50A4333F-4741-E189-E2BA-485456CF90CB}"/>
              </a:ext>
            </a:extLst>
          </p:cNvPr>
          <p:cNvSpPr txBox="1"/>
          <p:nvPr/>
        </p:nvSpPr>
        <p:spPr>
          <a:xfrm>
            <a:off x="10309722" y="645641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6" name="Preço Venda Energia Elétrica Incineração - Máximo">
            <a:extLst>
              <a:ext uri="{FF2B5EF4-FFF2-40B4-BE49-F238E27FC236}">
                <a16:creationId xmlns:a16="http://schemas.microsoft.com/office/drawing/2014/main" id="{81A5B57F-7D83-0F2C-E189-9994AE75E4EA}"/>
              </a:ext>
            </a:extLst>
          </p:cNvPr>
          <p:cNvSpPr txBox="1"/>
          <p:nvPr/>
        </p:nvSpPr>
        <p:spPr>
          <a:xfrm>
            <a:off x="10946635" y="645641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82B3-4852-5007-D722-955A1372CFB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9160081" y="224885"/>
            <a:ext cx="2115365" cy="1131623"/>
          </a:xfrm>
          <a:prstGeom prst="rect">
            <a:avLst/>
          </a:prstGeom>
        </p:spPr>
      </p:pic>
      <p:sp>
        <p:nvSpPr>
          <p:cNvPr id="37" name="EstruturaCapital">
            <a:extLst>
              <a:ext uri="{FF2B5EF4-FFF2-40B4-BE49-F238E27FC236}">
                <a16:creationId xmlns:a16="http://schemas.microsoft.com/office/drawing/2014/main" id="{77F9E4EB-B8B5-CD44-9A32-DAEDA60EDCCC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4C5D68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59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801" y="783550"/>
            <a:ext cx="1881083" cy="100894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10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74564" y="6135445"/>
            <a:ext cx="3414463" cy="55010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74563" y="5550220"/>
            <a:ext cx="3414463" cy="5437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731" y="6135445"/>
            <a:ext cx="3414463" cy="55010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160476" y="217738"/>
            <a:ext cx="2115365" cy="113162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74563" y="4964996"/>
            <a:ext cx="3414463" cy="5437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55733" y="4968858"/>
            <a:ext cx="3414457" cy="5437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55730" y="5549151"/>
            <a:ext cx="3414463" cy="543784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1959562" y="5042372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103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774315" y="5042372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462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403659" y="5594037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100%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194024" y="5899318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3A4040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3A4040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403659" y="6174330"/>
            <a:ext cx="1044742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-75%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291238" y="5019606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61%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222624" y="5594037"/>
            <a:ext cx="74270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8%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311887" y="6174330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>
                <a:solidFill>
                  <a:srgbClr val="3A4040"/>
                </a:solidFill>
                <a:latin typeface="Bebas Kai" pitchFamily="82" charset="77"/>
              </a:rPr>
              <a:t>9%</a:t>
            </a:r>
            <a:endParaRPr lang="pt-BR" sz="2200" dirty="0">
              <a:solidFill>
                <a:srgbClr val="3A4040"/>
              </a:solidFill>
              <a:latin typeface="Bebas Kai" pitchFamily="8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C7409-47C5-F853-8358-F5DC1D9C5DB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290641" y="811832"/>
            <a:ext cx="1441821" cy="963399"/>
          </a:xfrm>
          <a:prstGeom prst="rect">
            <a:avLst/>
          </a:prstGeom>
        </p:spPr>
      </p:pic>
      <p:sp>
        <p:nvSpPr>
          <p:cNvPr id="7" name="InvestimentoDireto">
            <a:extLst>
              <a:ext uri="{FF2B5EF4-FFF2-40B4-BE49-F238E27FC236}">
                <a16:creationId xmlns:a16="http://schemas.microsoft.com/office/drawing/2014/main" id="{2BDF58D9-7EDE-D14D-4019-7C19FBF0E0A7}"/>
              </a:ext>
            </a:extLst>
          </p:cNvPr>
          <p:cNvSpPr txBox="1"/>
          <p:nvPr/>
        </p:nvSpPr>
        <p:spPr>
          <a:xfrm>
            <a:off x="2408389" y="1400119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R$ 1,09 Bi</a:t>
            </a:r>
            <a:endParaRPr lang="pt-BR" sz="2400" b="1" dirty="0">
              <a:solidFill>
                <a:srgbClr val="60606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748C90-A21E-B984-F39D-6C5BED4CD5A0}"/>
              </a:ext>
            </a:extLst>
          </p:cNvPr>
          <p:cNvGrpSpPr/>
          <p:nvPr/>
        </p:nvGrpSpPr>
        <p:grpSpPr>
          <a:xfrm>
            <a:off x="4633953" y="1813540"/>
            <a:ext cx="3075050" cy="791829"/>
            <a:chOff x="4536176" y="2138558"/>
            <a:chExt cx="3075050" cy="7918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0C651EE-7B05-DA54-809E-405687E0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4536176" y="2138558"/>
              <a:ext cx="2626487" cy="625968"/>
            </a:xfrm>
            <a:prstGeom prst="rect">
              <a:avLst/>
            </a:prstGeom>
          </p:spPr>
        </p:pic>
        <p:sp>
          <p:nvSpPr>
            <p:cNvPr id="13" name="QuantitativoSub2">
              <a:extLst>
                <a:ext uri="{FF2B5EF4-FFF2-40B4-BE49-F238E27FC236}">
                  <a16:creationId xmlns:a16="http://schemas.microsoft.com/office/drawing/2014/main" id="{A619718E-D359-FF98-E420-8E76A59E3C21}"/>
                </a:ext>
              </a:extLst>
            </p:cNvPr>
            <p:cNvSpPr txBox="1"/>
            <p:nvPr/>
          </p:nvSpPr>
          <p:spPr>
            <a:xfrm>
              <a:off x="6647309" y="2376093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1184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4" name="TecnologiaValorSub2">
              <a:extLst>
                <a:ext uri="{FF2B5EF4-FFF2-40B4-BE49-F238E27FC236}">
                  <a16:creationId xmlns:a16="http://schemas.microsoft.com/office/drawing/2014/main" id="{7FF40674-51DB-7D67-0BEE-9A53D952C960}"/>
                </a:ext>
              </a:extLst>
            </p:cNvPr>
            <p:cNvSpPr txBox="1"/>
            <p:nvPr/>
          </p:nvSpPr>
          <p:spPr>
            <a:xfrm>
              <a:off x="4653409" y="2754097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R$ 674,56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714789-34F5-E06F-D84C-0AC87E52A5A6}"/>
              </a:ext>
            </a:extLst>
          </p:cNvPr>
          <p:cNvSpPr txBox="1"/>
          <p:nvPr/>
        </p:nvSpPr>
        <p:spPr>
          <a:xfrm>
            <a:off x="417539" y="1960476"/>
            <a:ext cx="4228602" cy="2260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Unidade de Tratamento/Valorização (UTVR):</a:t>
            </a:r>
          </a:p>
        </p:txBody>
      </p:sp>
      <p:sp>
        <p:nvSpPr>
          <p:cNvPr id="19" name="UTVRSub1">
            <a:extLst>
              <a:ext uri="{FF2B5EF4-FFF2-40B4-BE49-F238E27FC236}">
                <a16:creationId xmlns:a16="http://schemas.microsoft.com/office/drawing/2014/main" id="{DE6C4F95-876B-B9DE-BFB3-D796310A2434}"/>
              </a:ext>
            </a:extLst>
          </p:cNvPr>
          <p:cNvSpPr txBox="1"/>
          <p:nvPr/>
        </p:nvSpPr>
        <p:spPr>
          <a:xfrm>
            <a:off x="417539" y="221477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Biguaçu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0" name="UTVRSub2">
            <a:extLst>
              <a:ext uri="{FF2B5EF4-FFF2-40B4-BE49-F238E27FC236}">
                <a16:creationId xmlns:a16="http://schemas.microsoft.com/office/drawing/2014/main" id="{D3E0418C-51E2-C8A7-0932-9CA1949FC363}"/>
              </a:ext>
            </a:extLst>
          </p:cNvPr>
          <p:cNvSpPr txBox="1"/>
          <p:nvPr/>
        </p:nvSpPr>
        <p:spPr>
          <a:xfrm>
            <a:off x="417539" y="2436614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São José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34CE-50AD-F7ED-3BC2-9FC891C5C9D6}"/>
              </a:ext>
            </a:extLst>
          </p:cNvPr>
          <p:cNvSpPr txBox="1"/>
          <p:nvPr/>
        </p:nvSpPr>
        <p:spPr>
          <a:xfrm>
            <a:off x="417539" y="3034784"/>
            <a:ext cx="2433873" cy="24520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DESTINAÇÃO FINAL:</a:t>
            </a:r>
          </a:p>
        </p:txBody>
      </p:sp>
      <p:sp>
        <p:nvSpPr>
          <p:cNvPr id="23" name="Aterro">
            <a:extLst>
              <a:ext uri="{FF2B5EF4-FFF2-40B4-BE49-F238E27FC236}">
                <a16:creationId xmlns:a16="http://schemas.microsoft.com/office/drawing/2014/main" id="{FA3B6360-25D3-8AA4-EBF2-C17031896F68}"/>
              </a:ext>
            </a:extLst>
          </p:cNvPr>
          <p:cNvSpPr txBox="1"/>
          <p:nvPr/>
        </p:nvSpPr>
        <p:spPr>
          <a:xfrm>
            <a:off x="417539" y="3289086"/>
            <a:ext cx="4157691" cy="505566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Aterro Sanitário Biguaçu, Biguaçu e Biguaçu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941C-358E-EF1B-1B00-7CC3E935317B}"/>
              </a:ext>
            </a:extLst>
          </p:cNvPr>
          <p:cNvSpPr txBox="1"/>
          <p:nvPr/>
        </p:nvSpPr>
        <p:spPr>
          <a:xfrm>
            <a:off x="417539" y="3884257"/>
            <a:ext cx="2762266" cy="18347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b="1" dirty="0">
                <a:solidFill>
                  <a:srgbClr val="3A4040"/>
                </a:solidFill>
                <a:latin typeface="Acumin VF Condensed SemiBold" panose="020B0304020202020204" pitchFamily="34" charset="77"/>
              </a:rPr>
              <a:t>QUANTITATIVO TOTAL RSU:</a:t>
            </a:r>
          </a:p>
        </p:txBody>
      </p:sp>
      <p:sp>
        <p:nvSpPr>
          <p:cNvPr id="28" name="QuantitativoTotalRSU">
            <a:extLst>
              <a:ext uri="{FF2B5EF4-FFF2-40B4-BE49-F238E27FC236}">
                <a16:creationId xmlns:a16="http://schemas.microsoft.com/office/drawing/2014/main" id="{58F97775-AD8C-FB6B-4FDC-776F629F43CE}"/>
              </a:ext>
            </a:extLst>
          </p:cNvPr>
          <p:cNvSpPr txBox="1"/>
          <p:nvPr/>
        </p:nvSpPr>
        <p:spPr>
          <a:xfrm>
            <a:off x="417539" y="413855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1416 t/d | 441,79 Kt/a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2062B-3392-7321-7F14-BCF954BA1F9C}"/>
              </a:ext>
            </a:extLst>
          </p:cNvPr>
          <p:cNvGrpSpPr/>
          <p:nvPr/>
        </p:nvGrpSpPr>
        <p:grpSpPr>
          <a:xfrm>
            <a:off x="4646141" y="836466"/>
            <a:ext cx="3062862" cy="791829"/>
            <a:chOff x="4548364" y="1161484"/>
            <a:chExt cx="3062862" cy="79182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A1F5F4-BB92-EC18-DCB2-F60C0B80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/>
            <a:stretch/>
          </p:blipFill>
          <p:spPr>
            <a:xfrm>
              <a:off x="4548364" y="1161484"/>
              <a:ext cx="2626484" cy="625968"/>
            </a:xfrm>
            <a:prstGeom prst="rect">
              <a:avLst/>
            </a:prstGeom>
          </p:spPr>
        </p:pic>
        <p:sp>
          <p:nvSpPr>
            <p:cNvPr id="17" name="TecnologiaValorSub1">
              <a:extLst>
                <a:ext uri="{FF2B5EF4-FFF2-40B4-BE49-F238E27FC236}">
                  <a16:creationId xmlns:a16="http://schemas.microsoft.com/office/drawing/2014/main" id="{DCB310E6-7C99-BA0E-37F3-75977DEB0B0B}"/>
                </a:ext>
              </a:extLst>
            </p:cNvPr>
            <p:cNvSpPr txBox="1"/>
            <p:nvPr/>
          </p:nvSpPr>
          <p:spPr>
            <a:xfrm>
              <a:off x="4665596" y="1777023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R$ 207,22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8" name="QuantitativoSub1">
              <a:extLst>
                <a:ext uri="{FF2B5EF4-FFF2-40B4-BE49-F238E27FC236}">
                  <a16:creationId xmlns:a16="http://schemas.microsoft.com/office/drawing/2014/main" id="{E914691B-C9F5-CD68-08D9-2024BB50C250}"/>
                </a:ext>
              </a:extLst>
            </p:cNvPr>
            <p:cNvSpPr txBox="1"/>
            <p:nvPr/>
          </p:nvSpPr>
          <p:spPr>
            <a:xfrm>
              <a:off x="6647309" y="1408530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114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9557A-8381-EF2E-8AE5-17D93DD42732}"/>
              </a:ext>
            </a:extLst>
          </p:cNvPr>
          <p:cNvGrpSpPr/>
          <p:nvPr/>
        </p:nvGrpSpPr>
        <p:grpSpPr>
          <a:xfrm>
            <a:off x="4647355" y="2866163"/>
            <a:ext cx="3061648" cy="791829"/>
            <a:chOff x="4549578" y="3191181"/>
            <a:chExt cx="3061648" cy="7918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9B5FDE-06A9-7971-2F8A-593E706D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4549578" y="3191181"/>
              <a:ext cx="2599683" cy="625968"/>
            </a:xfrm>
            <a:prstGeom prst="rect">
              <a:avLst/>
            </a:prstGeom>
          </p:spPr>
        </p:pic>
        <p:sp>
          <p:nvSpPr>
            <p:cNvPr id="11" name="QuantitativoSub3">
              <a:extLst>
                <a:ext uri="{FF2B5EF4-FFF2-40B4-BE49-F238E27FC236}">
                  <a16:creationId xmlns:a16="http://schemas.microsoft.com/office/drawing/2014/main" id="{653DA866-EEC4-34E9-3123-610A7869D59F}"/>
                </a:ext>
              </a:extLst>
            </p:cNvPr>
            <p:cNvSpPr txBox="1"/>
            <p:nvPr/>
          </p:nvSpPr>
          <p:spPr>
            <a:xfrm>
              <a:off x="6647309" y="3428716"/>
              <a:ext cx="96391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117 t/d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  <p:sp>
          <p:nvSpPr>
            <p:cNvPr id="12" name="TecnologiaValorSub3">
              <a:extLst>
                <a:ext uri="{FF2B5EF4-FFF2-40B4-BE49-F238E27FC236}">
                  <a16:creationId xmlns:a16="http://schemas.microsoft.com/office/drawing/2014/main" id="{6CBA7644-D918-A339-1387-C1020EC6AAB8}"/>
                </a:ext>
              </a:extLst>
            </p:cNvPr>
            <p:cNvSpPr txBox="1"/>
            <p:nvPr/>
          </p:nvSpPr>
          <p:spPr>
            <a:xfrm>
              <a:off x="4653409" y="3806720"/>
              <a:ext cx="2567977" cy="1762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pt-BR" sz="1400" b="1">
                  <a:latin typeface="Acumin VF Condensed SemiBold" panose="020B0304020202020204" pitchFamily="34" charset="77"/>
                </a:rPr>
                <a:t>Compostagem: R$ 208,56 Milhões</a:t>
              </a:r>
              <a:endParaRPr lang="pt-BR" sz="1400" b="1" dirty="0">
                <a:latin typeface="Acumin VF Condensed SemiBold" panose="020B0304020202020204" pitchFamily="34" charset="77"/>
              </a:endParaRPr>
            </a:p>
          </p:txBody>
        </p:sp>
      </p:grpSp>
      <p:sp>
        <p:nvSpPr>
          <p:cNvPr id="25" name="UTVRSub3">
            <a:extLst>
              <a:ext uri="{FF2B5EF4-FFF2-40B4-BE49-F238E27FC236}">
                <a16:creationId xmlns:a16="http://schemas.microsoft.com/office/drawing/2014/main" id="{BEED0142-8D1C-7547-0242-1AC2A3FE5499}"/>
              </a:ext>
            </a:extLst>
          </p:cNvPr>
          <p:cNvSpPr txBox="1"/>
          <p:nvPr/>
        </p:nvSpPr>
        <p:spPr>
          <a:xfrm>
            <a:off x="417539" y="2659898"/>
            <a:ext cx="2433873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500" b="1">
                <a:solidFill>
                  <a:srgbClr val="3A4040"/>
                </a:solidFill>
                <a:latin typeface="Acumin VF Condensed SemiBold" panose="020B0304020202020204" pitchFamily="34" charset="77"/>
              </a:rPr>
              <a:t>• Tijucas (Compostagem)</a:t>
            </a:r>
            <a:endParaRPr lang="pt-BR" sz="1500" b="1" dirty="0">
              <a:solidFill>
                <a:srgbClr val="3A4040"/>
              </a:solidFill>
              <a:latin typeface="Acumin VF Condensed SemiBold" panose="020B0304020202020204" pitchFamily="34" charset="77"/>
            </a:endParaRPr>
          </a:p>
        </p:txBody>
      </p:sp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A8D4A9F5-A861-0208-3B3F-F80DF69C3A4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696951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A0DD37A-04D3-C37F-71DD-EEDEBFB4CF44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9C6A25-89C2-8537-6DE3-DF3CD6D669E9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0E44EBB-2892-8045-141D-F139FEA0EA02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7AFFC33-2E8A-5BCB-3E7A-381B189C32B2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96E7FD52-A985-98DD-6F5E-CB414CB0EBA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7178597" y="4884442"/>
            <a:ext cx="4890504" cy="1780092"/>
          </a:xfrm>
          <a:prstGeom prst="rect">
            <a:avLst/>
          </a:prstGeom>
        </p:spPr>
      </p:pic>
      <p:sp>
        <p:nvSpPr>
          <p:cNvPr id="32" name="Preço Médio Venda Materiais Recicláveis - Mínimo">
            <a:extLst>
              <a:ext uri="{FF2B5EF4-FFF2-40B4-BE49-F238E27FC236}">
                <a16:creationId xmlns:a16="http://schemas.microsoft.com/office/drawing/2014/main" id="{A9BE504C-AAB6-7BCB-C15B-91BBCDB2F92F}"/>
              </a:ext>
            </a:extLst>
          </p:cNvPr>
          <p:cNvSpPr txBox="1"/>
          <p:nvPr/>
        </p:nvSpPr>
        <p:spPr>
          <a:xfrm>
            <a:off x="10310030" y="52848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2219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3" name="Preço Médio Venda Materiais Recicláveis - Máximo">
            <a:extLst>
              <a:ext uri="{FF2B5EF4-FFF2-40B4-BE49-F238E27FC236}">
                <a16:creationId xmlns:a16="http://schemas.microsoft.com/office/drawing/2014/main" id="{395F0132-B2DE-961C-F378-79743B67C37C}"/>
              </a:ext>
            </a:extLst>
          </p:cNvPr>
          <p:cNvSpPr txBox="1"/>
          <p:nvPr/>
        </p:nvSpPr>
        <p:spPr>
          <a:xfrm>
            <a:off x="10946943" y="52848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2664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4" name="Preço Venda CDR - Mínimo">
            <a:extLst>
              <a:ext uri="{FF2B5EF4-FFF2-40B4-BE49-F238E27FC236}">
                <a16:creationId xmlns:a16="http://schemas.microsoft.com/office/drawing/2014/main" id="{DBC8EFDC-C645-BFCB-8EB4-3DEC689AA814}"/>
              </a:ext>
            </a:extLst>
          </p:cNvPr>
          <p:cNvSpPr txBox="1"/>
          <p:nvPr/>
        </p:nvSpPr>
        <p:spPr>
          <a:xfrm>
            <a:off x="10310030" y="550383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120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5" name="Preço Venda CDR - Máximo">
            <a:extLst>
              <a:ext uri="{FF2B5EF4-FFF2-40B4-BE49-F238E27FC236}">
                <a16:creationId xmlns:a16="http://schemas.microsoft.com/office/drawing/2014/main" id="{47467821-732C-AA63-167C-C8126B407ACF}"/>
              </a:ext>
            </a:extLst>
          </p:cNvPr>
          <p:cNvSpPr txBox="1"/>
          <p:nvPr/>
        </p:nvSpPr>
        <p:spPr>
          <a:xfrm>
            <a:off x="10946943" y="550383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160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6" name="Preço Venda Composto Orgânico - Mínimo">
            <a:extLst>
              <a:ext uri="{FF2B5EF4-FFF2-40B4-BE49-F238E27FC236}">
                <a16:creationId xmlns:a16="http://schemas.microsoft.com/office/drawing/2014/main" id="{F6C32642-66CE-EEE3-A077-D27D90312E13}"/>
              </a:ext>
            </a:extLst>
          </p:cNvPr>
          <p:cNvSpPr txBox="1"/>
          <p:nvPr/>
        </p:nvSpPr>
        <p:spPr>
          <a:xfrm>
            <a:off x="10310030" y="57445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37" name="Preço Venda Composto Orgânico - Máximo">
            <a:extLst>
              <a:ext uri="{FF2B5EF4-FFF2-40B4-BE49-F238E27FC236}">
                <a16:creationId xmlns:a16="http://schemas.microsoft.com/office/drawing/2014/main" id="{AEEFD050-1107-A15F-A094-A4CCC98D20DA}"/>
              </a:ext>
            </a:extLst>
          </p:cNvPr>
          <p:cNvSpPr txBox="1"/>
          <p:nvPr/>
        </p:nvSpPr>
        <p:spPr>
          <a:xfrm>
            <a:off x="10946943" y="57445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359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39" name="Preço Venda Biometano - Mínimo">
            <a:extLst>
              <a:ext uri="{FF2B5EF4-FFF2-40B4-BE49-F238E27FC236}">
                <a16:creationId xmlns:a16="http://schemas.microsoft.com/office/drawing/2014/main" id="{8F4A0BD7-2314-D879-A8FB-D3DE2C417338}"/>
              </a:ext>
            </a:extLst>
          </p:cNvPr>
          <p:cNvSpPr txBox="1"/>
          <p:nvPr/>
        </p:nvSpPr>
        <p:spPr>
          <a:xfrm>
            <a:off x="10310030" y="5983395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0" name="Preço Venda Biometano - Máximo">
            <a:extLst>
              <a:ext uri="{FF2B5EF4-FFF2-40B4-BE49-F238E27FC236}">
                <a16:creationId xmlns:a16="http://schemas.microsoft.com/office/drawing/2014/main" id="{49514E8F-25CB-2F4C-D3A7-880FAB55D72C}"/>
              </a:ext>
            </a:extLst>
          </p:cNvPr>
          <p:cNvSpPr txBox="1"/>
          <p:nvPr/>
        </p:nvSpPr>
        <p:spPr>
          <a:xfrm>
            <a:off x="10946943" y="5983395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0,10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1" name="Preço Venda Energia Elétrica Biodigestão - Mínimo">
            <a:extLst>
              <a:ext uri="{FF2B5EF4-FFF2-40B4-BE49-F238E27FC236}">
                <a16:creationId xmlns:a16="http://schemas.microsoft.com/office/drawing/2014/main" id="{E4947F98-6A1D-7ECC-E391-FFD9B0B10EA5}"/>
              </a:ext>
            </a:extLst>
          </p:cNvPr>
          <p:cNvSpPr txBox="1"/>
          <p:nvPr/>
        </p:nvSpPr>
        <p:spPr>
          <a:xfrm>
            <a:off x="10310030" y="6218206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3" name="Preço Venda Energia Elétrica Biodigestão - Máximo">
            <a:extLst>
              <a:ext uri="{FF2B5EF4-FFF2-40B4-BE49-F238E27FC236}">
                <a16:creationId xmlns:a16="http://schemas.microsoft.com/office/drawing/2014/main" id="{EEA2E330-B21F-E3A9-EEEE-A94D524922DE}"/>
              </a:ext>
            </a:extLst>
          </p:cNvPr>
          <p:cNvSpPr txBox="1"/>
          <p:nvPr/>
        </p:nvSpPr>
        <p:spPr>
          <a:xfrm>
            <a:off x="10946943" y="6218206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263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4" name="Preço Venda Energia Elétrica Incineração - Mínimo">
            <a:extLst>
              <a:ext uri="{FF2B5EF4-FFF2-40B4-BE49-F238E27FC236}">
                <a16:creationId xmlns:a16="http://schemas.microsoft.com/office/drawing/2014/main" id="{E50EE9F9-01D4-AC86-B7A7-875526DF4D0B}"/>
              </a:ext>
            </a:extLst>
          </p:cNvPr>
          <p:cNvSpPr txBox="1"/>
          <p:nvPr/>
        </p:nvSpPr>
        <p:spPr>
          <a:xfrm>
            <a:off x="10310030" y="6443001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>
                <a:solidFill>
                  <a:srgbClr val="DF8D21"/>
                </a:solidFill>
                <a:latin typeface="Bebas Kai" pitchFamily="82" charset="77"/>
              </a:rPr>
              <a:t>211</a:t>
            </a:r>
            <a:endParaRPr lang="pt-BR" dirty="0">
              <a:solidFill>
                <a:srgbClr val="DF8D21"/>
              </a:solidFill>
              <a:latin typeface="Bebas Kai" pitchFamily="82" charset="77"/>
            </a:endParaRPr>
          </a:p>
        </p:txBody>
      </p:sp>
      <p:sp>
        <p:nvSpPr>
          <p:cNvPr id="45" name="Preço Venda Energia Elétrica Incineração - Máximo">
            <a:extLst>
              <a:ext uri="{FF2B5EF4-FFF2-40B4-BE49-F238E27FC236}">
                <a16:creationId xmlns:a16="http://schemas.microsoft.com/office/drawing/2014/main" id="{E4BFA22B-C9A4-E47F-F76D-028BF6F7DB57}"/>
              </a:ext>
            </a:extLst>
          </p:cNvPr>
          <p:cNvSpPr txBox="1"/>
          <p:nvPr/>
        </p:nvSpPr>
        <p:spPr>
          <a:xfrm>
            <a:off x="10946943" y="6443001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en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solidFill>
                  <a:srgbClr val="056C7A"/>
                </a:solidFill>
                <a:latin typeface="Bebas Kai" pitchFamily="82" charset="77"/>
              </a:rPr>
              <a:t>215</a:t>
            </a:r>
            <a:endParaRPr lang="pt-BR" dirty="0">
              <a:solidFill>
                <a:srgbClr val="056C7A"/>
              </a:solidFill>
              <a:latin typeface="Bebas Kai" pitchFamily="82" charset="77"/>
            </a:endParaRPr>
          </a:p>
        </p:txBody>
      </p:sp>
      <p:sp>
        <p:nvSpPr>
          <p:cNvPr id="4" name="EstruturaCapital">
            <a:extLst>
              <a:ext uri="{FF2B5EF4-FFF2-40B4-BE49-F238E27FC236}">
                <a16:creationId xmlns:a16="http://schemas.microsoft.com/office/drawing/2014/main" id="{878B2C1A-DAF4-FF1B-00ED-6D0576B97F53}"/>
              </a:ext>
            </a:extLst>
          </p:cNvPr>
          <p:cNvSpPr txBox="1"/>
          <p:nvPr/>
        </p:nvSpPr>
        <p:spPr>
          <a:xfrm>
            <a:off x="5181158" y="6178000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3A4040"/>
                </a:solidFill>
                <a:latin typeface="Bebas Kai" pitchFamily="82" charset="77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206670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775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73048EA-EBD9-8092-6B3D-71FB80D66E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 descr="A red sign with white text&#10;&#10;Description automatically generated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234" y="2525495"/>
            <a:ext cx="1931997" cy="518341"/>
          </a:xfrm>
          <a:prstGeom prst="rect">
            <a:avLst/>
          </a:prstGeom>
        </p:spPr>
      </p:pic>
      <p:pic>
        <p:nvPicPr>
          <p:cNvPr id="65" name="Picture 64" descr="A blue and white sign with a black background&#10;&#10;Description automatically generated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444" y="3347695"/>
            <a:ext cx="1931997" cy="518341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534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4393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2" name="Picture 31" descr="A black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360A0A3-5456-27EC-2A5E-D797FEA69C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4777" y="795527"/>
            <a:ext cx="2704119" cy="13359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5FEC1A-CCC9-265C-4EB3-6AE96715801B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D4D45143-9DC5-8179-4547-FDD39917806E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B907B0B5-C708-9690-D8DF-CB65A91715E2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444,4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A5BC5-50FB-50BE-A624-4E15C208100C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72C545-6BD3-ED22-9EA8-BC9E182EDF6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</p:spTree>
    <p:extLst>
      <p:ext uri="{BB962C8B-B14F-4D97-AF65-F5344CB8AC3E}">
        <p14:creationId xmlns:p14="http://schemas.microsoft.com/office/powerpoint/2010/main" val="85409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1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D8DCA9F-073D-7C2C-75A3-F447A6CA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5102"/>
            <a:ext cx="12192000" cy="1612898"/>
          </a:xfrm>
          <a:prstGeom prst="rect">
            <a:avLst/>
          </a:prstGeom>
        </p:spPr>
      </p:pic>
      <p:pic>
        <p:nvPicPr>
          <p:cNvPr id="150" name="Picture 149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541F18AB-22CD-5F32-A083-BC52FA43F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250" y="-6051"/>
            <a:ext cx="3587750" cy="6858000"/>
          </a:xfrm>
          <a:prstGeom prst="rect">
            <a:avLst/>
          </a:prstGeom>
        </p:spPr>
      </p:pic>
      <p:sp>
        <p:nvSpPr>
          <p:cNvPr id="93" name="TetoCusto">
            <a:extLst>
              <a:ext uri="{FF2B5EF4-FFF2-40B4-BE49-F238E27FC236}">
                <a16:creationId xmlns:a16="http://schemas.microsoft.com/office/drawing/2014/main" id="{8F90408C-0617-E027-3897-E9FBE9D138F0}"/>
              </a:ext>
            </a:extLst>
          </p:cNvPr>
          <p:cNvSpPr txBox="1"/>
          <p:nvPr/>
        </p:nvSpPr>
        <p:spPr>
          <a:xfrm>
            <a:off x="341457" y="2325212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FF2D28"/>
                </a:solidFill>
                <a:latin typeface="Bebas Kai" pitchFamily="82" charset="77"/>
              </a:rPr>
              <a:t>YY,Z</a:t>
            </a:r>
          </a:p>
        </p:txBody>
      </p:sp>
      <p:pic>
        <p:nvPicPr>
          <p:cNvPr id="53" name="Picture 52" descr="A green and white sign&#10;&#10;Description automatically generated">
            <a:extLst>
              <a:ext uri="{FF2B5EF4-FFF2-40B4-BE49-F238E27FC236}">
                <a16:creationId xmlns:a16="http://schemas.microsoft.com/office/drawing/2014/main" id="{631CD1F9-F4A4-2134-2D26-D89C63DD7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69" y="5238574"/>
            <a:ext cx="1100601" cy="331431"/>
          </a:xfrm>
          <a:prstGeom prst="rect">
            <a:avLst/>
          </a:prstGeom>
        </p:spPr>
      </p:pic>
      <p:pic>
        <p:nvPicPr>
          <p:cNvPr id="55" name="Picture 54" descr="A green sign with white border&#10;&#10;Description automatically generated">
            <a:extLst>
              <a:ext uri="{FF2B5EF4-FFF2-40B4-BE49-F238E27FC236}">
                <a16:creationId xmlns:a16="http://schemas.microsoft.com/office/drawing/2014/main" id="{0A58E312-BA6A-2AE3-6853-C94CE8900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866" y="5238574"/>
            <a:ext cx="1100601" cy="331431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304C878C-A1FC-67B3-8D1D-5C79B2CEF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881" y="5238574"/>
            <a:ext cx="1100601" cy="200109"/>
          </a:xfrm>
          <a:prstGeom prst="rect">
            <a:avLst/>
          </a:prstGeom>
        </p:spPr>
      </p:pic>
      <p:pic>
        <p:nvPicPr>
          <p:cNvPr id="59" name="Picture 58" descr="A blue and white rectangle sign&#10;&#10;Description automatically generated">
            <a:extLst>
              <a:ext uri="{FF2B5EF4-FFF2-40B4-BE49-F238E27FC236}">
                <a16:creationId xmlns:a16="http://schemas.microsoft.com/office/drawing/2014/main" id="{B5016D20-8A07-0457-8F9F-CACF292F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952" y="5238574"/>
            <a:ext cx="1100601" cy="200109"/>
          </a:xfrm>
          <a:prstGeom prst="rect">
            <a:avLst/>
          </a:prstGeom>
        </p:spPr>
      </p:pic>
      <p:pic>
        <p:nvPicPr>
          <p:cNvPr id="61" name="Picture 60" descr="A white and brown sign with a black border&#10;&#10;Description automatically generated">
            <a:extLst>
              <a:ext uri="{FF2B5EF4-FFF2-40B4-BE49-F238E27FC236}">
                <a16:creationId xmlns:a16="http://schemas.microsoft.com/office/drawing/2014/main" id="{A3242760-FC5D-FF65-A376-7BDA2E0C8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26" y="5238574"/>
            <a:ext cx="1100601" cy="20010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93C746-9E17-48DB-B96A-EAD2363713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5234" y="2525495"/>
            <a:ext cx="1931997" cy="51834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69B288B-84C7-C670-5AE0-714CBE922311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374444" y="3347695"/>
            <a:ext cx="1931997" cy="518340"/>
          </a:xfrm>
          <a:prstGeom prst="rect">
            <a:avLst/>
          </a:prstGeom>
        </p:spPr>
      </p:pic>
      <p:pic>
        <p:nvPicPr>
          <p:cNvPr id="75" name="Picture 74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412BC36F-3371-9B9F-C0BE-21C144DC80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6231" y="268164"/>
            <a:ext cx="1786618" cy="672383"/>
          </a:xfrm>
          <a:prstGeom prst="rect">
            <a:avLst/>
          </a:prstGeom>
        </p:spPr>
      </p:pic>
      <p:pic>
        <p:nvPicPr>
          <p:cNvPr id="81" name="Picture 8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B993B4-56E9-80C7-7D33-B738B6C1B7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9739" y="270342"/>
            <a:ext cx="1786618" cy="672383"/>
          </a:xfrm>
          <a:prstGeom prst="rect">
            <a:avLst/>
          </a:prstGeom>
        </p:spPr>
      </p:pic>
      <p:sp>
        <p:nvSpPr>
          <p:cNvPr id="105" name="EficiênciaValorizaçãoBioElétrica">
            <a:extLst>
              <a:ext uri="{FF2B5EF4-FFF2-40B4-BE49-F238E27FC236}">
                <a16:creationId xmlns:a16="http://schemas.microsoft.com/office/drawing/2014/main" id="{6C0844B4-210E-D70A-3FCA-69AE6F629CC7}"/>
              </a:ext>
            </a:extLst>
          </p:cNvPr>
          <p:cNvSpPr txBox="1"/>
          <p:nvPr/>
        </p:nvSpPr>
        <p:spPr>
          <a:xfrm>
            <a:off x="31725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118% </a:t>
            </a:r>
          </a:p>
        </p:txBody>
      </p:sp>
      <p:sp>
        <p:nvSpPr>
          <p:cNvPr id="121" name="CustoAtual">
            <a:extLst>
              <a:ext uri="{FF2B5EF4-FFF2-40B4-BE49-F238E27FC236}">
                <a16:creationId xmlns:a16="http://schemas.microsoft.com/office/drawing/2014/main" id="{CE7631D9-560A-67A8-155D-54567AFC3A4E}"/>
              </a:ext>
            </a:extLst>
          </p:cNvPr>
          <p:cNvSpPr txBox="1"/>
          <p:nvPr/>
        </p:nvSpPr>
        <p:spPr>
          <a:xfrm>
            <a:off x="341457" y="3151151"/>
            <a:ext cx="792167" cy="37054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800" dirty="0">
                <a:solidFill>
                  <a:srgbClr val="034F99"/>
                </a:solidFill>
                <a:latin typeface="Bebas Kai" pitchFamily="82" charset="77"/>
              </a:rPr>
              <a:t>YY,Z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AC54FD-EA87-C21E-5B0D-A2100C0A3F36}"/>
              </a:ext>
            </a:extLst>
          </p:cNvPr>
          <p:cNvSpPr txBox="1"/>
          <p:nvPr/>
        </p:nvSpPr>
        <p:spPr>
          <a:xfrm>
            <a:off x="1109350" y="3782944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SINIR+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500C71-919F-2AC6-E3A5-5FD222064065}"/>
              </a:ext>
            </a:extLst>
          </p:cNvPr>
          <p:cNvSpPr txBox="1"/>
          <p:nvPr/>
        </p:nvSpPr>
        <p:spPr>
          <a:xfrm>
            <a:off x="1109350" y="2957005"/>
            <a:ext cx="1092202" cy="21957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300" dirty="0">
                <a:latin typeface="Acumin VF SemiCondensed" panose="020B0304020202020204" pitchFamily="34" charset="77"/>
              </a:rPr>
              <a:t>CONSÓRCIO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CE3E8F-F572-D0F6-2282-203C56D457A0}"/>
              </a:ext>
            </a:extLst>
          </p:cNvPr>
          <p:cNvSpPr txBox="1"/>
          <p:nvPr/>
        </p:nvSpPr>
        <p:spPr>
          <a:xfrm>
            <a:off x="7687161" y="3486830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977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9A49F15-A9B3-0E74-77DE-B8E47B7EF685}"/>
              </a:ext>
            </a:extLst>
          </p:cNvPr>
          <p:cNvSpPr txBox="1"/>
          <p:nvPr/>
        </p:nvSpPr>
        <p:spPr>
          <a:xfrm>
            <a:off x="6594736" y="4358344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508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00B38BF-6E89-83CB-CD9F-68C5D4649A65}"/>
              </a:ext>
            </a:extLst>
          </p:cNvPr>
          <p:cNvSpPr txBox="1"/>
          <p:nvPr/>
        </p:nvSpPr>
        <p:spPr>
          <a:xfrm>
            <a:off x="5510403" y="4190841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593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6D80B26-F85D-505C-AA85-F5E6BE0B65AD}"/>
              </a:ext>
            </a:extLst>
          </p:cNvPr>
          <p:cNvSpPr txBox="1"/>
          <p:nvPr/>
        </p:nvSpPr>
        <p:spPr>
          <a:xfrm>
            <a:off x="4426070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575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6474FA7-CA42-121C-7F07-85AA02979F24}"/>
              </a:ext>
            </a:extLst>
          </p:cNvPr>
          <p:cNvSpPr txBox="1"/>
          <p:nvPr/>
        </p:nvSpPr>
        <p:spPr>
          <a:xfrm>
            <a:off x="3333645" y="4296279"/>
            <a:ext cx="79216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Bebas Kai" pitchFamily="82" charset="77"/>
              </a:rPr>
              <a:t>562</a:t>
            </a:r>
          </a:p>
        </p:txBody>
      </p:sp>
      <p:sp>
        <p:nvSpPr>
          <p:cNvPr id="141" name="EficiênciaValorizaçãoBioBiometano">
            <a:extLst>
              <a:ext uri="{FF2B5EF4-FFF2-40B4-BE49-F238E27FC236}">
                <a16:creationId xmlns:a16="http://schemas.microsoft.com/office/drawing/2014/main" id="{40D06363-F855-EC80-E1CF-59C85ECE4B73}"/>
              </a:ext>
            </a:extLst>
          </p:cNvPr>
          <p:cNvSpPr txBox="1"/>
          <p:nvPr/>
        </p:nvSpPr>
        <p:spPr>
          <a:xfrm>
            <a:off x="4264413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113%</a:t>
            </a:r>
          </a:p>
        </p:txBody>
      </p:sp>
      <p:sp>
        <p:nvSpPr>
          <p:cNvPr id="142" name="EficiênciaValorizaçãoBiosecagem">
            <a:extLst>
              <a:ext uri="{FF2B5EF4-FFF2-40B4-BE49-F238E27FC236}">
                <a16:creationId xmlns:a16="http://schemas.microsoft.com/office/drawing/2014/main" id="{3A6BB322-4956-3B3A-004F-01349C134252}"/>
              </a:ext>
            </a:extLst>
          </p:cNvPr>
          <p:cNvSpPr txBox="1"/>
          <p:nvPr/>
        </p:nvSpPr>
        <p:spPr>
          <a:xfrm>
            <a:off x="5388508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121%</a:t>
            </a:r>
          </a:p>
        </p:txBody>
      </p:sp>
      <p:sp>
        <p:nvSpPr>
          <p:cNvPr id="143" name="EficiênciaValorizaçãoCompostagem">
            <a:extLst>
              <a:ext uri="{FF2B5EF4-FFF2-40B4-BE49-F238E27FC236}">
                <a16:creationId xmlns:a16="http://schemas.microsoft.com/office/drawing/2014/main" id="{242FEBCC-5C3B-9EF8-82D5-527882CE4D1D}"/>
              </a:ext>
            </a:extLst>
          </p:cNvPr>
          <p:cNvSpPr txBox="1"/>
          <p:nvPr/>
        </p:nvSpPr>
        <p:spPr>
          <a:xfrm>
            <a:off x="647796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120%</a:t>
            </a:r>
          </a:p>
        </p:txBody>
      </p:sp>
      <p:sp>
        <p:nvSpPr>
          <p:cNvPr id="144" name="EficiênciaValorizaçãoIncineração">
            <a:extLst>
              <a:ext uri="{FF2B5EF4-FFF2-40B4-BE49-F238E27FC236}">
                <a16:creationId xmlns:a16="http://schemas.microsoft.com/office/drawing/2014/main" id="{1B56B3B5-B13F-91C5-9375-92E5C498E126}"/>
              </a:ext>
            </a:extLst>
          </p:cNvPr>
          <p:cNvSpPr txBox="1"/>
          <p:nvPr/>
        </p:nvSpPr>
        <p:spPr>
          <a:xfrm>
            <a:off x="7612292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97%</a:t>
            </a:r>
          </a:p>
        </p:txBody>
      </p:sp>
      <p:sp>
        <p:nvSpPr>
          <p:cNvPr id="145" name="EficiênciaValorizaçãoSub2">
            <a:extLst>
              <a:ext uri="{FF2B5EF4-FFF2-40B4-BE49-F238E27FC236}">
                <a16:creationId xmlns:a16="http://schemas.microsoft.com/office/drawing/2014/main" id="{99722A68-6730-9F37-1D62-F0056E0F4CBE}"/>
              </a:ext>
            </a:extLst>
          </p:cNvPr>
          <p:cNvSpPr txBox="1"/>
          <p:nvPr/>
        </p:nvSpPr>
        <p:spPr>
          <a:xfrm>
            <a:off x="8700179" y="5982637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126%</a:t>
            </a:r>
          </a:p>
        </p:txBody>
      </p:sp>
      <p:sp>
        <p:nvSpPr>
          <p:cNvPr id="146" name="EficiênciaValorizaçãoSub3">
            <a:extLst>
              <a:ext uri="{FF2B5EF4-FFF2-40B4-BE49-F238E27FC236}">
                <a16:creationId xmlns:a16="http://schemas.microsoft.com/office/drawing/2014/main" id="{711BE2C8-DF48-94EE-4499-5C7603C49E74}"/>
              </a:ext>
            </a:extLst>
          </p:cNvPr>
          <p:cNvSpPr txBox="1"/>
          <p:nvPr/>
        </p:nvSpPr>
        <p:spPr>
          <a:xfrm>
            <a:off x="9798824" y="5993395"/>
            <a:ext cx="935148" cy="17629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>
                <a:latin typeface="Acumin VF Condensed SemiBold" panose="020B0304020202020204" pitchFamily="34" charset="77"/>
              </a:rPr>
              <a:t>119%</a:t>
            </a:r>
          </a:p>
        </p:txBody>
      </p:sp>
      <p:graphicFrame>
        <p:nvGraphicFramePr>
          <p:cNvPr id="4" name="Gráfico">
            <a:extLst>
              <a:ext uri="{FF2B5EF4-FFF2-40B4-BE49-F238E27FC236}">
                <a16:creationId xmlns:a16="http://schemas.microsoft.com/office/drawing/2014/main" id="{28DBC3CA-E3A1-EB2F-9239-CC72E7B39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884135"/>
              </p:ext>
            </p:extLst>
          </p:nvPr>
        </p:nvGraphicFramePr>
        <p:xfrm>
          <a:off x="1835741" y="824983"/>
          <a:ext cx="10272375" cy="455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2" name="LabelA2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703292F-C921-D4E0-4EA1-03407DEDB5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457" y="5239861"/>
            <a:ext cx="1100601" cy="200109"/>
          </a:xfrm>
          <a:prstGeom prst="rect">
            <a:avLst/>
          </a:prstGeom>
        </p:spPr>
      </p:pic>
      <p:pic>
        <p:nvPicPr>
          <p:cNvPr id="113" name="LabelA2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59FBE7FE-5CE2-B495-3B6F-3D229B338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7976" y="5240955"/>
            <a:ext cx="1100601" cy="200109"/>
          </a:xfrm>
          <a:prstGeom prst="rect">
            <a:avLst/>
          </a:prstGeom>
        </p:spPr>
      </p:pic>
      <p:pic>
        <p:nvPicPr>
          <p:cNvPr id="3" name="LabelA2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7C5D0A46-8FF6-ED60-7F4A-5A0CC0029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319" y="5240919"/>
            <a:ext cx="1100601" cy="200109"/>
          </a:xfrm>
          <a:prstGeom prst="rect">
            <a:avLst/>
          </a:prstGeom>
        </p:spPr>
      </p:pic>
      <p:pic>
        <p:nvPicPr>
          <p:cNvPr id="5" name="LabelA2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5D54E4C8-99E4-3CE6-205A-9270F524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6707" y="5239984"/>
            <a:ext cx="1100601" cy="331431"/>
          </a:xfrm>
          <a:prstGeom prst="rect">
            <a:avLst/>
          </a:prstGeom>
        </p:spPr>
      </p:pic>
      <p:pic>
        <p:nvPicPr>
          <p:cNvPr id="6" name="LabelA2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51C1A083-3651-48D0-5F9F-EF85C40A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19" y="5240954"/>
            <a:ext cx="1100601" cy="331431"/>
          </a:xfrm>
          <a:prstGeom prst="rect">
            <a:avLst/>
          </a:prstGeom>
        </p:spPr>
      </p:pic>
      <p:pic>
        <p:nvPicPr>
          <p:cNvPr id="7" name="LabelA2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BBE4AF3A-EC2E-3382-FA1A-1D791864B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6784" y="5426386"/>
            <a:ext cx="1100601" cy="200109"/>
          </a:xfrm>
          <a:prstGeom prst="rect">
            <a:avLst/>
          </a:prstGeom>
        </p:spPr>
      </p:pic>
      <p:pic>
        <p:nvPicPr>
          <p:cNvPr id="8" name="LabelA2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9EF4B3D4-2B21-359C-6E7D-D0D7840465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3303" y="5427480"/>
            <a:ext cx="1100601" cy="200109"/>
          </a:xfrm>
          <a:prstGeom prst="rect">
            <a:avLst/>
          </a:prstGeom>
        </p:spPr>
      </p:pic>
      <p:pic>
        <p:nvPicPr>
          <p:cNvPr id="9" name="LabelA2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5B27F23C-34EA-7462-5CDC-BBEEF178C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646" y="5432207"/>
            <a:ext cx="1100601" cy="200109"/>
          </a:xfrm>
          <a:prstGeom prst="rect">
            <a:avLst/>
          </a:prstGeom>
        </p:spPr>
      </p:pic>
      <p:pic>
        <p:nvPicPr>
          <p:cNvPr id="10" name="LabelA2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C16B9508-1953-2046-1680-D81040661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15" y="5433654"/>
            <a:ext cx="1100601" cy="331431"/>
          </a:xfrm>
          <a:prstGeom prst="rect">
            <a:avLst/>
          </a:prstGeom>
        </p:spPr>
      </p:pic>
      <p:pic>
        <p:nvPicPr>
          <p:cNvPr id="11" name="LabelA2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1483ED21-01EB-26B3-78A3-D58A31CC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746" y="5432242"/>
            <a:ext cx="1100601" cy="331431"/>
          </a:xfrm>
          <a:prstGeom prst="rect">
            <a:avLst/>
          </a:prstGeom>
        </p:spPr>
      </p:pic>
      <p:pic>
        <p:nvPicPr>
          <p:cNvPr id="12" name="LabelA3Sub1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5A569CF2-1CE3-3796-37A9-4651539AB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0866" y="5235227"/>
            <a:ext cx="1100601" cy="200109"/>
          </a:xfrm>
          <a:prstGeom prst="rect">
            <a:avLst/>
          </a:prstGeom>
        </p:spPr>
      </p:pic>
      <p:pic>
        <p:nvPicPr>
          <p:cNvPr id="13" name="LabelA3Sub1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D081843E-BC4A-B05B-41A1-9CF4E2A4DA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7385" y="5244559"/>
            <a:ext cx="1100601" cy="200109"/>
          </a:xfrm>
          <a:prstGeom prst="rect">
            <a:avLst/>
          </a:prstGeom>
        </p:spPr>
      </p:pic>
      <p:pic>
        <p:nvPicPr>
          <p:cNvPr id="14" name="LabelA3Sub1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60DA5453-9F19-0F6A-9D8D-D5D99950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728" y="5244523"/>
            <a:ext cx="1100601" cy="200109"/>
          </a:xfrm>
          <a:prstGeom prst="rect">
            <a:avLst/>
          </a:prstGeom>
        </p:spPr>
      </p:pic>
      <p:pic>
        <p:nvPicPr>
          <p:cNvPr id="15" name="LabelA3Sub1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5D5FBBB-EE7A-A7F0-1786-FA1AB16F22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97" y="5241207"/>
            <a:ext cx="1100601" cy="331431"/>
          </a:xfrm>
          <a:prstGeom prst="rect">
            <a:avLst/>
          </a:prstGeom>
        </p:spPr>
      </p:pic>
      <p:pic>
        <p:nvPicPr>
          <p:cNvPr id="16" name="LabelA3Sub1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8197B1C0-A2CE-FD89-D728-621A6174A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7828" y="5244558"/>
            <a:ext cx="1100601" cy="331431"/>
          </a:xfrm>
          <a:prstGeom prst="rect">
            <a:avLst/>
          </a:prstGeom>
        </p:spPr>
      </p:pic>
      <p:pic>
        <p:nvPicPr>
          <p:cNvPr id="17" name="LabelA3Sub2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3A3668EF-4653-2434-0F2B-EF190382E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6546" y="5429793"/>
            <a:ext cx="1100601" cy="200109"/>
          </a:xfrm>
          <a:prstGeom prst="rect">
            <a:avLst/>
          </a:prstGeom>
        </p:spPr>
      </p:pic>
      <p:pic>
        <p:nvPicPr>
          <p:cNvPr id="18" name="LabelA3Sub2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0628A2-B2E6-6201-166F-E80861F99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3065" y="5430887"/>
            <a:ext cx="1100601" cy="200109"/>
          </a:xfrm>
          <a:prstGeom prst="rect">
            <a:avLst/>
          </a:prstGeom>
        </p:spPr>
      </p:pic>
      <p:pic>
        <p:nvPicPr>
          <p:cNvPr id="19" name="LabelA3Sub2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C5E0F3E7-31A6-D66C-99C9-1BDB2AF5E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2408" y="5430851"/>
            <a:ext cx="1100601" cy="200109"/>
          </a:xfrm>
          <a:prstGeom prst="rect">
            <a:avLst/>
          </a:prstGeom>
        </p:spPr>
      </p:pic>
      <p:pic>
        <p:nvPicPr>
          <p:cNvPr id="20" name="LabelA3Sub2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E73FA233-4121-469A-F2CD-91D00B5E2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4177" y="5427535"/>
            <a:ext cx="1100601" cy="331431"/>
          </a:xfrm>
          <a:prstGeom prst="rect">
            <a:avLst/>
          </a:prstGeom>
        </p:spPr>
      </p:pic>
      <p:pic>
        <p:nvPicPr>
          <p:cNvPr id="21" name="LabelA3Sub2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34BFFF62-6E93-D661-EB0C-526FA69E6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508" y="5430886"/>
            <a:ext cx="1100601" cy="331431"/>
          </a:xfrm>
          <a:prstGeom prst="rect">
            <a:avLst/>
          </a:prstGeom>
        </p:spPr>
      </p:pic>
      <p:pic>
        <p:nvPicPr>
          <p:cNvPr id="22" name="LabelA3Sub3-Compostagem" descr="A white and brown sign with a black border&#10;&#10;Description automatically generated" hidden="1">
            <a:extLst>
              <a:ext uri="{FF2B5EF4-FFF2-40B4-BE49-F238E27FC236}">
                <a16:creationId xmlns:a16="http://schemas.microsoft.com/office/drawing/2014/main" id="{ADD27A90-BB4D-B19F-2E46-6C690A95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592" y="5616330"/>
            <a:ext cx="1100601" cy="200109"/>
          </a:xfrm>
          <a:prstGeom prst="rect">
            <a:avLst/>
          </a:prstGeom>
        </p:spPr>
      </p:pic>
      <p:pic>
        <p:nvPicPr>
          <p:cNvPr id="23" name="LabelA3Sub3-Biosecagem" descr="A blue and white rectangle sign&#10;&#10;Description automatically generated" hidden="1">
            <a:extLst>
              <a:ext uri="{FF2B5EF4-FFF2-40B4-BE49-F238E27FC236}">
                <a16:creationId xmlns:a16="http://schemas.microsoft.com/office/drawing/2014/main" id="{1A5479C5-5FC6-234A-96B9-A563E5BA5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111" y="5617424"/>
            <a:ext cx="1100601" cy="200109"/>
          </a:xfrm>
          <a:prstGeom prst="rect">
            <a:avLst/>
          </a:prstGeom>
        </p:spPr>
      </p:pic>
      <p:pic>
        <p:nvPicPr>
          <p:cNvPr id="24" name="LabelA3Sub3-Incineração" descr="A close up of a sign&#10;&#10;Description automatically generated" hidden="1">
            <a:extLst>
              <a:ext uri="{FF2B5EF4-FFF2-40B4-BE49-F238E27FC236}">
                <a16:creationId xmlns:a16="http://schemas.microsoft.com/office/drawing/2014/main" id="{FE3CABF6-3E5B-E196-C9E4-3224E7CA4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0454" y="5617388"/>
            <a:ext cx="1100601" cy="200109"/>
          </a:xfrm>
          <a:prstGeom prst="rect">
            <a:avLst/>
          </a:prstGeom>
        </p:spPr>
      </p:pic>
      <p:pic>
        <p:nvPicPr>
          <p:cNvPr id="25" name="LabelA3Sub3-Biodigestão | E.Elétrica" descr="A green sign with white border&#10;&#10;Description automatically generated" hidden="1">
            <a:extLst>
              <a:ext uri="{FF2B5EF4-FFF2-40B4-BE49-F238E27FC236}">
                <a16:creationId xmlns:a16="http://schemas.microsoft.com/office/drawing/2014/main" id="{63DDFC3D-DD9B-FE44-88E1-CDC75E564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2223" y="5614072"/>
            <a:ext cx="1100601" cy="331431"/>
          </a:xfrm>
          <a:prstGeom prst="rect">
            <a:avLst/>
          </a:prstGeom>
        </p:spPr>
      </p:pic>
      <p:pic>
        <p:nvPicPr>
          <p:cNvPr id="26" name="LabelA3Sub3-Biodigestão | Biometano" descr="A green and white sign&#10;&#10;Description automatically generated" hidden="1">
            <a:extLst>
              <a:ext uri="{FF2B5EF4-FFF2-40B4-BE49-F238E27FC236}">
                <a16:creationId xmlns:a16="http://schemas.microsoft.com/office/drawing/2014/main" id="{C9F7AA81-839B-1B18-6968-7A37E135E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554" y="5617423"/>
            <a:ext cx="1100601" cy="331431"/>
          </a:xfrm>
          <a:prstGeom prst="rect">
            <a:avLst/>
          </a:prstGeom>
        </p:spPr>
      </p:pic>
      <p:pic>
        <p:nvPicPr>
          <p:cNvPr id="31" name="Picture 30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7ED738E6-31F8-31DC-406E-27F463E5C9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4777" y="785777"/>
            <a:ext cx="2704119" cy="13359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00D2D8-D98B-6B8E-69BC-22061879B819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63199" y="4318701"/>
            <a:ext cx="2556073" cy="564063"/>
          </a:xfrm>
          <a:prstGeom prst="rect">
            <a:avLst/>
          </a:prstGeom>
        </p:spPr>
      </p:pic>
      <p:sp>
        <p:nvSpPr>
          <p:cNvPr id="33" name="População">
            <a:extLst>
              <a:ext uri="{FF2B5EF4-FFF2-40B4-BE49-F238E27FC236}">
                <a16:creationId xmlns:a16="http://schemas.microsoft.com/office/drawing/2014/main" id="{0F24AC39-BE71-85E4-2ADE-26025AE8989C}"/>
              </a:ext>
            </a:extLst>
          </p:cNvPr>
          <p:cNvSpPr txBox="1"/>
          <p:nvPr/>
        </p:nvSpPr>
        <p:spPr>
          <a:xfrm>
            <a:off x="1210196" y="4372473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1.248.470</a:t>
            </a:r>
          </a:p>
        </p:txBody>
      </p:sp>
      <p:sp>
        <p:nvSpPr>
          <p:cNvPr id="34" name="Resíduos">
            <a:extLst>
              <a:ext uri="{FF2B5EF4-FFF2-40B4-BE49-F238E27FC236}">
                <a16:creationId xmlns:a16="http://schemas.microsoft.com/office/drawing/2014/main" id="{79BC7CB4-9490-2C10-B68E-274C87DE9F95}"/>
              </a:ext>
            </a:extLst>
          </p:cNvPr>
          <p:cNvSpPr txBox="1"/>
          <p:nvPr/>
        </p:nvSpPr>
        <p:spPr>
          <a:xfrm>
            <a:off x="1784743" y="4599865"/>
            <a:ext cx="5298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1.417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4AEB4B-343A-83EE-8116-683DE6D8562D}"/>
              </a:ext>
            </a:extLst>
          </p:cNvPr>
          <p:cNvSpPr txBox="1"/>
          <p:nvPr/>
        </p:nvSpPr>
        <p:spPr>
          <a:xfrm>
            <a:off x="2348990" y="4658771"/>
            <a:ext cx="529880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Kt</a:t>
            </a:r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/ano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4CB476-CB7A-E2E5-CD12-5B95CCF6B685}"/>
              </a:ext>
            </a:extLst>
          </p:cNvPr>
          <p:cNvSpPr txBox="1"/>
          <p:nvPr/>
        </p:nvSpPr>
        <p:spPr>
          <a:xfrm>
            <a:off x="2042263" y="4434778"/>
            <a:ext cx="419236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2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50EACE-62D0-9713-32A0-511731F71890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321820" y="5915917"/>
            <a:ext cx="2850772" cy="6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squares with white icons&#10;&#10;Description automatically generated with medium confidence">
            <a:extLst>
              <a:ext uri="{FF2B5EF4-FFF2-40B4-BE49-F238E27FC236}">
                <a16:creationId xmlns:a16="http://schemas.microsoft.com/office/drawing/2014/main" id="{6D5820D9-A717-1FC9-BAAE-5BD7554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0" y="512989"/>
            <a:ext cx="5794113" cy="3058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789C83-97CF-8084-4B77-246D490EA9BD}"/>
              </a:ext>
            </a:extLst>
          </p:cNvPr>
          <p:cNvSpPr txBox="1"/>
          <p:nvPr/>
        </p:nvSpPr>
        <p:spPr>
          <a:xfrm>
            <a:off x="461806" y="6345011"/>
            <a:ext cx="423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Fonte:      - https://sinir.gov.br/</a:t>
            </a:r>
          </a:p>
          <a:p>
            <a:pPr lvl="1"/>
            <a:r>
              <a:rPr lang="en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Panorama dos Resíduos Sólidos no Brasil 2023</a:t>
            </a:r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3D5EB592-0DC9-595F-3155-D70097C7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91" y="5062335"/>
            <a:ext cx="2237643" cy="1087453"/>
          </a:xfrm>
          <a:prstGeom prst="rect">
            <a:avLst/>
          </a:prstGeom>
        </p:spPr>
      </p:pic>
      <p:pic>
        <p:nvPicPr>
          <p:cNvPr id="9" name="Picture 8" descr="A white rectangular box with blue text&#10;&#10;Description automatically generated">
            <a:extLst>
              <a:ext uri="{FF2B5EF4-FFF2-40B4-BE49-F238E27FC236}">
                <a16:creationId xmlns:a16="http://schemas.microsoft.com/office/drawing/2014/main" id="{E51DB8AC-2EAA-14E0-8AE4-3E55B837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90" y="3689727"/>
            <a:ext cx="3252518" cy="2460061"/>
          </a:xfrm>
          <a:prstGeom prst="rect">
            <a:avLst/>
          </a:prstGeom>
        </p:spPr>
      </p:pic>
      <p:pic>
        <p:nvPicPr>
          <p:cNvPr id="11" name="Picture 10" descr="A map of brazil with orange and black text&#10;&#10;Description automatically generated">
            <a:extLst>
              <a:ext uri="{FF2B5EF4-FFF2-40B4-BE49-F238E27FC236}">
                <a16:creationId xmlns:a16="http://schemas.microsoft.com/office/drawing/2014/main" id="{B07FAC64-76E5-D11A-2D59-DD55A1FCC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529" y="329529"/>
            <a:ext cx="3971365" cy="3127775"/>
          </a:xfrm>
          <a:prstGeom prst="rect">
            <a:avLst/>
          </a:prstGeom>
        </p:spPr>
      </p:pic>
      <p:pic>
        <p:nvPicPr>
          <p:cNvPr id="13" name="Picture 12" descr="A graph of garbage bags and a recycle bin&#10;&#10;Description automatically generated">
            <a:extLst>
              <a:ext uri="{FF2B5EF4-FFF2-40B4-BE49-F238E27FC236}">
                <a16:creationId xmlns:a16="http://schemas.microsoft.com/office/drawing/2014/main" id="{16D0232A-B488-2552-5346-D5A37AF41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706" y="3571874"/>
            <a:ext cx="4955386" cy="315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arrows and text&#10;&#10;Description automatically generated with medium confidence">
            <a:extLst>
              <a:ext uri="{FF2B5EF4-FFF2-40B4-BE49-F238E27FC236}">
                <a16:creationId xmlns:a16="http://schemas.microsoft.com/office/drawing/2014/main" id="{732EFA8B-D50D-E833-D919-B9D9E7B23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859"/>
            <a:ext cx="9450924" cy="4579378"/>
          </a:xfrm>
          <a:prstGeom prst="rect">
            <a:avLst/>
          </a:prstGeom>
        </p:spPr>
      </p:pic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DDF3A27-1B27-A27E-D386-FA713E52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518" y="4194218"/>
            <a:ext cx="3113678" cy="506289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93A51502-90A5-396B-C212-1E9BED5E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518" y="3588364"/>
            <a:ext cx="3082036" cy="487304"/>
          </a:xfrm>
          <a:prstGeom prst="rect">
            <a:avLst/>
          </a:prstGeom>
        </p:spPr>
      </p:pic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02753B2-A1C7-B5B3-0698-0BAF537DF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518" y="2824757"/>
            <a:ext cx="3328852" cy="480975"/>
          </a:xfrm>
          <a:prstGeom prst="rect">
            <a:avLst/>
          </a:prstGeom>
        </p:spPr>
      </p:pic>
      <p:pic>
        <p:nvPicPr>
          <p:cNvPr id="11" name="Picture 10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B51B7202-248F-9AAE-B424-CDEC337F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518" y="2039898"/>
            <a:ext cx="3581996" cy="550590"/>
          </a:xfrm>
          <a:prstGeom prst="rect">
            <a:avLst/>
          </a:prstGeom>
        </p:spPr>
      </p:pic>
      <p:pic>
        <p:nvPicPr>
          <p:cNvPr id="13" name="Picture 12" descr="A black background with yellow text&#10;&#10;Description automatically generated">
            <a:extLst>
              <a:ext uri="{FF2B5EF4-FFF2-40B4-BE49-F238E27FC236}">
                <a16:creationId xmlns:a16="http://schemas.microsoft.com/office/drawing/2014/main" id="{0FF0E51E-C38E-1814-3733-E3E7BF3E7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703" y="645123"/>
            <a:ext cx="2303616" cy="506289"/>
          </a:xfrm>
          <a:prstGeom prst="rect">
            <a:avLst/>
          </a:prstGeom>
        </p:spPr>
      </p:pic>
      <p:pic>
        <p:nvPicPr>
          <p:cNvPr id="15" name="Picture 14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B8256EDB-600F-FA6D-0F02-AD9ED8BD8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2331" y="1410185"/>
            <a:ext cx="2664347" cy="506289"/>
          </a:xfrm>
          <a:prstGeom prst="rect">
            <a:avLst/>
          </a:prstGeom>
        </p:spPr>
      </p:pic>
      <p:pic>
        <p:nvPicPr>
          <p:cNvPr id="17" name="Picture 16" descr="A black and orange sign&#10;&#10;Description automatically generated">
            <a:extLst>
              <a:ext uri="{FF2B5EF4-FFF2-40B4-BE49-F238E27FC236}">
                <a16:creationId xmlns:a16="http://schemas.microsoft.com/office/drawing/2014/main" id="{7AC70C21-6051-7F5C-F66F-1D002EFF3A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58" y="1016063"/>
            <a:ext cx="2684533" cy="858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099873-2357-7C35-5D27-7BF59AC25F04}"/>
              </a:ext>
            </a:extLst>
          </p:cNvPr>
          <p:cNvSpPr txBox="1"/>
          <p:nvPr/>
        </p:nvSpPr>
        <p:spPr>
          <a:xfrm>
            <a:off x="8358547" y="802472"/>
            <a:ext cx="3642597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 do estudo e suas características gerais; Análise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problemas e dores no estudo preliminar; Elaboração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principais perguntas a serem respondidas.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98E3D8-E463-0E9E-FAF8-259264D6FB7F}"/>
              </a:ext>
            </a:extLst>
          </p:cNvPr>
          <p:cNvSpPr txBox="1"/>
          <p:nvPr/>
        </p:nvSpPr>
        <p:spPr>
          <a:xfrm>
            <a:off x="8358548" y="1583941"/>
            <a:ext cx="3457300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Informações dos fluxos atuais; Dados Técnicos; Infraestrutura existente; Avaliação Mercadológica.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B860-6F1A-5F71-94AE-FAD723D704DD}"/>
              </a:ext>
            </a:extLst>
          </p:cNvPr>
          <p:cNvSpPr txBox="1"/>
          <p:nvPr/>
        </p:nvSpPr>
        <p:spPr>
          <a:xfrm>
            <a:off x="8358548" y="2200255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Conceitos &amp; Métricas; Premissas técnicas e financeiras para aplicação da metodologia; Definição dos parâmetros e critérios de elegibilidade; Escolha das Rotas Tecnológicas.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AE70C-3BF2-7036-B28A-5C7C808EC97A}"/>
              </a:ext>
            </a:extLst>
          </p:cNvPr>
          <p:cNvSpPr txBox="1"/>
          <p:nvPr/>
        </p:nvSpPr>
        <p:spPr>
          <a:xfrm>
            <a:off x="8358548" y="2961583"/>
            <a:ext cx="3642596" cy="57708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Aplicação da Metodologia; Escolha das Rotas 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Tecnológicas para os arranjos estudados; Análise e avaliação das perguntas, problemas e dores.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CAA245-9F18-8ED4-CD95-B185A765D78D}"/>
              </a:ext>
            </a:extLst>
          </p:cNvPr>
          <p:cNvSpPr txBox="1"/>
          <p:nvPr/>
        </p:nvSpPr>
        <p:spPr>
          <a:xfrm>
            <a:off x="8358547" y="3739024"/>
            <a:ext cx="3642597" cy="4154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Avaliar se os resultados das simulações atendem as expectativas e se há necessidade de fazer novas avaliações.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721C94-AF23-D0A4-C7BF-FB27BB2E34F2}"/>
              </a:ext>
            </a:extLst>
          </p:cNvPr>
          <p:cNvSpPr txBox="1"/>
          <p:nvPr/>
        </p:nvSpPr>
        <p:spPr>
          <a:xfrm>
            <a:off x="8358547" y="4379507"/>
            <a:ext cx="3745987" cy="7093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Respostas às Principais Perguntas; Conclusões sobre as</a:t>
            </a:r>
          </a:p>
          <a:p>
            <a:r>
              <a:rPr lang="pt-B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alternativas de soluções; Impactos e Cenários do potencial mercadológicos de valorização; Recomendações do Estudo.</a:t>
            </a:r>
          </a:p>
        </p:txBody>
      </p:sp>
    </p:spTree>
    <p:extLst>
      <p:ext uri="{BB962C8B-B14F-4D97-AF65-F5344CB8AC3E}">
        <p14:creationId xmlns:p14="http://schemas.microsoft.com/office/powerpoint/2010/main" val="12789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missõesAtualText">
            <a:extLst>
              <a:ext uri="{FF2B5EF4-FFF2-40B4-BE49-F238E27FC236}">
                <a16:creationId xmlns:a16="http://schemas.microsoft.com/office/drawing/2014/main" id="{D0FC8467-FADF-4414-C26C-B74857F2514C}"/>
              </a:ext>
            </a:extLst>
          </p:cNvPr>
          <p:cNvSpPr txBox="1"/>
          <p:nvPr/>
        </p:nvSpPr>
        <p:spPr>
          <a:xfrm>
            <a:off x="923294" y="5065356"/>
            <a:ext cx="276669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sz="1600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D35B-E9A0-7C2E-EEC1-B59E012C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19999" y="938249"/>
            <a:ext cx="4777368" cy="4981202"/>
          </a:xfrm>
          <a:prstGeom prst="rect">
            <a:avLst/>
          </a:prstGeom>
        </p:spPr>
      </p:pic>
      <p:pic>
        <p:nvPicPr>
          <p:cNvPr id="3" name="Picture 2" descr="A clock and arrow on a black background&#10;&#10;Description automatically generated">
            <a:extLst>
              <a:ext uri="{FF2B5EF4-FFF2-40B4-BE49-F238E27FC236}">
                <a16:creationId xmlns:a16="http://schemas.microsoft.com/office/drawing/2014/main" id="{CE6E0C55-9B1D-60E4-0CFD-D74486A5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26" y="3035612"/>
            <a:ext cx="936360" cy="975374"/>
          </a:xfrm>
          <a:prstGeom prst="rect">
            <a:avLst/>
          </a:prstGeom>
        </p:spPr>
      </p:pic>
      <p:pic>
        <p:nvPicPr>
          <p:cNvPr id="5" name="Picture 4" descr="A white circle with blue circles and black background&#10;&#10;Description automatically generated">
            <a:extLst>
              <a:ext uri="{FF2B5EF4-FFF2-40B4-BE49-F238E27FC236}">
                <a16:creationId xmlns:a16="http://schemas.microsoft.com/office/drawing/2014/main" id="{E052F439-DA84-3C21-22F4-73585AE68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55" y="830318"/>
            <a:ext cx="4725225" cy="5060932"/>
          </a:xfrm>
          <a:prstGeom prst="rect">
            <a:avLst/>
          </a:prstGeom>
        </p:spPr>
      </p:pic>
      <p:pic>
        <p:nvPicPr>
          <p:cNvPr id="11" name="Picture 10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73DBEE9C-B1BF-0CD5-84FE-4A548CFF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5968" y="437797"/>
            <a:ext cx="2200064" cy="1096806"/>
          </a:xfrm>
          <a:prstGeom prst="rect">
            <a:avLst/>
          </a:prstGeom>
        </p:spPr>
      </p:pic>
      <p:sp>
        <p:nvSpPr>
          <p:cNvPr id="13" name="TaxaReciclagemAtual">
            <a:extLst>
              <a:ext uri="{FF2B5EF4-FFF2-40B4-BE49-F238E27FC236}">
                <a16:creationId xmlns:a16="http://schemas.microsoft.com/office/drawing/2014/main" id="{E93583B8-F5B4-10BC-FFF1-1B4AEAFA296D}"/>
              </a:ext>
            </a:extLst>
          </p:cNvPr>
          <p:cNvSpPr txBox="1"/>
          <p:nvPr/>
        </p:nvSpPr>
        <p:spPr>
          <a:xfrm>
            <a:off x="2773650" y="187579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4" name="IRRAtual">
            <a:extLst>
              <a:ext uri="{FF2B5EF4-FFF2-40B4-BE49-F238E27FC236}">
                <a16:creationId xmlns:a16="http://schemas.microsoft.com/office/drawing/2014/main" id="{72CB20FB-42B4-D3B2-036E-DA9132693A2C}"/>
              </a:ext>
            </a:extLst>
          </p:cNvPr>
          <p:cNvSpPr txBox="1"/>
          <p:nvPr/>
        </p:nvSpPr>
        <p:spPr>
          <a:xfrm>
            <a:off x="1993594" y="3076212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5" name="DesvioAterroAtual">
            <a:extLst>
              <a:ext uri="{FF2B5EF4-FFF2-40B4-BE49-F238E27FC236}">
                <a16:creationId xmlns:a16="http://schemas.microsoft.com/office/drawing/2014/main" id="{9B2413AD-AC24-C32F-D18E-8BA5D30321D9}"/>
              </a:ext>
            </a:extLst>
          </p:cNvPr>
          <p:cNvSpPr txBox="1"/>
          <p:nvPr/>
        </p:nvSpPr>
        <p:spPr>
          <a:xfrm>
            <a:off x="2049931" y="3938608"/>
            <a:ext cx="9141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&lt; Y%</a:t>
            </a:r>
          </a:p>
        </p:txBody>
      </p:sp>
      <p:sp>
        <p:nvSpPr>
          <p:cNvPr id="16" name="EmissõesAtual">
            <a:extLst>
              <a:ext uri="{FF2B5EF4-FFF2-40B4-BE49-F238E27FC236}">
                <a16:creationId xmlns:a16="http://schemas.microsoft.com/office/drawing/2014/main" id="{405BC3B6-E985-EC51-6EAF-90F3BBC15501}"/>
              </a:ext>
            </a:extLst>
          </p:cNvPr>
          <p:cNvSpPr txBox="1"/>
          <p:nvPr/>
        </p:nvSpPr>
        <p:spPr>
          <a:xfrm>
            <a:off x="0" y="5065356"/>
            <a:ext cx="2283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YYY.ZZZ</a:t>
            </a:r>
          </a:p>
        </p:txBody>
      </p:sp>
      <p:sp>
        <p:nvSpPr>
          <p:cNvPr id="18" name="IRRFuturo">
            <a:extLst>
              <a:ext uri="{FF2B5EF4-FFF2-40B4-BE49-F238E27FC236}">
                <a16:creationId xmlns:a16="http://schemas.microsoft.com/office/drawing/2014/main" id="{7ABAAD79-FED9-61C4-E03C-B34030EC6452}"/>
              </a:ext>
            </a:extLst>
          </p:cNvPr>
          <p:cNvSpPr txBox="1"/>
          <p:nvPr/>
        </p:nvSpPr>
        <p:spPr>
          <a:xfrm>
            <a:off x="9360367" y="3676856"/>
            <a:ext cx="201257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19" name="DesvioDeAterroFuturo">
            <a:extLst>
              <a:ext uri="{FF2B5EF4-FFF2-40B4-BE49-F238E27FC236}">
                <a16:creationId xmlns:a16="http://schemas.microsoft.com/office/drawing/2014/main" id="{152AAA80-F3B4-28B0-7C82-7D98ED656463}"/>
              </a:ext>
            </a:extLst>
          </p:cNvPr>
          <p:cNvSpPr txBox="1"/>
          <p:nvPr/>
        </p:nvSpPr>
        <p:spPr>
          <a:xfrm>
            <a:off x="9094740" y="4344735"/>
            <a:ext cx="201257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0FD90-A19A-3EB1-DAA5-C43DDD82D8BC}"/>
              </a:ext>
            </a:extLst>
          </p:cNvPr>
          <p:cNvSpPr txBox="1"/>
          <p:nvPr/>
        </p:nvSpPr>
        <p:spPr>
          <a:xfrm>
            <a:off x="9395040" y="1771667"/>
            <a:ext cx="182293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Empregos Diretos</a:t>
            </a:r>
          </a:p>
        </p:txBody>
      </p:sp>
      <p:sp>
        <p:nvSpPr>
          <p:cNvPr id="24" name="EmpregosDiretos">
            <a:extLst>
              <a:ext uri="{FF2B5EF4-FFF2-40B4-BE49-F238E27FC236}">
                <a16:creationId xmlns:a16="http://schemas.microsoft.com/office/drawing/2014/main" id="{76C45B4E-29BF-C8D0-9499-44AAA56AB638}"/>
              </a:ext>
            </a:extLst>
          </p:cNvPr>
          <p:cNvSpPr txBox="1"/>
          <p:nvPr/>
        </p:nvSpPr>
        <p:spPr>
          <a:xfrm>
            <a:off x="8347429" y="1778324"/>
            <a:ext cx="990272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YYY a YYY</a:t>
            </a:r>
          </a:p>
        </p:txBody>
      </p:sp>
      <p:sp>
        <p:nvSpPr>
          <p:cNvPr id="25" name="EmpregosIndiretos">
            <a:extLst>
              <a:ext uri="{FF2B5EF4-FFF2-40B4-BE49-F238E27FC236}">
                <a16:creationId xmlns:a16="http://schemas.microsoft.com/office/drawing/2014/main" id="{09561893-C8DD-7948-04D3-08F1AD05A5B2}"/>
              </a:ext>
            </a:extLst>
          </p:cNvPr>
          <p:cNvSpPr txBox="1"/>
          <p:nvPr/>
        </p:nvSpPr>
        <p:spPr>
          <a:xfrm>
            <a:off x="8615841" y="2024161"/>
            <a:ext cx="1087574" cy="2217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+ YYY a YYY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AEFDAF-10B7-2859-86EC-F948395E7BA0}"/>
              </a:ext>
            </a:extLst>
          </p:cNvPr>
          <p:cNvSpPr txBox="1"/>
          <p:nvPr/>
        </p:nvSpPr>
        <p:spPr>
          <a:xfrm>
            <a:off x="9757506" y="2024161"/>
            <a:ext cx="1235080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Indiretos</a:t>
            </a:r>
            <a:endParaRPr lang="pt-BR" sz="1700" b="1" dirty="0">
              <a:solidFill>
                <a:srgbClr val="656565"/>
              </a:solidFill>
              <a:highlight>
                <a:srgbClr val="FFFF00"/>
              </a:highlight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axaReciclagemFuturoPercentagem">
            <a:extLst>
              <a:ext uri="{FF2B5EF4-FFF2-40B4-BE49-F238E27FC236}">
                <a16:creationId xmlns:a16="http://schemas.microsoft.com/office/drawing/2014/main" id="{7ACF1999-0A10-9D3C-B6AD-B3272D1C093F}"/>
              </a:ext>
            </a:extLst>
          </p:cNvPr>
          <p:cNvSpPr txBox="1"/>
          <p:nvPr/>
        </p:nvSpPr>
        <p:spPr>
          <a:xfrm>
            <a:off x="9033781" y="2502802"/>
            <a:ext cx="1087574" cy="24978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YY% a YY%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A02B4-78CB-CD43-3A24-E07D9DB2DA48}"/>
              </a:ext>
            </a:extLst>
          </p:cNvPr>
          <p:cNvSpPr txBox="1"/>
          <p:nvPr/>
        </p:nvSpPr>
        <p:spPr>
          <a:xfrm>
            <a:off x="10199021" y="2515046"/>
            <a:ext cx="1822931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do RSU total Coleta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3B0ED-2C9E-1861-84E6-152FE8368F7D}"/>
              </a:ext>
            </a:extLst>
          </p:cNvPr>
          <p:cNvSpPr txBox="1"/>
          <p:nvPr/>
        </p:nvSpPr>
        <p:spPr>
          <a:xfrm>
            <a:off x="8785353" y="6022055"/>
            <a:ext cx="278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System Font Regular"/>
              <a:buChar char="*"/>
            </a:pP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valores variam de acordo </a:t>
            </a:r>
            <a:b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400" i="1" dirty="0">
                <a:solidFill>
                  <a:srgbClr val="E7611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a Rota Tecnológica definida.</a:t>
            </a:r>
          </a:p>
        </p:txBody>
      </p:sp>
      <p:pic>
        <p:nvPicPr>
          <p:cNvPr id="6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42FA343-DDBA-AAE3-4F5C-F029F395E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03" y="5454162"/>
            <a:ext cx="3622450" cy="1155826"/>
          </a:xfrm>
          <a:prstGeom prst="rect">
            <a:avLst/>
          </a:prstGeom>
        </p:spPr>
      </p:pic>
      <p:sp>
        <p:nvSpPr>
          <p:cNvPr id="8" name="QuantidadeMunicípios">
            <a:extLst>
              <a:ext uri="{FF2B5EF4-FFF2-40B4-BE49-F238E27FC236}">
                <a16:creationId xmlns:a16="http://schemas.microsoft.com/office/drawing/2014/main" id="{C48DEC78-BBCC-97BE-BD00-140E36DAA61D}"/>
              </a:ext>
            </a:extLst>
          </p:cNvPr>
          <p:cNvSpPr txBox="1"/>
          <p:nvPr/>
        </p:nvSpPr>
        <p:spPr>
          <a:xfrm>
            <a:off x="6085606" y="576044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</a:t>
            </a:r>
          </a:p>
        </p:txBody>
      </p:sp>
      <p:sp>
        <p:nvSpPr>
          <p:cNvPr id="12" name="População">
            <a:extLst>
              <a:ext uri="{FF2B5EF4-FFF2-40B4-BE49-F238E27FC236}">
                <a16:creationId xmlns:a16="http://schemas.microsoft.com/office/drawing/2014/main" id="{9853FFCB-C011-8219-E141-8E2846F837CB}"/>
              </a:ext>
            </a:extLst>
          </p:cNvPr>
          <p:cNvSpPr txBox="1"/>
          <p:nvPr/>
        </p:nvSpPr>
        <p:spPr>
          <a:xfrm>
            <a:off x="6678138" y="5996775"/>
            <a:ext cx="80193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YYYYY</a:t>
            </a:r>
          </a:p>
        </p:txBody>
      </p:sp>
      <p:sp>
        <p:nvSpPr>
          <p:cNvPr id="17" name="Resíduos">
            <a:extLst>
              <a:ext uri="{FF2B5EF4-FFF2-40B4-BE49-F238E27FC236}">
                <a16:creationId xmlns:a16="http://schemas.microsoft.com/office/drawing/2014/main" id="{6DAB9274-3C94-733D-DB0B-66BEEEE49423}"/>
              </a:ext>
            </a:extLst>
          </p:cNvPr>
          <p:cNvSpPr txBox="1"/>
          <p:nvPr/>
        </p:nvSpPr>
        <p:spPr>
          <a:xfrm>
            <a:off x="6312661" y="6258385"/>
            <a:ext cx="529879" cy="2616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pt-BR" sz="1700" dirty="0">
                <a:solidFill>
                  <a:srgbClr val="87332D"/>
                </a:solidFill>
                <a:latin typeface="Bebas Kai" pitchFamily="82" charset="77"/>
                <a:ea typeface="Verdana" panose="020B0604030504040204" pitchFamily="34" charset="0"/>
                <a:cs typeface="Calibri" panose="020F0502020204030204" pitchFamily="34" charset="0"/>
              </a:rPr>
              <a:t>YYYY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5F86E6-99A0-931A-E6FC-4A239191B7F7}"/>
              </a:ext>
            </a:extLst>
          </p:cNvPr>
          <p:cNvSpPr txBox="1"/>
          <p:nvPr/>
        </p:nvSpPr>
        <p:spPr>
          <a:xfrm>
            <a:off x="6880920" y="6286411"/>
            <a:ext cx="87813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 err="1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/dia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904C07-31B7-73C1-38A4-D18F9EF80E6A}"/>
              </a:ext>
            </a:extLst>
          </p:cNvPr>
          <p:cNvSpPr txBox="1"/>
          <p:nvPr/>
        </p:nvSpPr>
        <p:spPr>
          <a:xfrm>
            <a:off x="7510205" y="6032947"/>
            <a:ext cx="41923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400" b="1" dirty="0">
                <a:solidFill>
                  <a:srgbClr val="87332D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hab.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E0946-2793-83A3-E576-B2E2E430871A}"/>
              </a:ext>
            </a:extLst>
          </p:cNvPr>
          <p:cNvSpPr txBox="1"/>
          <p:nvPr/>
        </p:nvSpPr>
        <p:spPr>
          <a:xfrm>
            <a:off x="9274112" y="2767294"/>
            <a:ext cx="12981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Mista, cerca de</a:t>
            </a:r>
          </a:p>
        </p:txBody>
      </p:sp>
      <p:sp>
        <p:nvSpPr>
          <p:cNvPr id="9" name="TaxaReciclagemFuturo">
            <a:extLst>
              <a:ext uri="{FF2B5EF4-FFF2-40B4-BE49-F238E27FC236}">
                <a16:creationId xmlns:a16="http://schemas.microsoft.com/office/drawing/2014/main" id="{60F929E9-7971-A6CD-1DF3-4FD73AD795CA}"/>
              </a:ext>
            </a:extLst>
          </p:cNvPr>
          <p:cNvSpPr txBox="1"/>
          <p:nvPr/>
        </p:nvSpPr>
        <p:spPr>
          <a:xfrm>
            <a:off x="10610235" y="2748627"/>
            <a:ext cx="1411717" cy="26488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YY a YY Kton/a</a:t>
            </a:r>
          </a:p>
        </p:txBody>
      </p:sp>
      <p:sp>
        <p:nvSpPr>
          <p:cNvPr id="10" name="EmissõesFuturo">
            <a:extLst>
              <a:ext uri="{FF2B5EF4-FFF2-40B4-BE49-F238E27FC236}">
                <a16:creationId xmlns:a16="http://schemas.microsoft.com/office/drawing/2014/main" id="{C898F15A-3F75-03BF-4E7E-07108C1A012B}"/>
              </a:ext>
            </a:extLst>
          </p:cNvPr>
          <p:cNvSpPr txBox="1"/>
          <p:nvPr/>
        </p:nvSpPr>
        <p:spPr>
          <a:xfrm>
            <a:off x="7854793" y="5188709"/>
            <a:ext cx="246344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 YYY.ZZZ a - YYY.ZZZ</a:t>
            </a:r>
          </a:p>
        </p:txBody>
      </p:sp>
      <p:sp>
        <p:nvSpPr>
          <p:cNvPr id="29" name="EmissõesFuturoText">
            <a:extLst>
              <a:ext uri="{FF2B5EF4-FFF2-40B4-BE49-F238E27FC236}">
                <a16:creationId xmlns:a16="http://schemas.microsoft.com/office/drawing/2014/main" id="{5BA29FE9-4675-4FC1-EF14-C25AE709EB45}"/>
              </a:ext>
            </a:extLst>
          </p:cNvPr>
          <p:cNvSpPr txBox="1"/>
          <p:nvPr/>
        </p:nvSpPr>
        <p:spPr>
          <a:xfrm>
            <a:off x="10176392" y="5185886"/>
            <a:ext cx="165414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 de CO</a:t>
            </a:r>
            <a:r>
              <a:rPr lang="pt-BR" b="1" baseline="-25000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</a:t>
            </a:r>
            <a:r>
              <a:rPr lang="pt-BR" sz="1700" b="1" dirty="0">
                <a:solidFill>
                  <a:srgbClr val="656565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Eq/ano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5F83B9-9AED-A7FB-A8E9-0056034A894C}"/>
              </a:ext>
            </a:extLst>
          </p:cNvPr>
          <p:cNvSpPr/>
          <p:nvPr/>
        </p:nvSpPr>
        <p:spPr>
          <a:xfrm>
            <a:off x="1597931" y="2945672"/>
            <a:ext cx="1309801" cy="220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19">
            <a:extLst>
              <a:ext uri="{FF2B5EF4-FFF2-40B4-BE49-F238E27FC236}">
                <a16:creationId xmlns:a16="http://schemas.microsoft.com/office/drawing/2014/main" id="{1BD1FD8E-BE75-CCF8-6DA2-AA8C3732A417}"/>
              </a:ext>
            </a:extLst>
          </p:cNvPr>
          <p:cNvSpPr txBox="1"/>
          <p:nvPr/>
        </p:nvSpPr>
        <p:spPr>
          <a:xfrm>
            <a:off x="367036" y="2933540"/>
            <a:ext cx="2529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rgbClr val="2390A1"/>
                </a:solidFill>
                <a:latin typeface="Arial Black" panose="020B0A04020102020204" pitchFamily="34" charset="0"/>
              </a:rPr>
              <a:t>DE RESÍDUOS ORGÂNICOS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983654-DC57-F95A-29A7-DC2655BE612F}"/>
              </a:ext>
            </a:extLst>
          </p:cNvPr>
          <p:cNvSpPr/>
          <p:nvPr/>
        </p:nvSpPr>
        <p:spPr>
          <a:xfrm>
            <a:off x="9442082" y="3544110"/>
            <a:ext cx="1298140" cy="162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3D8084-539F-B401-CDF3-7E85F05DFB7D}"/>
              </a:ext>
            </a:extLst>
          </p:cNvPr>
          <p:cNvSpPr/>
          <p:nvPr/>
        </p:nvSpPr>
        <p:spPr>
          <a:xfrm rot="1384220">
            <a:off x="10045433" y="3517983"/>
            <a:ext cx="130959" cy="971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0">
            <a:extLst>
              <a:ext uri="{FF2B5EF4-FFF2-40B4-BE49-F238E27FC236}">
                <a16:creationId xmlns:a16="http://schemas.microsoft.com/office/drawing/2014/main" id="{72CF5B7A-49CE-C430-446A-956B84C7986D}"/>
              </a:ext>
            </a:extLst>
          </p:cNvPr>
          <p:cNvSpPr txBox="1"/>
          <p:nvPr/>
        </p:nvSpPr>
        <p:spPr>
          <a:xfrm>
            <a:off x="9345714" y="3478491"/>
            <a:ext cx="2529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F47F23"/>
                </a:solidFill>
                <a:latin typeface="Arial Black" panose="020B0A04020102020204" pitchFamily="34" charset="0"/>
              </a:rPr>
              <a:t>DE RESÍDUOS ORGÂNICOS</a:t>
            </a:r>
          </a:p>
        </p:txBody>
      </p:sp>
    </p:spTree>
    <p:extLst>
      <p:ext uri="{BB962C8B-B14F-4D97-AF65-F5344CB8AC3E}">
        <p14:creationId xmlns:p14="http://schemas.microsoft.com/office/powerpoint/2010/main" val="273495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lorful cone shaped objects&#10;&#10;Description automatically generated with medium confidence">
            <a:extLst>
              <a:ext uri="{FF2B5EF4-FFF2-40B4-BE49-F238E27FC236}">
                <a16:creationId xmlns:a16="http://schemas.microsoft.com/office/drawing/2014/main" id="{15CB066E-2F76-B32F-1F61-DA925B08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05" y="1343292"/>
            <a:ext cx="11320595" cy="4465981"/>
          </a:xfrm>
          <a:prstGeom prst="rect">
            <a:avLst/>
          </a:prstGeom>
        </p:spPr>
      </p:pic>
      <p:pic>
        <p:nvPicPr>
          <p:cNvPr id="12" name="Picture 11" descr="A black and blue sign with white text&#10;&#10;Description automatically generated">
            <a:extLst>
              <a:ext uri="{FF2B5EF4-FFF2-40B4-BE49-F238E27FC236}">
                <a16:creationId xmlns:a16="http://schemas.microsoft.com/office/drawing/2014/main" id="{9675ED35-8101-FE09-F33A-C75460F9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12" y="1408878"/>
            <a:ext cx="4615560" cy="128461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F52B6B-8D26-BF8C-B9B0-561EC643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65" y="5932185"/>
            <a:ext cx="2424733" cy="480023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F46ADD8-AF4D-7673-AA83-903F5B08E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938" y="5932186"/>
            <a:ext cx="1513920" cy="480023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24761B-3971-80BA-4541-56E04F01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251" y="5947668"/>
            <a:ext cx="1661619" cy="480023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BB9658-11CB-E639-41CF-EF46A56D8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955" y="5932187"/>
            <a:ext cx="1526228" cy="480023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31C87A-9017-74D1-AA6D-A2BB627D4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750" y="5932187"/>
            <a:ext cx="1864706" cy="480023"/>
          </a:xfrm>
          <a:prstGeom prst="rect">
            <a:avLst/>
          </a:prstGeom>
        </p:spPr>
      </p:pic>
      <p:pic>
        <p:nvPicPr>
          <p:cNvPr id="15" name="Picture 14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BF9A826-B0DC-5CBA-BE44-1CF1C3A2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290" y="685801"/>
            <a:ext cx="2012366" cy="1506070"/>
          </a:xfrm>
          <a:prstGeom prst="rect">
            <a:avLst/>
          </a:prstGeom>
        </p:spPr>
      </p:pic>
      <p:pic>
        <p:nvPicPr>
          <p:cNvPr id="19" name="Picture 18" descr="A red and white sign with white letters&#10;&#10;Description automatically generated">
            <a:extLst>
              <a:ext uri="{FF2B5EF4-FFF2-40B4-BE49-F238E27FC236}">
                <a16:creationId xmlns:a16="http://schemas.microsoft.com/office/drawing/2014/main" id="{44FD65B6-BFFF-F858-713F-608A030E6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1891" y="480010"/>
            <a:ext cx="3530379" cy="306717"/>
          </a:xfrm>
          <a:prstGeom prst="rect">
            <a:avLst/>
          </a:prstGeom>
        </p:spPr>
      </p:pic>
      <p:sp>
        <p:nvSpPr>
          <p:cNvPr id="8" name="QuantidadeCombinações">
            <a:extLst>
              <a:ext uri="{FF2B5EF4-FFF2-40B4-BE49-F238E27FC236}">
                <a16:creationId xmlns:a16="http://schemas.microsoft.com/office/drawing/2014/main" id="{60259E63-5457-C0E8-9717-54FB3E8D08F9}"/>
              </a:ext>
            </a:extLst>
          </p:cNvPr>
          <p:cNvSpPr txBox="1"/>
          <p:nvPr/>
        </p:nvSpPr>
        <p:spPr>
          <a:xfrm>
            <a:off x="7072252" y="1417597"/>
            <a:ext cx="609291" cy="692497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4500" dirty="0">
                <a:solidFill>
                  <a:srgbClr val="1E6273"/>
                </a:solidFill>
                <a:latin typeface="Bebas Kai" pitchFamily="82" charset="77"/>
              </a:rPr>
              <a:t>YY</a:t>
            </a:r>
          </a:p>
        </p:txBody>
      </p:sp>
      <p:sp>
        <p:nvSpPr>
          <p:cNvPr id="10" name="QuantidadeMunicípios">
            <a:extLst>
              <a:ext uri="{FF2B5EF4-FFF2-40B4-BE49-F238E27FC236}">
                <a16:creationId xmlns:a16="http://schemas.microsoft.com/office/drawing/2014/main" id="{B5607C00-9678-E917-0B23-A1A4A5E2E550}"/>
              </a:ext>
            </a:extLst>
          </p:cNvPr>
          <p:cNvSpPr txBox="1"/>
          <p:nvPr/>
        </p:nvSpPr>
        <p:spPr>
          <a:xfrm>
            <a:off x="7698702" y="2298323"/>
            <a:ext cx="418721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pt-BR" sz="2400" dirty="0">
                <a:solidFill>
                  <a:srgbClr val="616161"/>
                </a:solidFill>
                <a:latin typeface="Bebas Kai" pitchFamily="82" charset="77"/>
              </a:rPr>
              <a:t>YY</a:t>
            </a:r>
          </a:p>
        </p:txBody>
      </p:sp>
    </p:spTree>
    <p:extLst>
      <p:ext uri="{BB962C8B-B14F-4D97-AF65-F5344CB8AC3E}">
        <p14:creationId xmlns:p14="http://schemas.microsoft.com/office/powerpoint/2010/main" val="3643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26473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26473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26473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8659" y="835792"/>
            <a:ext cx="5657498" cy="864516"/>
          </a:xfrm>
          <a:prstGeom prst="rect">
            <a:avLst/>
          </a:prstGeom>
        </p:spPr>
      </p:pic>
      <p:pic>
        <p:nvPicPr>
          <p:cNvPr id="29" name="Picture 2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57" y="835792"/>
            <a:ext cx="2193073" cy="864516"/>
          </a:xfrm>
          <a:prstGeom prst="rect">
            <a:avLst/>
          </a:prstGeom>
        </p:spPr>
      </p:pic>
      <p:sp>
        <p:nvSpPr>
          <p:cNvPr id="30" name="MunicípiosCentralizado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593511"/>
            <a:ext cx="3001899" cy="210022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Centralizado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358173" y="3593511"/>
            <a:ext cx="1536405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Centralizado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83035" y="359351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ivoRSUCentralizado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5527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209848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209848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209848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95525" y="342726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427261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34026" y="342726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3" name="QuantitativoRSUTotal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32610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880787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82127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4216327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536365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758709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95525" y="4956327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94964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22737" y="4949641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</p:spTree>
    <p:extLst>
      <p:ext uri="{BB962C8B-B14F-4D97-AF65-F5344CB8AC3E}">
        <p14:creationId xmlns:p14="http://schemas.microsoft.com/office/powerpoint/2010/main" val="108272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6DEA77C8-098B-A59E-A2D0-5A830362A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557" y="1236094"/>
            <a:ext cx="3218239" cy="4814689"/>
          </a:xfrm>
          <a:prstGeom prst="rect">
            <a:avLst/>
          </a:prstGeom>
        </p:spPr>
      </p:pic>
      <p:pic>
        <p:nvPicPr>
          <p:cNvPr id="11" name="Picture 10" descr="A white outline of a dump truck in a yellow circle with yellow text&#10;&#10;Description automatically generated">
            <a:extLst>
              <a:ext uri="{FF2B5EF4-FFF2-40B4-BE49-F238E27FC236}">
                <a16:creationId xmlns:a16="http://schemas.microsoft.com/office/drawing/2014/main" id="{FD377D92-5CB1-6B6A-A843-09F4BC58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034" y="1872708"/>
            <a:ext cx="2110940" cy="1267813"/>
          </a:xfrm>
          <a:prstGeom prst="rect">
            <a:avLst/>
          </a:prstGeom>
        </p:spPr>
      </p:pic>
      <p:pic>
        <p:nvPicPr>
          <p:cNvPr id="13" name="Picture 1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7A22EF7-4A8B-287A-7045-BB47E6719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172" y="1872708"/>
            <a:ext cx="2654288" cy="1267813"/>
          </a:xfrm>
          <a:prstGeom prst="rect">
            <a:avLst/>
          </a:prstGeom>
        </p:spPr>
      </p:pic>
      <p:pic>
        <p:nvPicPr>
          <p:cNvPr id="15" name="Picture 14" descr="A blue circle with a building and a tree in it&#10;&#10;Description automatically generated">
            <a:extLst>
              <a:ext uri="{FF2B5EF4-FFF2-40B4-BE49-F238E27FC236}">
                <a16:creationId xmlns:a16="http://schemas.microsoft.com/office/drawing/2014/main" id="{F08FF398-B97F-316E-83DC-7CA963417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639" y="1872708"/>
            <a:ext cx="2654288" cy="1267813"/>
          </a:xfrm>
          <a:prstGeom prst="rect">
            <a:avLst/>
          </a:prstGeom>
        </p:spPr>
      </p:pic>
      <p:pic>
        <p:nvPicPr>
          <p:cNvPr id="23" name="Picture 22" descr="A white sign with black text&#10;&#10;Description automatically generated">
            <a:extLst>
              <a:ext uri="{FF2B5EF4-FFF2-40B4-BE49-F238E27FC236}">
                <a16:creationId xmlns:a16="http://schemas.microsoft.com/office/drawing/2014/main" id="{7B8497BB-E263-FDB0-2AA9-F2CBDAF6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00" y="5926131"/>
            <a:ext cx="4251371" cy="7235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D9645CB-49A3-9F2B-1244-9F6EE773262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988661" y="835792"/>
            <a:ext cx="5657494" cy="864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CDDB081-0687-3491-2E2D-8203ECBB2FA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581657" y="835792"/>
            <a:ext cx="2193073" cy="864515"/>
          </a:xfrm>
          <a:prstGeom prst="rect">
            <a:avLst/>
          </a:prstGeom>
        </p:spPr>
      </p:pic>
      <p:sp>
        <p:nvSpPr>
          <p:cNvPr id="30" name="MunicípiosSub1">
            <a:extLst>
              <a:ext uri="{FF2B5EF4-FFF2-40B4-BE49-F238E27FC236}">
                <a16:creationId xmlns:a16="http://schemas.microsoft.com/office/drawing/2014/main" id="{AA67FC52-C224-CCA4-3EEA-9FC4D6A41F3B}"/>
              </a:ext>
            </a:extLst>
          </p:cNvPr>
          <p:cNvSpPr txBox="1"/>
          <p:nvPr/>
        </p:nvSpPr>
        <p:spPr>
          <a:xfrm>
            <a:off x="2289174" y="3179473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1" name="UTVRSub1">
            <a:extLst>
              <a:ext uri="{FF2B5EF4-FFF2-40B4-BE49-F238E27FC236}">
                <a16:creationId xmlns:a16="http://schemas.microsoft.com/office/drawing/2014/main" id="{D0845B4F-A59C-2EA1-F848-C58DF29A8E49}"/>
              </a:ext>
            </a:extLst>
          </p:cNvPr>
          <p:cNvSpPr txBox="1"/>
          <p:nvPr/>
        </p:nvSpPr>
        <p:spPr>
          <a:xfrm>
            <a:off x="5466185" y="3190192"/>
            <a:ext cx="1273281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32" name="AterroSub1">
            <a:extLst>
              <a:ext uri="{FF2B5EF4-FFF2-40B4-BE49-F238E27FC236}">
                <a16:creationId xmlns:a16="http://schemas.microsoft.com/office/drawing/2014/main" id="{FCAA0AF7-F2CD-C7EE-7506-AA0382ACF928}"/>
              </a:ext>
            </a:extLst>
          </p:cNvPr>
          <p:cNvSpPr txBox="1"/>
          <p:nvPr/>
        </p:nvSpPr>
        <p:spPr>
          <a:xfrm>
            <a:off x="8142735" y="3190192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33" name="QuantitativoTotalRSU">
            <a:extLst>
              <a:ext uri="{FF2B5EF4-FFF2-40B4-BE49-F238E27FC236}">
                <a16:creationId xmlns:a16="http://schemas.microsoft.com/office/drawing/2014/main" id="{91E70518-8E6F-EA84-1F71-D941CCD2B45C}"/>
              </a:ext>
            </a:extLst>
          </p:cNvPr>
          <p:cNvSpPr txBox="1"/>
          <p:nvPr/>
        </p:nvSpPr>
        <p:spPr>
          <a:xfrm>
            <a:off x="9707585" y="6036278"/>
            <a:ext cx="2081818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fr-F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 | YYY,ZZ Kt/a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34" name="CustoAlgoritimoTotal">
            <a:extLst>
              <a:ext uri="{FF2B5EF4-FFF2-40B4-BE49-F238E27FC236}">
                <a16:creationId xmlns:a16="http://schemas.microsoft.com/office/drawing/2014/main" id="{22AA9B5F-D88D-0D18-6565-1C95CBC37CE8}"/>
              </a:ext>
            </a:extLst>
          </p:cNvPr>
          <p:cNvSpPr txBox="1"/>
          <p:nvPr/>
        </p:nvSpPr>
        <p:spPr>
          <a:xfrm>
            <a:off x="10483815" y="6324779"/>
            <a:ext cx="1305587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pic>
        <p:nvPicPr>
          <p:cNvPr id="6" name="Picture 5" descr="A green and white sign&#10;&#10;Description automatically generated">
            <a:extLst>
              <a:ext uri="{FF2B5EF4-FFF2-40B4-BE49-F238E27FC236}">
                <a16:creationId xmlns:a16="http://schemas.microsoft.com/office/drawing/2014/main" id="{FC5B43CB-A3B7-9842-1578-528273D9B6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634" y="3100329"/>
            <a:ext cx="1513130" cy="1125311"/>
          </a:xfrm>
          <a:prstGeom prst="rect">
            <a:avLst/>
          </a:prstGeom>
        </p:spPr>
      </p:pic>
      <p:pic>
        <p:nvPicPr>
          <p:cNvPr id="8" name="Picture 7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F912D9B8-C365-4486-77B6-9C00691B7B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597" y="4295478"/>
            <a:ext cx="1513130" cy="1125311"/>
          </a:xfrm>
          <a:prstGeom prst="rect">
            <a:avLst/>
          </a:prstGeom>
        </p:spPr>
      </p:pic>
      <p:sp>
        <p:nvSpPr>
          <p:cNvPr id="9" name="QuantitativoRSUSub1">
            <a:extLst>
              <a:ext uri="{FF2B5EF4-FFF2-40B4-BE49-F238E27FC236}">
                <a16:creationId xmlns:a16="http://schemas.microsoft.com/office/drawing/2014/main" id="{09E8A54D-6178-A474-0275-9A1F6DEA11DB}"/>
              </a:ext>
            </a:extLst>
          </p:cNvPr>
          <p:cNvSpPr txBox="1"/>
          <p:nvPr/>
        </p:nvSpPr>
        <p:spPr>
          <a:xfrm>
            <a:off x="529759" y="3592316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t/d</a:t>
            </a:r>
          </a:p>
        </p:txBody>
      </p:sp>
      <p:sp>
        <p:nvSpPr>
          <p:cNvPr id="10" name="CustoAlgoritmoSub1">
            <a:extLst>
              <a:ext uri="{FF2B5EF4-FFF2-40B4-BE49-F238E27FC236}">
                <a16:creationId xmlns:a16="http://schemas.microsoft.com/office/drawing/2014/main" id="{FE046461-342B-683A-FD88-F0DCBD5188AE}"/>
              </a:ext>
            </a:extLst>
          </p:cNvPr>
          <p:cNvSpPr txBox="1"/>
          <p:nvPr/>
        </p:nvSpPr>
        <p:spPr>
          <a:xfrm>
            <a:off x="529759" y="3968322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2" name="QuantitativoRSUSub2">
            <a:extLst>
              <a:ext uri="{FF2B5EF4-FFF2-40B4-BE49-F238E27FC236}">
                <a16:creationId xmlns:a16="http://schemas.microsoft.com/office/drawing/2014/main" id="{C62741CD-8C2E-4706-CCB6-ABFE58674E0F}"/>
              </a:ext>
            </a:extLst>
          </p:cNvPr>
          <p:cNvSpPr txBox="1"/>
          <p:nvPr/>
        </p:nvSpPr>
        <p:spPr>
          <a:xfrm>
            <a:off x="529759" y="476766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14" name="CustoAlgoritmoSub2">
            <a:extLst>
              <a:ext uri="{FF2B5EF4-FFF2-40B4-BE49-F238E27FC236}">
                <a16:creationId xmlns:a16="http://schemas.microsoft.com/office/drawing/2014/main" id="{F4790E81-8517-C473-9747-1931C340599E}"/>
              </a:ext>
            </a:extLst>
          </p:cNvPr>
          <p:cNvSpPr txBox="1"/>
          <p:nvPr/>
        </p:nvSpPr>
        <p:spPr>
          <a:xfrm>
            <a:off x="529759" y="5146493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  <p:sp>
        <p:nvSpPr>
          <p:cNvPr id="16" name="MunicípiosSub2">
            <a:extLst>
              <a:ext uri="{FF2B5EF4-FFF2-40B4-BE49-F238E27FC236}">
                <a16:creationId xmlns:a16="http://schemas.microsoft.com/office/drawing/2014/main" id="{05656D2C-B565-62CB-33DA-9DC5B8DDAC9B}"/>
              </a:ext>
            </a:extLst>
          </p:cNvPr>
          <p:cNvSpPr txBox="1"/>
          <p:nvPr/>
        </p:nvSpPr>
        <p:spPr>
          <a:xfrm>
            <a:off x="2270680" y="4357996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7" name="UTVRSub2">
            <a:extLst>
              <a:ext uri="{FF2B5EF4-FFF2-40B4-BE49-F238E27FC236}">
                <a16:creationId xmlns:a16="http://schemas.microsoft.com/office/drawing/2014/main" id="{1F34AF25-D9B0-98F1-73C6-E5D115670D1B}"/>
              </a:ext>
            </a:extLst>
          </p:cNvPr>
          <p:cNvSpPr txBox="1"/>
          <p:nvPr/>
        </p:nvSpPr>
        <p:spPr>
          <a:xfrm>
            <a:off x="5380750" y="4364236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8" name="AterroSub2">
            <a:extLst>
              <a:ext uri="{FF2B5EF4-FFF2-40B4-BE49-F238E27FC236}">
                <a16:creationId xmlns:a16="http://schemas.microsoft.com/office/drawing/2014/main" id="{16824307-FE36-8851-5922-220035536B63}"/>
              </a:ext>
            </a:extLst>
          </p:cNvPr>
          <p:cNvSpPr txBox="1"/>
          <p:nvPr/>
        </p:nvSpPr>
        <p:spPr>
          <a:xfrm>
            <a:off x="8140155" y="4364236"/>
            <a:ext cx="2110939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Biguaçu.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4" name="MunicípiosSub3">
            <a:extLst>
              <a:ext uri="{FF2B5EF4-FFF2-40B4-BE49-F238E27FC236}">
                <a16:creationId xmlns:a16="http://schemas.microsoft.com/office/drawing/2014/main" id="{C9923502-22C5-31D1-BF10-FD7402EFF941}"/>
              </a:ext>
            </a:extLst>
          </p:cNvPr>
          <p:cNvSpPr txBox="1"/>
          <p:nvPr/>
        </p:nvSpPr>
        <p:spPr>
          <a:xfrm>
            <a:off x="2270680" y="5548621"/>
            <a:ext cx="3001899" cy="102415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pt-BR" sz="130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  <a:endParaRPr lang="pt-BR" sz="1300" dirty="0">
              <a:solidFill>
                <a:schemeClr val="tx1">
                  <a:lumMod val="65000"/>
                  <a:lumOff val="35000"/>
                </a:schemeClr>
              </a:solidFill>
              <a:latin typeface="Acumin VF SemiCondensed" panose="020B0304020202020204" pitchFamily="34" charset="77"/>
              <a:cs typeface="Arial" panose="020B0604020202020204" pitchFamily="34" charset="0"/>
            </a:endParaRPr>
          </a:p>
        </p:txBody>
      </p:sp>
      <p:sp>
        <p:nvSpPr>
          <p:cNvPr id="7" name="UTVRSub3">
            <a:extLst>
              <a:ext uri="{FF2B5EF4-FFF2-40B4-BE49-F238E27FC236}">
                <a16:creationId xmlns:a16="http://schemas.microsoft.com/office/drawing/2014/main" id="{E9B4B23E-2488-184F-58D9-3B97AFC044AA}"/>
              </a:ext>
            </a:extLst>
          </p:cNvPr>
          <p:cNvSpPr txBox="1"/>
          <p:nvPr/>
        </p:nvSpPr>
        <p:spPr>
          <a:xfrm>
            <a:off x="5354623" y="5548601"/>
            <a:ext cx="1381294" cy="70416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19" name="AterroSub3">
            <a:extLst>
              <a:ext uri="{FF2B5EF4-FFF2-40B4-BE49-F238E27FC236}">
                <a16:creationId xmlns:a16="http://schemas.microsoft.com/office/drawing/2014/main" id="{2056C412-2255-5DB5-9682-63D8A3D561CB}"/>
              </a:ext>
            </a:extLst>
          </p:cNvPr>
          <p:cNvSpPr txBox="1"/>
          <p:nvPr/>
        </p:nvSpPr>
        <p:spPr>
          <a:xfrm>
            <a:off x="8140155" y="5548602"/>
            <a:ext cx="2110939" cy="32819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/>
            <a:r>
              <a:rPr lang="pt-B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cumin VF SemiCondensed" panose="020B0304020202020204" pitchFamily="34" charset="77"/>
                <a:cs typeface="Arial" panose="020B0604020202020204" pitchFamily="34" charset="0"/>
              </a:rPr>
              <a:t>YYY.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B165D-0EEC-47C1-75E2-AC9A60E0E6D7}"/>
              </a:ext>
            </a:extLst>
          </p:cNvPr>
          <p:cNvSpPr txBox="1"/>
          <p:nvPr/>
        </p:nvSpPr>
        <p:spPr>
          <a:xfrm>
            <a:off x="529759" y="5952275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80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d</a:t>
            </a:r>
            <a:endParaRPr lang="pt-BR" sz="1600" b="1" dirty="0">
              <a:latin typeface="Acumin VF Condensed SemiBold" panose="020B03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38D3F-85B9-E9B9-BAD7-9C7B40FFFCCA}"/>
              </a:ext>
            </a:extLst>
          </p:cNvPr>
          <p:cNvSpPr txBox="1"/>
          <p:nvPr/>
        </p:nvSpPr>
        <p:spPr>
          <a:xfrm>
            <a:off x="529759" y="6331104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1074 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R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$/</a:t>
            </a:r>
            <a:r>
              <a:rPr lang="pt-BR" sz="1600" b="1" dirty="0" err="1">
                <a:latin typeface="Acumin VF Condensed SemiBold" panose="020B0304020202020204" pitchFamily="34" charset="77"/>
                <a:cs typeface="Calibri" panose="020F0502020204030204" pitchFamily="34" charset="0"/>
              </a:rPr>
              <a:t>t</a:t>
            </a:r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 RSU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7E1C694-E906-7D5B-B220-26DB72E8812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04597" y="5479844"/>
            <a:ext cx="1513130" cy="112531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5F55AFD-D106-933C-9CDE-01ED0710A722}"/>
              </a:ext>
            </a:extLst>
          </p:cNvPr>
          <p:cNvSpPr/>
          <p:nvPr/>
        </p:nvSpPr>
        <p:spPr>
          <a:xfrm>
            <a:off x="1046205" y="5987402"/>
            <a:ext cx="894165" cy="204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C6DCBF-D063-540C-0257-EB8DC1B06EAF}"/>
              </a:ext>
            </a:extLst>
          </p:cNvPr>
          <p:cNvSpPr/>
          <p:nvPr/>
        </p:nvSpPr>
        <p:spPr>
          <a:xfrm>
            <a:off x="599122" y="6359905"/>
            <a:ext cx="1266410" cy="303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QuantitativoRSUSub3">
            <a:extLst>
              <a:ext uri="{FF2B5EF4-FFF2-40B4-BE49-F238E27FC236}">
                <a16:creationId xmlns:a16="http://schemas.microsoft.com/office/drawing/2014/main" id="{0CC491A7-326C-B6AD-1AF0-5058A2834420}"/>
              </a:ext>
            </a:extLst>
          </p:cNvPr>
          <p:cNvSpPr txBox="1"/>
          <p:nvPr/>
        </p:nvSpPr>
        <p:spPr>
          <a:xfrm>
            <a:off x="520153" y="5969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YYYY t/d</a:t>
            </a:r>
          </a:p>
        </p:txBody>
      </p:sp>
      <p:sp>
        <p:nvSpPr>
          <p:cNvPr id="24" name="CustoAlgoritmoSub3">
            <a:extLst>
              <a:ext uri="{FF2B5EF4-FFF2-40B4-BE49-F238E27FC236}">
                <a16:creationId xmlns:a16="http://schemas.microsoft.com/office/drawing/2014/main" id="{BB768B04-F866-79FA-EBC0-8CB3C2460C4A}"/>
              </a:ext>
            </a:extLst>
          </p:cNvPr>
          <p:cNvSpPr txBox="1"/>
          <p:nvPr/>
        </p:nvSpPr>
        <p:spPr>
          <a:xfrm>
            <a:off x="517078" y="6333611"/>
            <a:ext cx="1335773" cy="23916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600" b="1" dirty="0">
                <a:latin typeface="Acumin VF Condensed SemiBold" panose="020B0304020202020204" pitchFamily="34" charset="77"/>
                <a:cs typeface="Calibri" panose="020F0502020204030204" pitchFamily="34" charset="0"/>
              </a:rPr>
              <a:t>YYY R$/t RSU</a:t>
            </a:r>
          </a:p>
        </p:txBody>
      </p:sp>
    </p:spTree>
    <p:extLst>
      <p:ext uri="{BB962C8B-B14F-4D97-AF65-F5344CB8AC3E}">
        <p14:creationId xmlns:p14="http://schemas.microsoft.com/office/powerpoint/2010/main" val="27892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2920007-DDB1-AD63-8B79-34F69E51F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6183" y="528216"/>
            <a:ext cx="1441824" cy="963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228EC1-1305-5AB7-CA57-EDF52B34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827" y="4459831"/>
            <a:ext cx="3763067" cy="328873"/>
          </a:xfrm>
          <a:prstGeom prst="rect">
            <a:avLst/>
          </a:prstGeom>
        </p:spPr>
      </p:pic>
      <p:pic>
        <p:nvPicPr>
          <p:cNvPr id="42" name="Picture 41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AB1C78CE-F743-35A3-B6CD-557408F8B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16" y="528215"/>
            <a:ext cx="2452180" cy="8301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579F40-E6F5-80E7-5F47-98ABCE532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645" y="3982078"/>
            <a:ext cx="4890504" cy="42333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E8A54D4-0A01-0AF4-3DCC-EC1697FE2F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9981" y="6054730"/>
            <a:ext cx="3414475" cy="550110"/>
          </a:xfrm>
          <a:prstGeom prst="rect">
            <a:avLst/>
          </a:prstGeom>
        </p:spPr>
      </p:pic>
      <p:pic>
        <p:nvPicPr>
          <p:cNvPr id="68" name="Picture 67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07F46106-5AFA-1467-4CE6-983F907DCA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9981" y="5469505"/>
            <a:ext cx="3414474" cy="54378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46EA8E6-DEAA-BC5D-45F4-C5D6A87656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71148" y="6054730"/>
            <a:ext cx="3414475" cy="550110"/>
          </a:xfrm>
          <a:prstGeom prst="rect">
            <a:avLst/>
          </a:prstGeom>
        </p:spPr>
      </p:pic>
      <p:pic>
        <p:nvPicPr>
          <p:cNvPr id="75" name="Picture 74" descr="A diagram of a truck&#10;&#10;Description automatically generated">
            <a:extLst>
              <a:ext uri="{FF2B5EF4-FFF2-40B4-BE49-F238E27FC236}">
                <a16:creationId xmlns:a16="http://schemas.microsoft.com/office/drawing/2014/main" id="{2ECB9966-4154-BBE5-6E09-E883A62BF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153" y="1510874"/>
            <a:ext cx="5442157" cy="2995098"/>
          </a:xfrm>
          <a:prstGeom prst="rect">
            <a:avLst/>
          </a:prstGeom>
        </p:spPr>
      </p:pic>
      <p:pic>
        <p:nvPicPr>
          <p:cNvPr id="76" name="Picture 75" descr="A black sign with white text&#10;&#10;Description automatically generated">
            <a:extLst>
              <a:ext uri="{FF2B5EF4-FFF2-40B4-BE49-F238E27FC236}">
                <a16:creationId xmlns:a16="http://schemas.microsoft.com/office/drawing/2014/main" id="{14F2B986-37C1-4784-43E7-AAF1152B65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050" y="255447"/>
            <a:ext cx="2127388" cy="1138055"/>
          </a:xfrm>
          <a:prstGeom prst="rect">
            <a:avLst/>
          </a:prstGeom>
        </p:spPr>
      </p:pic>
      <p:pic>
        <p:nvPicPr>
          <p:cNvPr id="70" name="Picture 69" descr="A green and white sign&#10;&#10;Description automatically generated">
            <a:extLst>
              <a:ext uri="{FF2B5EF4-FFF2-40B4-BE49-F238E27FC236}">
                <a16:creationId xmlns:a16="http://schemas.microsoft.com/office/drawing/2014/main" id="{E7F07B87-3038-DF64-6CFE-1875C36AB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9981" y="4884281"/>
            <a:ext cx="3414474" cy="543786"/>
          </a:xfrm>
          <a:prstGeom prst="rect">
            <a:avLst/>
          </a:prstGeom>
        </p:spPr>
      </p:pic>
      <p:pic>
        <p:nvPicPr>
          <p:cNvPr id="77" name="Picture 76" descr="A black and orange sign with white text&#10;&#10;Description automatically generated">
            <a:extLst>
              <a:ext uri="{FF2B5EF4-FFF2-40B4-BE49-F238E27FC236}">
                <a16:creationId xmlns:a16="http://schemas.microsoft.com/office/drawing/2014/main" id="{40B11EFB-93D7-F107-6CDF-1B5F48D9DB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1100" y="5351770"/>
            <a:ext cx="4265443" cy="118873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E45C840-8BFA-41BE-DEC9-D4936939EC48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71150" y="4888143"/>
            <a:ext cx="3414470" cy="543786"/>
          </a:xfrm>
          <a:prstGeom prst="rect">
            <a:avLst/>
          </a:prstGeom>
        </p:spPr>
      </p:pic>
      <p:pic>
        <p:nvPicPr>
          <p:cNvPr id="80" name="Picture 79" descr="A green sign with white text&#10;&#10;Description automatically generated">
            <a:extLst>
              <a:ext uri="{FF2B5EF4-FFF2-40B4-BE49-F238E27FC236}">
                <a16:creationId xmlns:a16="http://schemas.microsoft.com/office/drawing/2014/main" id="{36372E56-CD52-1E03-D8A5-BDAAE16F9C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148" y="5468436"/>
            <a:ext cx="3414474" cy="543786"/>
          </a:xfrm>
          <a:prstGeom prst="rect">
            <a:avLst/>
          </a:prstGeom>
        </p:spPr>
      </p:pic>
      <p:sp>
        <p:nvSpPr>
          <p:cNvPr id="83" name="EmpregosDiretos">
            <a:extLst>
              <a:ext uri="{FF2B5EF4-FFF2-40B4-BE49-F238E27FC236}">
                <a16:creationId xmlns:a16="http://schemas.microsoft.com/office/drawing/2014/main" id="{4F1450AC-B8E7-D1B1-0466-7C10F49C88A6}"/>
              </a:ext>
            </a:extLst>
          </p:cNvPr>
          <p:cNvSpPr txBox="1"/>
          <p:nvPr/>
        </p:nvSpPr>
        <p:spPr>
          <a:xfrm>
            <a:off x="2074985" y="4954933"/>
            <a:ext cx="57149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4" name="EmpregosIndiretos">
            <a:extLst>
              <a:ext uri="{FF2B5EF4-FFF2-40B4-BE49-F238E27FC236}">
                <a16:creationId xmlns:a16="http://schemas.microsoft.com/office/drawing/2014/main" id="{8FF8D0B6-6929-9545-C54C-5C419099B60E}"/>
              </a:ext>
            </a:extLst>
          </p:cNvPr>
          <p:cNvSpPr txBox="1"/>
          <p:nvPr/>
        </p:nvSpPr>
        <p:spPr>
          <a:xfrm>
            <a:off x="2889738" y="4954933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85" name="RepasseMaterialReciclável">
            <a:extLst>
              <a:ext uri="{FF2B5EF4-FFF2-40B4-BE49-F238E27FC236}">
                <a16:creationId xmlns:a16="http://schemas.microsoft.com/office/drawing/2014/main" id="{83772AD8-FC7B-5D4C-F639-D0CB9B425647}"/>
              </a:ext>
            </a:extLst>
          </p:cNvPr>
          <p:cNvSpPr txBox="1"/>
          <p:nvPr/>
        </p:nvSpPr>
        <p:spPr>
          <a:xfrm>
            <a:off x="2646484" y="5513322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6" name="RepasseMaterialReciclávelReal">
            <a:extLst>
              <a:ext uri="{FF2B5EF4-FFF2-40B4-BE49-F238E27FC236}">
                <a16:creationId xmlns:a16="http://schemas.microsoft.com/office/drawing/2014/main" id="{3A349721-F4C8-1035-55A9-6F2300656636}"/>
              </a:ext>
            </a:extLst>
          </p:cNvPr>
          <p:cNvSpPr txBox="1"/>
          <p:nvPr/>
        </p:nvSpPr>
        <p:spPr>
          <a:xfrm>
            <a:off x="2309447" y="5818196"/>
            <a:ext cx="1260230" cy="141486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1000">
                <a:solidFill>
                  <a:srgbClr val="0D7C2F"/>
                </a:solidFill>
                <a:latin typeface="Acumin Pro" panose="020B0504020202020204" pitchFamily="34" charset="77"/>
                <a:cs typeface="Calibri" panose="020F0502020204030204" pitchFamily="34" charset="0"/>
              </a:rPr>
              <a:t>(176,5 Milhões R$/a)</a:t>
            </a:r>
            <a:endParaRPr lang="pt-BR" sz="1000" dirty="0">
              <a:solidFill>
                <a:srgbClr val="0D7C2F"/>
              </a:solidFill>
              <a:latin typeface="Acumin Pro" panose="020B0504020202020204" pitchFamily="34" charset="77"/>
              <a:cs typeface="Calibri" panose="020F0502020204030204" pitchFamily="34" charset="0"/>
            </a:endParaRPr>
          </a:p>
        </p:txBody>
      </p:sp>
      <p:sp>
        <p:nvSpPr>
          <p:cNvPr id="87" name="ReduçãoEmissões">
            <a:extLst>
              <a:ext uri="{FF2B5EF4-FFF2-40B4-BE49-F238E27FC236}">
                <a16:creationId xmlns:a16="http://schemas.microsoft.com/office/drawing/2014/main" id="{35ECA342-C5F9-427A-1122-C0031588C892}"/>
              </a:ext>
            </a:extLst>
          </p:cNvPr>
          <p:cNvSpPr txBox="1"/>
          <p:nvPr/>
        </p:nvSpPr>
        <p:spPr>
          <a:xfrm>
            <a:off x="2646484" y="6093615"/>
            <a:ext cx="917340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-YY%</a:t>
            </a:r>
          </a:p>
        </p:txBody>
      </p:sp>
      <p:sp>
        <p:nvSpPr>
          <p:cNvPr id="88" name="IRR">
            <a:extLst>
              <a:ext uri="{FF2B5EF4-FFF2-40B4-BE49-F238E27FC236}">
                <a16:creationId xmlns:a16="http://schemas.microsoft.com/office/drawing/2014/main" id="{982F0793-4908-D135-1C9A-AF3B48402B8B}"/>
              </a:ext>
            </a:extLst>
          </p:cNvPr>
          <p:cNvSpPr txBox="1"/>
          <p:nvPr/>
        </p:nvSpPr>
        <p:spPr>
          <a:xfrm>
            <a:off x="6406661" y="4938891"/>
            <a:ext cx="69166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89" name="SeparaçãoMateriais">
            <a:extLst>
              <a:ext uri="{FF2B5EF4-FFF2-40B4-BE49-F238E27FC236}">
                <a16:creationId xmlns:a16="http://schemas.microsoft.com/office/drawing/2014/main" id="{483C2DEE-734B-4C24-D0BF-97C6B6EDFE83}"/>
              </a:ext>
            </a:extLst>
          </p:cNvPr>
          <p:cNvSpPr txBox="1"/>
          <p:nvPr/>
        </p:nvSpPr>
        <p:spPr>
          <a:xfrm>
            <a:off x="6406661" y="5513322"/>
            <a:ext cx="674086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90" name="Wacc">
            <a:extLst>
              <a:ext uri="{FF2B5EF4-FFF2-40B4-BE49-F238E27FC236}">
                <a16:creationId xmlns:a16="http://schemas.microsoft.com/office/drawing/2014/main" id="{CD7BE0BB-E4D8-3453-5A0E-B3757B32CA27}"/>
              </a:ext>
            </a:extLst>
          </p:cNvPr>
          <p:cNvSpPr txBox="1"/>
          <p:nvPr/>
        </p:nvSpPr>
        <p:spPr>
          <a:xfrm>
            <a:off x="6427310" y="6093615"/>
            <a:ext cx="653437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Y%</a:t>
            </a:r>
          </a:p>
        </p:txBody>
      </p:sp>
      <p:sp>
        <p:nvSpPr>
          <p:cNvPr id="91" name="EstruturaCapital">
            <a:extLst>
              <a:ext uri="{FF2B5EF4-FFF2-40B4-BE49-F238E27FC236}">
                <a16:creationId xmlns:a16="http://schemas.microsoft.com/office/drawing/2014/main" id="{3E19E416-E3B4-2582-B493-44EF4D45EE16}"/>
              </a:ext>
            </a:extLst>
          </p:cNvPr>
          <p:cNvSpPr txBox="1"/>
          <p:nvPr/>
        </p:nvSpPr>
        <p:spPr>
          <a:xfrm>
            <a:off x="5255171" y="6093615"/>
            <a:ext cx="565061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sz="2200" dirty="0">
                <a:solidFill>
                  <a:srgbClr val="0D7C2F"/>
                </a:solidFill>
                <a:latin typeface="Bebas Kai" pitchFamily="82" charset="77"/>
              </a:rPr>
              <a:t>YY%</a:t>
            </a:r>
          </a:p>
        </p:txBody>
      </p:sp>
      <p:sp>
        <p:nvSpPr>
          <p:cNvPr id="100" name="InvestimentoDireto">
            <a:extLst>
              <a:ext uri="{FF2B5EF4-FFF2-40B4-BE49-F238E27FC236}">
                <a16:creationId xmlns:a16="http://schemas.microsoft.com/office/drawing/2014/main" id="{0D918D64-AD38-16E5-F53A-1AE1AD0F9BEC}"/>
              </a:ext>
            </a:extLst>
          </p:cNvPr>
          <p:cNvSpPr txBox="1"/>
          <p:nvPr/>
        </p:nvSpPr>
        <p:spPr>
          <a:xfrm>
            <a:off x="6183932" y="1116503"/>
            <a:ext cx="1265214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sz="2400" b="1" dirty="0">
                <a:solidFill>
                  <a:srgbClr val="606060"/>
                </a:solidFill>
                <a:latin typeface="Acumin VF Condensed SemiBold" panose="020B0304020202020204" pitchFamily="34" charset="77"/>
              </a:rPr>
              <a:t>R$ Y,ZZ Bi</a:t>
            </a:r>
          </a:p>
        </p:txBody>
      </p:sp>
      <p:sp>
        <p:nvSpPr>
          <p:cNvPr id="109" name="VendaMaterialRecicláveis">
            <a:extLst>
              <a:ext uri="{FF2B5EF4-FFF2-40B4-BE49-F238E27FC236}">
                <a16:creationId xmlns:a16="http://schemas.microsoft.com/office/drawing/2014/main" id="{EC28BA24-336B-BFA4-1D79-CBEDB46E1B54}"/>
              </a:ext>
            </a:extLst>
          </p:cNvPr>
          <p:cNvSpPr txBox="1"/>
          <p:nvPr/>
        </p:nvSpPr>
        <p:spPr>
          <a:xfrm>
            <a:off x="10062272" y="5755939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0" name="VendaMaterialRecicláveisReal">
            <a:extLst>
              <a:ext uri="{FF2B5EF4-FFF2-40B4-BE49-F238E27FC236}">
                <a16:creationId xmlns:a16="http://schemas.microsoft.com/office/drawing/2014/main" id="{0CABF053-AB72-515D-BE65-AD599770457D}"/>
              </a:ext>
            </a:extLst>
          </p:cNvPr>
          <p:cNvSpPr txBox="1"/>
          <p:nvPr/>
        </p:nvSpPr>
        <p:spPr>
          <a:xfrm>
            <a:off x="10699185" y="5755939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YYYY</a:t>
            </a:r>
          </a:p>
        </p:txBody>
      </p:sp>
      <p:sp>
        <p:nvSpPr>
          <p:cNvPr id="111" name="VendaCDR">
            <a:extLst>
              <a:ext uri="{FF2B5EF4-FFF2-40B4-BE49-F238E27FC236}">
                <a16:creationId xmlns:a16="http://schemas.microsoft.com/office/drawing/2014/main" id="{8036D54E-F552-6F0D-5D26-6D4D38859E56}"/>
              </a:ext>
            </a:extLst>
          </p:cNvPr>
          <p:cNvSpPr txBox="1"/>
          <p:nvPr/>
        </p:nvSpPr>
        <p:spPr>
          <a:xfrm>
            <a:off x="10062272" y="603851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2" name="VendaCDRReal">
            <a:extLst>
              <a:ext uri="{FF2B5EF4-FFF2-40B4-BE49-F238E27FC236}">
                <a16:creationId xmlns:a16="http://schemas.microsoft.com/office/drawing/2014/main" id="{74FC38EC-D978-2871-3DA1-6B6FA3F51CDF}"/>
              </a:ext>
            </a:extLst>
          </p:cNvPr>
          <p:cNvSpPr txBox="1"/>
          <p:nvPr/>
        </p:nvSpPr>
        <p:spPr>
          <a:xfrm>
            <a:off x="10699185" y="603851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3" name="VendaEnergia">
            <a:extLst>
              <a:ext uri="{FF2B5EF4-FFF2-40B4-BE49-F238E27FC236}">
                <a16:creationId xmlns:a16="http://schemas.microsoft.com/office/drawing/2014/main" id="{458208C4-031F-3221-C8B1-45B4769BA464}"/>
              </a:ext>
            </a:extLst>
          </p:cNvPr>
          <p:cNvSpPr txBox="1"/>
          <p:nvPr/>
        </p:nvSpPr>
        <p:spPr>
          <a:xfrm>
            <a:off x="10062272" y="6311564"/>
            <a:ext cx="515816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pt-BR" dirty="0">
                <a:solidFill>
                  <a:srgbClr val="DF8D21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4" name="VendaEnergiaReal">
            <a:extLst>
              <a:ext uri="{FF2B5EF4-FFF2-40B4-BE49-F238E27FC236}">
                <a16:creationId xmlns:a16="http://schemas.microsoft.com/office/drawing/2014/main" id="{D5505EF3-3E38-C569-0A41-8C7BB2D85CFF}"/>
              </a:ext>
            </a:extLst>
          </p:cNvPr>
          <p:cNvSpPr txBox="1"/>
          <p:nvPr/>
        </p:nvSpPr>
        <p:spPr>
          <a:xfrm>
            <a:off x="10699185" y="6311564"/>
            <a:ext cx="458750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pt-BR" dirty="0">
                <a:solidFill>
                  <a:srgbClr val="056C7A"/>
                </a:solidFill>
                <a:latin typeface="Bebas Kai" pitchFamily="82" charset="77"/>
              </a:rPr>
              <a:t>YYY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B14473-C81B-C8E8-2F54-4AFC37CB4E03}"/>
              </a:ext>
            </a:extLst>
          </p:cNvPr>
          <p:cNvSpPr txBox="1"/>
          <p:nvPr/>
        </p:nvSpPr>
        <p:spPr>
          <a:xfrm>
            <a:off x="9229725" y="4196137"/>
            <a:ext cx="1203325" cy="148047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cumin VF Condensed" panose="020B0304020202020204" pitchFamily="34" charset="77"/>
              </a:rPr>
              <a:t>CONSÓRCIO</a:t>
            </a:r>
          </a:p>
        </p:txBody>
      </p:sp>
      <p:pic>
        <p:nvPicPr>
          <p:cNvPr id="117" name="Picture 116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3918C768-C816-F88D-68A9-C1C216B140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2122" y="296230"/>
            <a:ext cx="3067303" cy="1239570"/>
          </a:xfrm>
          <a:prstGeom prst="rect">
            <a:avLst/>
          </a:prstGeom>
        </p:spPr>
      </p:pic>
      <p:graphicFrame>
        <p:nvGraphicFramePr>
          <p:cNvPr id="2" name="Gráfico">
            <a:extLst>
              <a:ext uri="{FF2B5EF4-FFF2-40B4-BE49-F238E27FC236}">
                <a16:creationId xmlns:a16="http://schemas.microsoft.com/office/drawing/2014/main" id="{1BD4D152-2C1D-3344-BB4C-4134ECE89D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976292"/>
              </p:ext>
            </p:extLst>
          </p:nvPr>
        </p:nvGraphicFramePr>
        <p:xfrm>
          <a:off x="7558554" y="1272516"/>
          <a:ext cx="3374241" cy="2747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2385258A-7ACF-4812-4513-63B127968B29}"/>
              </a:ext>
            </a:extLst>
          </p:cNvPr>
          <p:cNvSpPr txBox="1"/>
          <p:nvPr/>
        </p:nvSpPr>
        <p:spPr>
          <a:xfrm>
            <a:off x="759093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00DA7-A0FB-3A57-1BDC-419CC67CC3F7}"/>
              </a:ext>
            </a:extLst>
          </p:cNvPr>
          <p:cNvSpPr txBox="1"/>
          <p:nvPr/>
        </p:nvSpPr>
        <p:spPr>
          <a:xfrm>
            <a:off x="838341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8C34C2-3AF3-E9B9-3D14-F4F25DBC17DE}"/>
              </a:ext>
            </a:extLst>
          </p:cNvPr>
          <p:cNvSpPr txBox="1"/>
          <p:nvPr/>
        </p:nvSpPr>
        <p:spPr>
          <a:xfrm>
            <a:off x="9175899" y="373888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4026E8-94A1-1F4C-AF75-D4EC32FE721C}"/>
              </a:ext>
            </a:extLst>
          </p:cNvPr>
          <p:cNvSpPr txBox="1"/>
          <p:nvPr/>
        </p:nvSpPr>
        <p:spPr>
          <a:xfrm>
            <a:off x="9998859" y="3749040"/>
            <a:ext cx="86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R$/t RSU</a:t>
            </a:r>
          </a:p>
        </p:txBody>
      </p:sp>
    </p:spTree>
    <p:extLst>
      <p:ext uri="{BB962C8B-B14F-4D97-AF65-F5344CB8AC3E}">
        <p14:creationId xmlns:p14="http://schemas.microsoft.com/office/powerpoint/2010/main" val="402716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1003</Words>
  <Application>Microsoft Office PowerPoint</Application>
  <PresentationFormat>Widescreen</PresentationFormat>
  <Paragraphs>326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Acumin Pro</vt:lpstr>
      <vt:lpstr>Acumin VF Condensed</vt:lpstr>
      <vt:lpstr>Acumin VF Condensed SemiBold</vt:lpstr>
      <vt:lpstr>Acumin VF SemiCondensed</vt:lpstr>
      <vt:lpstr>Aptos</vt:lpstr>
      <vt:lpstr>Arial</vt:lpstr>
      <vt:lpstr>Arial Black</vt:lpstr>
      <vt:lpstr>Bebas Kai</vt:lpstr>
      <vt:lpstr>Calibri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FRANCA MOURA, Joao Luiz</dc:creator>
  <cp:lastModifiedBy>Simioni Milani, Cristian (SI GSW NORD GC D)</cp:lastModifiedBy>
  <cp:revision>137</cp:revision>
  <dcterms:created xsi:type="dcterms:W3CDTF">2024-05-22T11:34:37Z</dcterms:created>
  <dcterms:modified xsi:type="dcterms:W3CDTF">2024-06-20T18:31:12Z</dcterms:modified>
</cp:coreProperties>
</file>