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3.xml" ContentType="application/vnd.openxmlformats-officedocument.presentationml.notesSlide+xml"/>
  <Override PartName="/ppt/charts/chart6.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7.xml" ContentType="application/vnd.openxmlformats-officedocument.drawingml.chart+xml"/>
  <Override PartName="/ppt/notesSlides/notesSlide6.xml" ContentType="application/vnd.openxmlformats-officedocument.presentationml.notesSl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60" r:id="rId6"/>
    <p:sldId id="279" r:id="rId7"/>
    <p:sldId id="264" r:id="rId8"/>
    <p:sldId id="272" r:id="rId9"/>
    <p:sldId id="273" r:id="rId10"/>
    <p:sldId id="274" r:id="rId11"/>
    <p:sldId id="275" r:id="rId12"/>
    <p:sldId id="281" r:id="rId13"/>
    <p:sldId id="276" r:id="rId14"/>
    <p:sldId id="282" r:id="rId15"/>
    <p:sldId id="277" r:id="rId16"/>
    <p:sldId id="278" r:id="rId17"/>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a:srgbClr val="65798C"/>
    <a:srgbClr val="FF9527"/>
    <a:srgbClr val="8C4D2E"/>
    <a:srgbClr val="2AA5EA"/>
    <a:srgbClr val="02B050"/>
    <a:srgbClr val="FF2520"/>
    <a:srgbClr val="176AAF"/>
    <a:srgbClr val="768486"/>
    <a:srgbClr val="555B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23"/>
    <p:restoredTop sz="94694"/>
  </p:normalViewPr>
  <p:slideViewPr>
    <p:cSldViewPr snapToGrid="0">
      <p:cViewPr varScale="1">
        <p:scale>
          <a:sx n="116" d="100"/>
          <a:sy n="116"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2.0262502761166329E-3"/>
          <c:w val="0.95156522001420796"/>
          <c:h val="0.98739270571735205"/>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AE60-44E9-BDE2-9AA260C62782}"/>
              </c:ext>
            </c:extLst>
          </c:dPt>
          <c:dPt>
            <c:idx val="2"/>
            <c:invertIfNegative val="0"/>
            <c:bubble3D val="0"/>
            <c:spPr>
              <a:solidFill>
                <a:srgbClr val="EBA428"/>
              </a:solidFill>
              <a:ln>
                <a:noFill/>
              </a:ln>
              <a:effectLst/>
            </c:spPr>
            <c:extLst>
              <c:ext xmlns:c16="http://schemas.microsoft.com/office/drawing/2014/chart" uri="{C3380CC4-5D6E-409C-BE32-E72D297353CC}">
                <c16:uniqueId val="{00000009-A03C-4586-A1D7-0D34339B328E}"/>
              </c:ext>
            </c:extLst>
          </c:dPt>
          <c:dPt>
            <c:idx val="3"/>
            <c:invertIfNegative val="0"/>
            <c:bubble3D val="0"/>
            <c:spPr>
              <a:solidFill>
                <a:srgbClr val="056C7A"/>
              </a:solidFill>
              <a:ln>
                <a:noFill/>
              </a:ln>
              <a:effectLst/>
            </c:spPr>
            <c:extLst>
              <c:ext xmlns:c16="http://schemas.microsoft.com/office/drawing/2014/chart" uri="{C3380CC4-5D6E-409C-BE32-E72D297353CC}">
                <c16:uniqueId val="{0000000B-A03C-4586-A1D7-0D34339B328E}"/>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AE60-44E9-BDE2-9AA260C62782}"/>
                </c:ext>
              </c:extLst>
            </c:dLbl>
            <c:dLbl>
              <c:idx val="1"/>
              <c:delete val="1"/>
              <c:extLst>
                <c:ext xmlns:c15="http://schemas.microsoft.com/office/drawing/2012/chart" uri="{CE6537A1-D6FC-4f65-9D91-7224C49458BB}"/>
                <c:ext xmlns:c16="http://schemas.microsoft.com/office/drawing/2014/chart" uri="{C3380CC4-5D6E-409C-BE32-E72D297353CC}">
                  <c16:uniqueId val="{00000002-A03C-4586-A1D7-0D34339B328E}"/>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22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A03C-4586-A1D7-0D34339B328E}"/>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22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A03C-4586-A1D7-0D34339B328E}"/>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24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884</c:v>
                </c:pt>
                <c:pt idx="3">
                  <c:v>664</c:v>
                </c:pt>
              </c:numCache>
            </c:numRef>
          </c:val>
          <c:extLst>
            <c:ext xmlns:c16="http://schemas.microsoft.com/office/drawing/2014/chart" uri="{C3380CC4-5D6E-409C-BE32-E72D297353CC}">
              <c16:uniqueId val="{00000002-AE60-44E9-BDE2-9AA260C62782}"/>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7-A03C-4586-A1D7-0D34339B328E}"/>
              </c:ext>
            </c:extLst>
          </c:dPt>
          <c:dPt>
            <c:idx val="1"/>
            <c:invertIfNegative val="0"/>
            <c:bubble3D val="0"/>
            <c:spPr>
              <a:solidFill>
                <a:srgbClr val="ED6836"/>
              </a:solidFill>
              <a:ln>
                <a:noFill/>
              </a:ln>
              <a:effectLst/>
            </c:spPr>
            <c:extLst>
              <c:ext xmlns:c16="http://schemas.microsoft.com/office/drawing/2014/chart" uri="{C3380CC4-5D6E-409C-BE32-E72D297353CC}">
                <c16:uniqueId val="{00000008-A03C-4586-A1D7-0D34339B328E}"/>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A-A03C-4586-A1D7-0D34339B328E}"/>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C-A03C-4586-A1D7-0D34339B328E}"/>
              </c:ext>
            </c:extLst>
          </c:dPt>
          <c:dLbls>
            <c:dLbl>
              <c:idx val="0"/>
              <c:tx>
                <c:rich>
                  <a:bodyPr wrap="square" lIns="72000" tIns="72000" rIns="72000" bIns="72000" anchor="ctr">
                    <a:noAutofit/>
                  </a:bodyPr>
                  <a:lstStyle/>
                  <a:p>
                    <a:pPr>
                      <a:defRPr sz="2200"/>
                    </a:pPr>
                    <a:fld id="{32A02D73-3733-4804-854B-694ADE42A99B}" type="VALUE">
                      <a:rPr lang="en-US" sz="2200" dirty="0">
                        <a:solidFill>
                          <a:srgbClr val="004D98"/>
                        </a:solidFill>
                        <a:latin typeface="Bebas Kai" panose="04050603020B02020204" pitchFamily="82" charset="0"/>
                      </a:rPr>
                      <a:pPr>
                        <a:defRPr sz="22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8734081216681775"/>
                    </c:manualLayout>
                  </c15:layout>
                  <c15:dlblFieldTable/>
                  <c15:showDataLabelsRange val="0"/>
                </c:ext>
                <c:ext xmlns:c16="http://schemas.microsoft.com/office/drawing/2014/chart" uri="{C3380CC4-5D6E-409C-BE32-E72D297353CC}">
                  <c16:uniqueId val="{00000007-A03C-4586-A1D7-0D34339B328E}"/>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spAutoFit/>
                </a:bodyPr>
                <a:lstStyle/>
                <a:p>
                  <a:pPr>
                    <a:defRPr sz="22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8731824975354203"/>
                    </c:manualLayout>
                  </c15:layout>
                </c:ext>
                <c:ext xmlns:c16="http://schemas.microsoft.com/office/drawing/2014/chart" uri="{C3380CC4-5D6E-409C-BE32-E72D297353CC}">
                  <c16:uniqueId val="{00000008-A03C-4586-A1D7-0D34339B328E}"/>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A-A03C-4586-A1D7-0D34339B328E}"/>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C-A03C-4586-A1D7-0D34339B328E}"/>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930</c:v>
                </c:pt>
                <c:pt idx="2">
                  <c:v>46</c:v>
                </c:pt>
                <c:pt idx="3">
                  <c:v>266</c:v>
                </c:pt>
              </c:numCache>
            </c:numRef>
          </c:val>
          <c:extLst>
            <c:ext xmlns:c16="http://schemas.microsoft.com/office/drawing/2014/chart" uri="{C3380CC4-5D6E-409C-BE32-E72D297353CC}">
              <c16:uniqueId val="{00000006-A03C-4586-A1D7-0D34339B328E}"/>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2.0262502761166329E-3"/>
          <c:w val="0.95156522001420796"/>
          <c:h val="0.98739270571735205"/>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43E2-4441-A706-11C2153FC76C}"/>
              </c:ext>
            </c:extLst>
          </c:dPt>
          <c:dPt>
            <c:idx val="2"/>
            <c:invertIfNegative val="0"/>
            <c:bubble3D val="0"/>
            <c:spPr>
              <a:solidFill>
                <a:srgbClr val="EBA428"/>
              </a:solidFill>
              <a:ln>
                <a:noFill/>
              </a:ln>
              <a:effectLst/>
            </c:spPr>
            <c:extLst>
              <c:ext xmlns:c16="http://schemas.microsoft.com/office/drawing/2014/chart" uri="{C3380CC4-5D6E-409C-BE32-E72D297353CC}">
                <c16:uniqueId val="{00000003-43E2-4441-A706-11C2153FC76C}"/>
              </c:ext>
            </c:extLst>
          </c:dPt>
          <c:dPt>
            <c:idx val="3"/>
            <c:invertIfNegative val="0"/>
            <c:bubble3D val="0"/>
            <c:spPr>
              <a:solidFill>
                <a:srgbClr val="056C7A"/>
              </a:solidFill>
              <a:ln>
                <a:noFill/>
              </a:ln>
              <a:effectLst/>
            </c:spPr>
            <c:extLst>
              <c:ext xmlns:c16="http://schemas.microsoft.com/office/drawing/2014/chart" uri="{C3380CC4-5D6E-409C-BE32-E72D297353CC}">
                <c16:uniqueId val="{00000005-43E2-4441-A706-11C2153FC76C}"/>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43E2-4441-A706-11C2153FC76C}"/>
                </c:ext>
              </c:extLst>
            </c:dLbl>
            <c:dLbl>
              <c:idx val="1"/>
              <c:delete val="1"/>
              <c:extLst>
                <c:ext xmlns:c15="http://schemas.microsoft.com/office/drawing/2012/chart" uri="{CE6537A1-D6FC-4f65-9D91-7224C49458BB}"/>
                <c:ext xmlns:c16="http://schemas.microsoft.com/office/drawing/2014/chart" uri="{C3380CC4-5D6E-409C-BE32-E72D297353CC}">
                  <c16:uniqueId val="{00000006-43E2-4441-A706-11C2153FC76C}"/>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22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3E2-4441-A706-11C2153FC76C}"/>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22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43E2-4441-A706-11C2153FC76C}"/>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24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904</c:v>
                </c:pt>
                <c:pt idx="3">
                  <c:v>676</c:v>
                </c:pt>
              </c:numCache>
            </c:numRef>
          </c:val>
          <c:extLst>
            <c:ext xmlns:c16="http://schemas.microsoft.com/office/drawing/2014/chart" uri="{C3380CC4-5D6E-409C-BE32-E72D297353CC}">
              <c16:uniqueId val="{00000007-43E2-4441-A706-11C2153FC76C}"/>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9-43E2-4441-A706-11C2153FC76C}"/>
              </c:ext>
            </c:extLst>
          </c:dPt>
          <c:dPt>
            <c:idx val="1"/>
            <c:invertIfNegative val="0"/>
            <c:bubble3D val="0"/>
            <c:spPr>
              <a:solidFill>
                <a:srgbClr val="ED6836"/>
              </a:solidFill>
              <a:ln>
                <a:noFill/>
              </a:ln>
              <a:effectLst/>
            </c:spPr>
            <c:extLst>
              <c:ext xmlns:c16="http://schemas.microsoft.com/office/drawing/2014/chart" uri="{C3380CC4-5D6E-409C-BE32-E72D297353CC}">
                <c16:uniqueId val="{0000000B-43E2-4441-A706-11C2153FC76C}"/>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D-43E2-4441-A706-11C2153FC76C}"/>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F-43E2-4441-A706-11C2153FC76C}"/>
              </c:ext>
            </c:extLst>
          </c:dPt>
          <c:dLbls>
            <c:dLbl>
              <c:idx val="0"/>
              <c:tx>
                <c:rich>
                  <a:bodyPr wrap="square" lIns="72000" tIns="72000" rIns="72000" bIns="72000" anchor="ctr">
                    <a:noAutofit/>
                  </a:bodyPr>
                  <a:lstStyle/>
                  <a:p>
                    <a:pPr>
                      <a:defRPr sz="2200"/>
                    </a:pPr>
                    <a:fld id="{32A02D73-3733-4804-854B-694ADE42A99B}" type="VALUE">
                      <a:rPr lang="en-US" sz="2200" dirty="0">
                        <a:solidFill>
                          <a:srgbClr val="004D98"/>
                        </a:solidFill>
                        <a:latin typeface="Bebas Kai" panose="04050603020B02020204" pitchFamily="82" charset="0"/>
                      </a:rPr>
                      <a:pPr>
                        <a:defRPr sz="22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8734081216681775"/>
                    </c:manualLayout>
                  </c15:layout>
                  <c15:dlblFieldTable/>
                  <c15:showDataLabelsRange val="0"/>
                </c:ext>
                <c:ext xmlns:c16="http://schemas.microsoft.com/office/drawing/2014/chart" uri="{C3380CC4-5D6E-409C-BE32-E72D297353CC}">
                  <c16:uniqueId val="{00000009-43E2-4441-A706-11C2153FC76C}"/>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spAutoFit/>
                </a:bodyPr>
                <a:lstStyle/>
                <a:p>
                  <a:pPr>
                    <a:defRPr sz="22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8731824975354203"/>
                    </c:manualLayout>
                  </c15:layout>
                </c:ext>
                <c:ext xmlns:c16="http://schemas.microsoft.com/office/drawing/2014/chart" uri="{C3380CC4-5D6E-409C-BE32-E72D297353CC}">
                  <c16:uniqueId val="{0000000B-43E2-4441-A706-11C2153FC76C}"/>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D-43E2-4441-A706-11C2153FC76C}"/>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F-43E2-4441-A706-11C2153FC76C}"/>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930</c:v>
                </c:pt>
                <c:pt idx="2">
                  <c:v>26</c:v>
                </c:pt>
                <c:pt idx="3">
                  <c:v>254</c:v>
                </c:pt>
              </c:numCache>
            </c:numRef>
          </c:val>
          <c:extLst>
            <c:ext xmlns:c16="http://schemas.microsoft.com/office/drawing/2014/chart" uri="{C3380CC4-5D6E-409C-BE32-E72D297353CC}">
              <c16:uniqueId val="{00000010-43E2-4441-A706-11C2153FC76C}"/>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2.0262502761166329E-3"/>
          <c:w val="0.95156522001420796"/>
          <c:h val="0.98739270571735205"/>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B977-4EE4-B482-DC87818A29BE}"/>
              </c:ext>
            </c:extLst>
          </c:dPt>
          <c:dPt>
            <c:idx val="2"/>
            <c:invertIfNegative val="0"/>
            <c:bubble3D val="0"/>
            <c:spPr>
              <a:solidFill>
                <a:srgbClr val="EBA428"/>
              </a:solidFill>
              <a:ln>
                <a:noFill/>
              </a:ln>
              <a:effectLst/>
            </c:spPr>
            <c:extLst>
              <c:ext xmlns:c16="http://schemas.microsoft.com/office/drawing/2014/chart" uri="{C3380CC4-5D6E-409C-BE32-E72D297353CC}">
                <c16:uniqueId val="{00000003-B977-4EE4-B482-DC87818A29BE}"/>
              </c:ext>
            </c:extLst>
          </c:dPt>
          <c:dPt>
            <c:idx val="3"/>
            <c:invertIfNegative val="0"/>
            <c:bubble3D val="0"/>
            <c:spPr>
              <a:solidFill>
                <a:srgbClr val="056C7A"/>
              </a:solidFill>
              <a:ln>
                <a:noFill/>
              </a:ln>
              <a:effectLst/>
            </c:spPr>
            <c:extLst>
              <c:ext xmlns:c16="http://schemas.microsoft.com/office/drawing/2014/chart" uri="{C3380CC4-5D6E-409C-BE32-E72D297353CC}">
                <c16:uniqueId val="{00000005-B977-4EE4-B482-DC87818A29BE}"/>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B977-4EE4-B482-DC87818A29BE}"/>
                </c:ext>
              </c:extLst>
            </c:dLbl>
            <c:dLbl>
              <c:idx val="1"/>
              <c:delete val="1"/>
              <c:extLst>
                <c:ext xmlns:c15="http://schemas.microsoft.com/office/drawing/2012/chart" uri="{CE6537A1-D6FC-4f65-9D91-7224C49458BB}"/>
                <c:ext xmlns:c16="http://schemas.microsoft.com/office/drawing/2014/chart" uri="{C3380CC4-5D6E-409C-BE32-E72D297353CC}">
                  <c16:uniqueId val="{00000006-B977-4EE4-B482-DC87818A29BE}"/>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22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977-4EE4-B482-DC87818A29BE}"/>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22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977-4EE4-B482-DC87818A29BE}"/>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24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864</c:v>
                </c:pt>
                <c:pt idx="3">
                  <c:v>701</c:v>
                </c:pt>
              </c:numCache>
            </c:numRef>
          </c:val>
          <c:extLst>
            <c:ext xmlns:c16="http://schemas.microsoft.com/office/drawing/2014/chart" uri="{C3380CC4-5D6E-409C-BE32-E72D297353CC}">
              <c16:uniqueId val="{00000007-B977-4EE4-B482-DC87818A29BE}"/>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9-B977-4EE4-B482-DC87818A29BE}"/>
              </c:ext>
            </c:extLst>
          </c:dPt>
          <c:dPt>
            <c:idx val="1"/>
            <c:invertIfNegative val="0"/>
            <c:bubble3D val="0"/>
            <c:spPr>
              <a:solidFill>
                <a:srgbClr val="ED6836"/>
              </a:solidFill>
              <a:ln>
                <a:noFill/>
              </a:ln>
              <a:effectLst/>
            </c:spPr>
            <c:extLst>
              <c:ext xmlns:c16="http://schemas.microsoft.com/office/drawing/2014/chart" uri="{C3380CC4-5D6E-409C-BE32-E72D297353CC}">
                <c16:uniqueId val="{0000000B-B977-4EE4-B482-DC87818A29BE}"/>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D-B977-4EE4-B482-DC87818A29BE}"/>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F-B977-4EE4-B482-DC87818A29BE}"/>
              </c:ext>
            </c:extLst>
          </c:dPt>
          <c:dLbls>
            <c:dLbl>
              <c:idx val="0"/>
              <c:tx>
                <c:rich>
                  <a:bodyPr wrap="square" lIns="72000" tIns="72000" rIns="72000" bIns="72000" anchor="ctr">
                    <a:noAutofit/>
                  </a:bodyPr>
                  <a:lstStyle/>
                  <a:p>
                    <a:pPr>
                      <a:defRPr sz="2200"/>
                    </a:pPr>
                    <a:fld id="{32A02D73-3733-4804-854B-694ADE42A99B}" type="VALUE">
                      <a:rPr lang="en-US" sz="2200" dirty="0">
                        <a:solidFill>
                          <a:srgbClr val="004D98"/>
                        </a:solidFill>
                        <a:latin typeface="Bebas Kai" panose="04050603020B02020204" pitchFamily="82" charset="0"/>
                      </a:rPr>
                      <a:pPr>
                        <a:defRPr sz="22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8734081216681775"/>
                    </c:manualLayout>
                  </c15:layout>
                  <c15:dlblFieldTable/>
                  <c15:showDataLabelsRange val="0"/>
                </c:ext>
                <c:ext xmlns:c16="http://schemas.microsoft.com/office/drawing/2014/chart" uri="{C3380CC4-5D6E-409C-BE32-E72D297353CC}">
                  <c16:uniqueId val="{00000009-B977-4EE4-B482-DC87818A29BE}"/>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spAutoFit/>
                </a:bodyPr>
                <a:lstStyle/>
                <a:p>
                  <a:pPr>
                    <a:defRPr sz="22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8731824975354203"/>
                    </c:manualLayout>
                  </c15:layout>
                </c:ext>
                <c:ext xmlns:c16="http://schemas.microsoft.com/office/drawing/2014/chart" uri="{C3380CC4-5D6E-409C-BE32-E72D297353CC}">
                  <c16:uniqueId val="{0000000B-B977-4EE4-B482-DC87818A29BE}"/>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D-B977-4EE4-B482-DC87818A29BE}"/>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F-B977-4EE4-B482-DC87818A29BE}"/>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907</c:v>
                </c:pt>
                <c:pt idx="2">
                  <c:v>43</c:v>
                </c:pt>
                <c:pt idx="3">
                  <c:v>206</c:v>
                </c:pt>
              </c:numCache>
            </c:numRef>
          </c:val>
          <c:extLst>
            <c:ext xmlns:c16="http://schemas.microsoft.com/office/drawing/2014/chart" uri="{C3380CC4-5D6E-409C-BE32-E72D297353CC}">
              <c16:uniqueId val="{00000010-B977-4EE4-B482-DC87818A29BE}"/>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2.0262502761166329E-3"/>
          <c:w val="0.95156522001420796"/>
          <c:h val="0.98739270571735205"/>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E94C-4B63-B78A-3271D4CCB512}"/>
              </c:ext>
            </c:extLst>
          </c:dPt>
          <c:dPt>
            <c:idx val="2"/>
            <c:invertIfNegative val="0"/>
            <c:bubble3D val="0"/>
            <c:spPr>
              <a:solidFill>
                <a:srgbClr val="EBA428"/>
              </a:solidFill>
              <a:ln>
                <a:noFill/>
              </a:ln>
              <a:effectLst/>
            </c:spPr>
            <c:extLst>
              <c:ext xmlns:c16="http://schemas.microsoft.com/office/drawing/2014/chart" uri="{C3380CC4-5D6E-409C-BE32-E72D297353CC}">
                <c16:uniqueId val="{00000003-E94C-4B63-B78A-3271D4CCB512}"/>
              </c:ext>
            </c:extLst>
          </c:dPt>
          <c:dPt>
            <c:idx val="3"/>
            <c:invertIfNegative val="0"/>
            <c:bubble3D val="0"/>
            <c:spPr>
              <a:solidFill>
                <a:srgbClr val="056C7A"/>
              </a:solidFill>
              <a:ln>
                <a:noFill/>
              </a:ln>
              <a:effectLst/>
            </c:spPr>
            <c:extLst>
              <c:ext xmlns:c16="http://schemas.microsoft.com/office/drawing/2014/chart" uri="{C3380CC4-5D6E-409C-BE32-E72D297353CC}">
                <c16:uniqueId val="{00000005-E94C-4B63-B78A-3271D4CCB512}"/>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E94C-4B63-B78A-3271D4CCB512}"/>
                </c:ext>
              </c:extLst>
            </c:dLbl>
            <c:dLbl>
              <c:idx val="1"/>
              <c:delete val="1"/>
              <c:extLst>
                <c:ext xmlns:c15="http://schemas.microsoft.com/office/drawing/2012/chart" uri="{CE6537A1-D6FC-4f65-9D91-7224C49458BB}"/>
                <c:ext xmlns:c16="http://schemas.microsoft.com/office/drawing/2014/chart" uri="{C3380CC4-5D6E-409C-BE32-E72D297353CC}">
                  <c16:uniqueId val="{00000006-E94C-4B63-B78A-3271D4CCB512}"/>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22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94C-4B63-B78A-3271D4CCB512}"/>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22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7611783111160279"/>
                    </c:manualLayout>
                  </c15:layout>
                </c:ext>
                <c:ext xmlns:c16="http://schemas.microsoft.com/office/drawing/2014/chart" uri="{C3380CC4-5D6E-409C-BE32-E72D297353CC}">
                  <c16:uniqueId val="{00000005-E94C-4B63-B78A-3271D4CCB512}"/>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24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823</c:v>
                </c:pt>
                <c:pt idx="3">
                  <c:v>591</c:v>
                </c:pt>
              </c:numCache>
            </c:numRef>
          </c:val>
          <c:extLst>
            <c:ext xmlns:c16="http://schemas.microsoft.com/office/drawing/2014/chart" uri="{C3380CC4-5D6E-409C-BE32-E72D297353CC}">
              <c16:uniqueId val="{00000007-E94C-4B63-B78A-3271D4CCB512}"/>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9-E94C-4B63-B78A-3271D4CCB512}"/>
              </c:ext>
            </c:extLst>
          </c:dPt>
          <c:dPt>
            <c:idx val="1"/>
            <c:invertIfNegative val="0"/>
            <c:bubble3D val="0"/>
            <c:spPr>
              <a:solidFill>
                <a:srgbClr val="ED6836"/>
              </a:solidFill>
              <a:ln>
                <a:noFill/>
              </a:ln>
              <a:effectLst/>
            </c:spPr>
            <c:extLst>
              <c:ext xmlns:c16="http://schemas.microsoft.com/office/drawing/2014/chart" uri="{C3380CC4-5D6E-409C-BE32-E72D297353CC}">
                <c16:uniqueId val="{0000000B-E94C-4B63-B78A-3271D4CCB512}"/>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D-E94C-4B63-B78A-3271D4CCB512}"/>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F-E94C-4B63-B78A-3271D4CCB512}"/>
              </c:ext>
            </c:extLst>
          </c:dPt>
          <c:dLbls>
            <c:dLbl>
              <c:idx val="0"/>
              <c:tx>
                <c:rich>
                  <a:bodyPr wrap="square" lIns="72000" tIns="72000" rIns="72000" bIns="72000" anchor="ctr">
                    <a:noAutofit/>
                  </a:bodyPr>
                  <a:lstStyle/>
                  <a:p>
                    <a:pPr>
                      <a:defRPr sz="2200"/>
                    </a:pPr>
                    <a:fld id="{32A02D73-3733-4804-854B-694ADE42A99B}" type="VALUE">
                      <a:rPr lang="en-US" sz="2200" dirty="0">
                        <a:solidFill>
                          <a:srgbClr val="004D98"/>
                        </a:solidFill>
                        <a:latin typeface="Bebas Kai" panose="04050603020B02020204" pitchFamily="82" charset="0"/>
                      </a:rPr>
                      <a:pPr>
                        <a:defRPr sz="22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8734081216681775"/>
                    </c:manualLayout>
                  </c15:layout>
                  <c15:dlblFieldTable/>
                  <c15:showDataLabelsRange val="0"/>
                </c:ext>
                <c:ext xmlns:c16="http://schemas.microsoft.com/office/drawing/2014/chart" uri="{C3380CC4-5D6E-409C-BE32-E72D297353CC}">
                  <c16:uniqueId val="{00000009-E94C-4B63-B78A-3271D4CCB512}"/>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spAutoFit/>
                </a:bodyPr>
                <a:lstStyle/>
                <a:p>
                  <a:pPr>
                    <a:defRPr sz="22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8731824975354203"/>
                    </c:manualLayout>
                  </c15:layout>
                </c:ext>
                <c:ext xmlns:c16="http://schemas.microsoft.com/office/drawing/2014/chart" uri="{C3380CC4-5D6E-409C-BE32-E72D297353CC}">
                  <c16:uniqueId val="{0000000B-E94C-4B63-B78A-3271D4CCB512}"/>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D-E94C-4B63-B78A-3271D4CCB512}"/>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F-E94C-4B63-B78A-3271D4CCB512}"/>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845</c:v>
                </c:pt>
                <c:pt idx="2">
                  <c:v>22</c:v>
                </c:pt>
                <c:pt idx="3">
                  <c:v>254</c:v>
                </c:pt>
              </c:numCache>
            </c:numRef>
          </c:val>
          <c:extLst>
            <c:ext xmlns:c16="http://schemas.microsoft.com/office/drawing/2014/chart" uri="{C3380CC4-5D6E-409C-BE32-E72D297353CC}">
              <c16:uniqueId val="{00000010-E94C-4B63-B78A-3271D4CCB512}"/>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4.5885344115413181E-2"/>
          <c:w val="0.95156522001420796"/>
          <c:h val="0.94353345320182824"/>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544E-4608-B9AB-EE4AF46BD4A4}"/>
              </c:ext>
            </c:extLst>
          </c:dPt>
          <c:dPt>
            <c:idx val="2"/>
            <c:invertIfNegative val="0"/>
            <c:bubble3D val="0"/>
            <c:spPr>
              <a:solidFill>
                <a:srgbClr val="EBA428"/>
              </a:solidFill>
              <a:ln>
                <a:noFill/>
              </a:ln>
              <a:effectLst/>
            </c:spPr>
            <c:extLst>
              <c:ext xmlns:c16="http://schemas.microsoft.com/office/drawing/2014/chart" uri="{C3380CC4-5D6E-409C-BE32-E72D297353CC}">
                <c16:uniqueId val="{00000003-544E-4608-B9AB-EE4AF46BD4A4}"/>
              </c:ext>
            </c:extLst>
          </c:dPt>
          <c:dPt>
            <c:idx val="3"/>
            <c:invertIfNegative val="0"/>
            <c:bubble3D val="0"/>
            <c:spPr>
              <a:solidFill>
                <a:srgbClr val="056C7A"/>
              </a:solidFill>
              <a:ln>
                <a:noFill/>
              </a:ln>
              <a:effectLst/>
            </c:spPr>
            <c:extLst>
              <c:ext xmlns:c16="http://schemas.microsoft.com/office/drawing/2014/chart" uri="{C3380CC4-5D6E-409C-BE32-E72D297353CC}">
                <c16:uniqueId val="{00000005-544E-4608-B9AB-EE4AF46BD4A4}"/>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544E-4608-B9AB-EE4AF46BD4A4}"/>
                </c:ext>
              </c:extLst>
            </c:dLbl>
            <c:dLbl>
              <c:idx val="1"/>
              <c:delete val="1"/>
              <c:extLst>
                <c:ext xmlns:c15="http://schemas.microsoft.com/office/drawing/2012/chart" uri="{CE6537A1-D6FC-4f65-9D91-7224C49458BB}"/>
                <c:ext xmlns:c16="http://schemas.microsoft.com/office/drawing/2014/chart" uri="{C3380CC4-5D6E-409C-BE32-E72D297353CC}">
                  <c16:uniqueId val="{00000006-544E-4608-B9AB-EE4AF46BD4A4}"/>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18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0419752696609452"/>
                    </c:manualLayout>
                  </c15:layout>
                </c:ext>
                <c:ext xmlns:c16="http://schemas.microsoft.com/office/drawing/2014/chart" uri="{C3380CC4-5D6E-409C-BE32-E72D297353CC}">
                  <c16:uniqueId val="{00000003-544E-4608-B9AB-EE4AF46BD4A4}"/>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18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0419752696609452"/>
                    </c:manualLayout>
                  </c15:layout>
                </c:ext>
                <c:ext xmlns:c16="http://schemas.microsoft.com/office/drawing/2014/chart" uri="{C3380CC4-5D6E-409C-BE32-E72D297353CC}">
                  <c16:uniqueId val="{00000005-544E-4608-B9AB-EE4AF46BD4A4}"/>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18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1332</c:v>
                </c:pt>
                <c:pt idx="3">
                  <c:v>1181</c:v>
                </c:pt>
              </c:numCache>
            </c:numRef>
          </c:val>
          <c:extLst>
            <c:ext xmlns:c16="http://schemas.microsoft.com/office/drawing/2014/chart" uri="{C3380CC4-5D6E-409C-BE32-E72D297353CC}">
              <c16:uniqueId val="{00000007-544E-4608-B9AB-EE4AF46BD4A4}"/>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9-544E-4608-B9AB-EE4AF46BD4A4}"/>
              </c:ext>
            </c:extLst>
          </c:dPt>
          <c:dPt>
            <c:idx val="1"/>
            <c:invertIfNegative val="0"/>
            <c:bubble3D val="0"/>
            <c:spPr>
              <a:solidFill>
                <a:srgbClr val="ED6836"/>
              </a:solidFill>
              <a:ln>
                <a:noFill/>
              </a:ln>
              <a:effectLst/>
            </c:spPr>
            <c:extLst>
              <c:ext xmlns:c16="http://schemas.microsoft.com/office/drawing/2014/chart" uri="{C3380CC4-5D6E-409C-BE32-E72D297353CC}">
                <c16:uniqueId val="{0000000B-544E-4608-B9AB-EE4AF46BD4A4}"/>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D-544E-4608-B9AB-EE4AF46BD4A4}"/>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F-544E-4608-B9AB-EE4AF46BD4A4}"/>
              </c:ext>
            </c:extLst>
          </c:dPt>
          <c:dLbls>
            <c:dLbl>
              <c:idx val="0"/>
              <c:tx>
                <c:rich>
                  <a:bodyPr wrap="square" lIns="72000" tIns="72000" rIns="72000" bIns="72000" anchor="ctr">
                    <a:noAutofit/>
                  </a:bodyPr>
                  <a:lstStyle/>
                  <a:p>
                    <a:pPr>
                      <a:defRPr sz="1800"/>
                    </a:pPr>
                    <a:fld id="{32A02D73-3733-4804-854B-694ADE42A99B}" type="VALUE">
                      <a:rPr lang="en-US" sz="1800" dirty="0">
                        <a:solidFill>
                          <a:srgbClr val="004D98"/>
                        </a:solidFill>
                        <a:latin typeface="Bebas Kai" panose="04050603020B02020204" pitchFamily="82" charset="0"/>
                      </a:rPr>
                      <a:pPr>
                        <a:defRPr sz="18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0390028138426156"/>
                    </c:manualLayout>
                  </c15:layout>
                  <c15:dlblFieldTable/>
                  <c15:showDataLabelsRange val="0"/>
                </c:ext>
                <c:ext xmlns:c16="http://schemas.microsoft.com/office/drawing/2014/chart" uri="{C3380CC4-5D6E-409C-BE32-E72D297353CC}">
                  <c16:uniqueId val="{00000009-544E-4608-B9AB-EE4AF46BD4A4}"/>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noAutofit/>
                </a:bodyPr>
                <a:lstStyle/>
                <a:p>
                  <a:pPr>
                    <a:defRPr sz="18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0390028138426156"/>
                    </c:manualLayout>
                  </c15:layout>
                </c:ext>
                <c:ext xmlns:c16="http://schemas.microsoft.com/office/drawing/2014/chart" uri="{C3380CC4-5D6E-409C-BE32-E72D297353CC}">
                  <c16:uniqueId val="{0000000B-544E-4608-B9AB-EE4AF46BD4A4}"/>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D-544E-4608-B9AB-EE4AF46BD4A4}"/>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F-544E-4608-B9AB-EE4AF46BD4A4}"/>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1431</c:v>
                </c:pt>
                <c:pt idx="2">
                  <c:v>99</c:v>
                </c:pt>
                <c:pt idx="3">
                  <c:v>250</c:v>
                </c:pt>
              </c:numCache>
            </c:numRef>
          </c:val>
          <c:extLst>
            <c:ext xmlns:c16="http://schemas.microsoft.com/office/drawing/2014/chart" uri="{C3380CC4-5D6E-409C-BE32-E72D297353CC}">
              <c16:uniqueId val="{00000010-544E-4608-B9AB-EE4AF46BD4A4}"/>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2.0262502761166329E-3"/>
          <c:w val="0.95156522001420796"/>
          <c:h val="0.98739270571735205"/>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A5BE-4E2A-AE03-703016186A5A}"/>
              </c:ext>
            </c:extLst>
          </c:dPt>
          <c:dPt>
            <c:idx val="2"/>
            <c:invertIfNegative val="0"/>
            <c:bubble3D val="0"/>
            <c:spPr>
              <a:solidFill>
                <a:srgbClr val="EBA428"/>
              </a:solidFill>
              <a:ln>
                <a:noFill/>
              </a:ln>
              <a:effectLst/>
            </c:spPr>
            <c:extLst>
              <c:ext xmlns:c16="http://schemas.microsoft.com/office/drawing/2014/chart" uri="{C3380CC4-5D6E-409C-BE32-E72D297353CC}">
                <c16:uniqueId val="{00000003-A5BE-4E2A-AE03-703016186A5A}"/>
              </c:ext>
            </c:extLst>
          </c:dPt>
          <c:dPt>
            <c:idx val="3"/>
            <c:invertIfNegative val="0"/>
            <c:bubble3D val="0"/>
            <c:spPr>
              <a:solidFill>
                <a:srgbClr val="056C7A"/>
              </a:solidFill>
              <a:ln>
                <a:noFill/>
              </a:ln>
              <a:effectLst/>
            </c:spPr>
            <c:extLst>
              <c:ext xmlns:c16="http://schemas.microsoft.com/office/drawing/2014/chart" uri="{C3380CC4-5D6E-409C-BE32-E72D297353CC}">
                <c16:uniqueId val="{00000005-A5BE-4E2A-AE03-703016186A5A}"/>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A5BE-4E2A-AE03-703016186A5A}"/>
                </c:ext>
              </c:extLst>
            </c:dLbl>
            <c:dLbl>
              <c:idx val="1"/>
              <c:delete val="1"/>
              <c:extLst>
                <c:ext xmlns:c15="http://schemas.microsoft.com/office/drawing/2012/chart" uri="{CE6537A1-D6FC-4f65-9D91-7224C49458BB}"/>
                <c:ext xmlns:c16="http://schemas.microsoft.com/office/drawing/2014/chart" uri="{C3380CC4-5D6E-409C-BE32-E72D297353CC}">
                  <c16:uniqueId val="{00000006-A5BE-4E2A-AE03-703016186A5A}"/>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22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A5BE-4E2A-AE03-703016186A5A}"/>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22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A5BE-4E2A-AE03-703016186A5A}"/>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24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819</c:v>
                </c:pt>
                <c:pt idx="3">
                  <c:v>819</c:v>
                </c:pt>
              </c:numCache>
            </c:numRef>
          </c:val>
          <c:extLst>
            <c:ext xmlns:c16="http://schemas.microsoft.com/office/drawing/2014/chart" uri="{C3380CC4-5D6E-409C-BE32-E72D297353CC}">
              <c16:uniqueId val="{00000007-A5BE-4E2A-AE03-703016186A5A}"/>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9-A5BE-4E2A-AE03-703016186A5A}"/>
              </c:ext>
            </c:extLst>
          </c:dPt>
          <c:dPt>
            <c:idx val="1"/>
            <c:invertIfNegative val="0"/>
            <c:bubble3D val="0"/>
            <c:spPr>
              <a:solidFill>
                <a:srgbClr val="ED6836"/>
              </a:solidFill>
              <a:ln>
                <a:noFill/>
              </a:ln>
              <a:effectLst/>
            </c:spPr>
            <c:extLst>
              <c:ext xmlns:c16="http://schemas.microsoft.com/office/drawing/2014/chart" uri="{C3380CC4-5D6E-409C-BE32-E72D297353CC}">
                <c16:uniqueId val="{0000000B-A5BE-4E2A-AE03-703016186A5A}"/>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D-A5BE-4E2A-AE03-703016186A5A}"/>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F-A5BE-4E2A-AE03-703016186A5A}"/>
              </c:ext>
            </c:extLst>
          </c:dPt>
          <c:dLbls>
            <c:dLbl>
              <c:idx val="0"/>
              <c:tx>
                <c:rich>
                  <a:bodyPr wrap="square" lIns="72000" tIns="72000" rIns="72000" bIns="72000" anchor="ctr">
                    <a:noAutofit/>
                  </a:bodyPr>
                  <a:lstStyle/>
                  <a:p>
                    <a:pPr>
                      <a:defRPr sz="2200"/>
                    </a:pPr>
                    <a:fld id="{32A02D73-3733-4804-854B-694ADE42A99B}" type="VALUE">
                      <a:rPr lang="en-US" sz="2200" dirty="0">
                        <a:solidFill>
                          <a:srgbClr val="004D98"/>
                        </a:solidFill>
                        <a:latin typeface="Bebas Kai" panose="04050603020B02020204" pitchFamily="82" charset="0"/>
                      </a:rPr>
                      <a:pPr>
                        <a:defRPr sz="22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8734081216681775"/>
                    </c:manualLayout>
                  </c15:layout>
                  <c15:dlblFieldTable/>
                  <c15:showDataLabelsRange val="0"/>
                </c:ext>
                <c:ext xmlns:c16="http://schemas.microsoft.com/office/drawing/2014/chart" uri="{C3380CC4-5D6E-409C-BE32-E72D297353CC}">
                  <c16:uniqueId val="{00000009-A5BE-4E2A-AE03-703016186A5A}"/>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spAutoFit/>
                </a:bodyPr>
                <a:lstStyle/>
                <a:p>
                  <a:pPr>
                    <a:defRPr sz="22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8731824975354203"/>
                    </c:manualLayout>
                  </c15:layout>
                </c:ext>
                <c:ext xmlns:c16="http://schemas.microsoft.com/office/drawing/2014/chart" uri="{C3380CC4-5D6E-409C-BE32-E72D297353CC}">
                  <c16:uniqueId val="{0000000B-A5BE-4E2A-AE03-703016186A5A}"/>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D-A5BE-4E2A-AE03-703016186A5A}"/>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F-A5BE-4E2A-AE03-703016186A5A}"/>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842</c:v>
                </c:pt>
                <c:pt idx="2">
                  <c:v>23</c:v>
                </c:pt>
                <c:pt idx="3">
                  <c:v>23</c:v>
                </c:pt>
              </c:numCache>
            </c:numRef>
          </c:val>
          <c:extLst>
            <c:ext xmlns:c16="http://schemas.microsoft.com/office/drawing/2014/chart" uri="{C3380CC4-5D6E-409C-BE32-E72D297353CC}">
              <c16:uniqueId val="{00000010-A5BE-4E2A-AE03-703016186A5A}"/>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612647267560729E-2"/>
          <c:y val="2.0262502761166329E-3"/>
          <c:w val="0.95156522001420796"/>
          <c:h val="0.98739270571735205"/>
        </c:manualLayout>
      </c:layout>
      <c:barChart>
        <c:barDir val="col"/>
        <c:grouping val="stacked"/>
        <c:varyColors val="0"/>
        <c:ser>
          <c:idx val="0"/>
          <c:order val="0"/>
          <c:tx>
            <c:strRef>
              <c:f>Planilha1!$B$1</c:f>
              <c:strCache>
                <c:ptCount val="1"/>
                <c:pt idx="0">
                  <c:v>Valor</c:v>
                </c:pt>
              </c:strCache>
            </c:strRef>
          </c:tx>
          <c:spPr>
            <a:solidFill>
              <a:schemeClr val="accent1"/>
            </a:solidFill>
            <a:ln>
              <a:noFill/>
            </a:ln>
            <a:effectLst/>
          </c:spPr>
          <c:invertIfNegative val="0"/>
          <c:dPt>
            <c:idx val="0"/>
            <c:invertIfNegative val="0"/>
            <c:bubble3D val="0"/>
            <c:spPr>
              <a:solidFill>
                <a:srgbClr val="1364AB"/>
              </a:solidFill>
              <a:ln>
                <a:noFill/>
              </a:ln>
              <a:effectLst/>
            </c:spPr>
            <c:extLst>
              <c:ext xmlns:c16="http://schemas.microsoft.com/office/drawing/2014/chart" uri="{C3380CC4-5D6E-409C-BE32-E72D297353CC}">
                <c16:uniqueId val="{00000001-98E9-40FC-BF8D-E9C6EFD7FB2E}"/>
              </c:ext>
            </c:extLst>
          </c:dPt>
          <c:dPt>
            <c:idx val="2"/>
            <c:invertIfNegative val="0"/>
            <c:bubble3D val="0"/>
            <c:spPr>
              <a:solidFill>
                <a:srgbClr val="EBA428"/>
              </a:solidFill>
              <a:ln>
                <a:noFill/>
              </a:ln>
              <a:effectLst/>
            </c:spPr>
            <c:extLst>
              <c:ext xmlns:c16="http://schemas.microsoft.com/office/drawing/2014/chart" uri="{C3380CC4-5D6E-409C-BE32-E72D297353CC}">
                <c16:uniqueId val="{00000003-98E9-40FC-BF8D-E9C6EFD7FB2E}"/>
              </c:ext>
            </c:extLst>
          </c:dPt>
          <c:dPt>
            <c:idx val="3"/>
            <c:invertIfNegative val="0"/>
            <c:bubble3D val="0"/>
            <c:spPr>
              <a:solidFill>
                <a:srgbClr val="056C7A"/>
              </a:solidFill>
              <a:ln>
                <a:noFill/>
              </a:ln>
              <a:effectLst/>
            </c:spPr>
            <c:extLst>
              <c:ext xmlns:c16="http://schemas.microsoft.com/office/drawing/2014/chart" uri="{C3380CC4-5D6E-409C-BE32-E72D297353CC}">
                <c16:uniqueId val="{00000005-98E9-40FC-BF8D-E9C6EFD7FB2E}"/>
              </c:ext>
            </c:extLst>
          </c:dPt>
          <c:dLbls>
            <c:dLbl>
              <c:idx val="0"/>
              <c:delete val="1"/>
              <c:extLst>
                <c:ext xmlns:c15="http://schemas.microsoft.com/office/drawing/2012/chart" uri="{CE6537A1-D6FC-4f65-9D91-7224C49458BB}">
                  <c15:layout>
                    <c:manualLayout>
                      <c:w val="0.11471263816410357"/>
                      <c:h val="0.16375945119477076"/>
                    </c:manualLayout>
                  </c15:layout>
                </c:ext>
                <c:ext xmlns:c16="http://schemas.microsoft.com/office/drawing/2014/chart" uri="{C3380CC4-5D6E-409C-BE32-E72D297353CC}">
                  <c16:uniqueId val="{00000001-98E9-40FC-BF8D-E9C6EFD7FB2E}"/>
                </c:ext>
              </c:extLst>
            </c:dLbl>
            <c:dLbl>
              <c:idx val="1"/>
              <c:delete val="1"/>
              <c:extLst>
                <c:ext xmlns:c15="http://schemas.microsoft.com/office/drawing/2012/chart" uri="{CE6537A1-D6FC-4f65-9D91-7224C49458BB}"/>
                <c:ext xmlns:c16="http://schemas.microsoft.com/office/drawing/2014/chart" uri="{C3380CC4-5D6E-409C-BE32-E72D297353CC}">
                  <c16:uniqueId val="{00000006-98E9-40FC-BF8D-E9C6EFD7FB2E}"/>
                </c:ext>
              </c:extLst>
            </c:dLbl>
            <c:dLbl>
              <c:idx val="2"/>
              <c:spPr>
                <a:solidFill>
                  <a:schemeClr val="bg1"/>
                </a:solidFill>
                <a:ln w="15875">
                  <a:solidFill>
                    <a:srgbClr val="E19632"/>
                  </a:solidFill>
                </a:ln>
                <a:effectLst/>
              </c:spPr>
              <c:txPr>
                <a:bodyPr vertOverflow="overflow" horzOverflow="overflow" wrap="square" lIns="144000" tIns="72000" rIns="144000" bIns="72000" anchor="ctr">
                  <a:spAutoFit/>
                </a:bodyPr>
                <a:lstStyle/>
                <a:p>
                  <a:pPr>
                    <a:defRPr sz="2200">
                      <a:solidFill>
                        <a:srgbClr val="EBA428"/>
                      </a:solidFill>
                      <a:latin typeface="Bebas Kai" panose="04050603020B02020204" pitchFamily="82" charset="0"/>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8E9-40FC-BF8D-E9C6EFD7FB2E}"/>
                </c:ext>
              </c:extLst>
            </c:dLbl>
            <c:dLbl>
              <c:idx val="3"/>
              <c:numFmt formatCode="0" sourceLinked="0"/>
              <c:spPr>
                <a:solidFill>
                  <a:schemeClr val="bg1"/>
                </a:solidFill>
                <a:ln w="15875">
                  <a:solidFill>
                    <a:srgbClr val="00515C"/>
                  </a:solidFill>
                </a:ln>
                <a:effectLst/>
              </c:spPr>
              <c:txPr>
                <a:bodyPr rot="0" spcFirstLastPara="1" vertOverflow="overflow" horzOverflow="overflow" vert="horz" wrap="square" lIns="144000" tIns="72000" rIns="144000" bIns="72000" anchor="ctr" anchorCtr="1">
                  <a:spAutoFit/>
                </a:bodyPr>
                <a:lstStyle/>
                <a:p>
                  <a:pPr>
                    <a:defRPr sz="22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8E9-40FC-BF8D-E9C6EFD7FB2E}"/>
                </c:ext>
              </c:extLst>
            </c:dLbl>
            <c:numFmt formatCode="0" sourceLinked="0"/>
            <c:spPr>
              <a:solidFill>
                <a:schemeClr val="bg1"/>
              </a:solidFill>
              <a:ln w="15875">
                <a:solidFill>
                  <a:srgbClr val="034F99"/>
                </a:solidFill>
              </a:ln>
              <a:effectLst/>
            </c:spPr>
            <c:txPr>
              <a:bodyPr rot="0" spcFirstLastPara="1" vertOverflow="overflow" horzOverflow="overflow" vert="horz" wrap="square" lIns="108000" tIns="72000" rIns="108000" bIns="72000" anchor="ctr" anchorCtr="1">
                <a:spAutoFit/>
              </a:bodyPr>
              <a:lstStyle/>
              <a:p>
                <a:pPr>
                  <a:defRPr sz="2400" b="0" i="0" u="none" strike="noStrike" kern="1200" baseline="0">
                    <a:solidFill>
                      <a:srgbClr val="025560"/>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Custo Atual</c:v>
                </c:pt>
                <c:pt idx="1">
                  <c:v>Custo Máximo</c:v>
                </c:pt>
                <c:pt idx="2">
                  <c:v>Consórcio</c:v>
                </c:pt>
                <c:pt idx="3">
                  <c:v>Custo Mínimo</c:v>
                </c:pt>
              </c:strCache>
            </c:strRef>
          </c:cat>
          <c:val>
            <c:numRef>
              <c:f>Planilha1!$B$2:$B$5</c:f>
              <c:numCache>
                <c:formatCode>General</c:formatCode>
                <c:ptCount val="4"/>
                <c:pt idx="0">
                  <c:v>0</c:v>
                </c:pt>
                <c:pt idx="1">
                  <c:v>0</c:v>
                </c:pt>
                <c:pt idx="2">
                  <c:v>900</c:v>
                </c:pt>
                <c:pt idx="3">
                  <c:v>900</c:v>
                </c:pt>
              </c:numCache>
            </c:numRef>
          </c:val>
          <c:extLst>
            <c:ext xmlns:c16="http://schemas.microsoft.com/office/drawing/2014/chart" uri="{C3380CC4-5D6E-409C-BE32-E72D297353CC}">
              <c16:uniqueId val="{00000007-98E9-40FC-BF8D-E9C6EFD7FB2E}"/>
            </c:ext>
          </c:extLst>
        </c:ser>
        <c:ser>
          <c:idx val="1"/>
          <c:order val="1"/>
          <c:tx>
            <c:strRef>
              <c:f>Planilha1!$C$1</c:f>
              <c:strCache>
                <c:ptCount val="1"/>
                <c:pt idx="0">
                  <c:v>Altura</c:v>
                </c:pt>
              </c:strCache>
            </c:strRef>
          </c:tx>
          <c:spPr>
            <a:solidFill>
              <a:srgbClr val="ED6937"/>
            </a:solidFill>
            <a:ln>
              <a:noFill/>
            </a:ln>
            <a:effectLst/>
          </c:spPr>
          <c:invertIfNegative val="0"/>
          <c:dPt>
            <c:idx val="0"/>
            <c:invertIfNegative val="0"/>
            <c:bubble3D val="0"/>
            <c:spPr>
              <a:solidFill>
                <a:srgbClr val="176AAF"/>
              </a:solidFill>
              <a:ln>
                <a:noFill/>
              </a:ln>
              <a:effectLst/>
            </c:spPr>
            <c:extLst>
              <c:ext xmlns:c16="http://schemas.microsoft.com/office/drawing/2014/chart" uri="{C3380CC4-5D6E-409C-BE32-E72D297353CC}">
                <c16:uniqueId val="{00000009-98E9-40FC-BF8D-E9C6EFD7FB2E}"/>
              </c:ext>
            </c:extLst>
          </c:dPt>
          <c:dPt>
            <c:idx val="1"/>
            <c:invertIfNegative val="0"/>
            <c:bubble3D val="0"/>
            <c:spPr>
              <a:solidFill>
                <a:srgbClr val="ED6836"/>
              </a:solidFill>
              <a:ln>
                <a:noFill/>
              </a:ln>
              <a:effectLst/>
            </c:spPr>
            <c:extLst>
              <c:ext xmlns:c16="http://schemas.microsoft.com/office/drawing/2014/chart" uri="{C3380CC4-5D6E-409C-BE32-E72D297353CC}">
                <c16:uniqueId val="{0000000B-98E9-40FC-BF8D-E9C6EFD7FB2E}"/>
              </c:ext>
            </c:extLst>
          </c:dPt>
          <c:dPt>
            <c:idx val="2"/>
            <c:invertIfNegative val="0"/>
            <c:bubble3D val="0"/>
            <c:spPr>
              <a:solidFill>
                <a:srgbClr val="FFFAF0"/>
              </a:solidFill>
              <a:ln>
                <a:solidFill>
                  <a:srgbClr val="DE8A1B"/>
                </a:solidFill>
                <a:prstDash val="dash"/>
              </a:ln>
              <a:effectLst/>
            </c:spPr>
            <c:extLst>
              <c:ext xmlns:c16="http://schemas.microsoft.com/office/drawing/2014/chart" uri="{C3380CC4-5D6E-409C-BE32-E72D297353CC}">
                <c16:uniqueId val="{0000000D-98E9-40FC-BF8D-E9C6EFD7FB2E}"/>
              </c:ext>
            </c:extLst>
          </c:dPt>
          <c:dPt>
            <c:idx val="3"/>
            <c:invertIfNegative val="0"/>
            <c:bubble3D val="0"/>
            <c:spPr>
              <a:solidFill>
                <a:srgbClr val="E6F5F6"/>
              </a:solidFill>
              <a:ln w="9525">
                <a:solidFill>
                  <a:srgbClr val="05717F"/>
                </a:solidFill>
                <a:prstDash val="dash"/>
                <a:round/>
              </a:ln>
              <a:effectLst/>
            </c:spPr>
            <c:extLst>
              <c:ext xmlns:c16="http://schemas.microsoft.com/office/drawing/2014/chart" uri="{C3380CC4-5D6E-409C-BE32-E72D297353CC}">
                <c16:uniqueId val="{0000000F-98E9-40FC-BF8D-E9C6EFD7FB2E}"/>
              </c:ext>
            </c:extLst>
          </c:dPt>
          <c:dLbls>
            <c:dLbl>
              <c:idx val="0"/>
              <c:tx>
                <c:rich>
                  <a:bodyPr wrap="square" lIns="72000" tIns="72000" rIns="72000" bIns="72000" anchor="ctr">
                    <a:noAutofit/>
                  </a:bodyPr>
                  <a:lstStyle/>
                  <a:p>
                    <a:pPr>
                      <a:defRPr sz="2200"/>
                    </a:pPr>
                    <a:fld id="{32A02D73-3733-4804-854B-694ADE42A99B}" type="VALUE">
                      <a:rPr lang="en-US" sz="2200" dirty="0">
                        <a:solidFill>
                          <a:srgbClr val="004D98"/>
                        </a:solidFill>
                        <a:latin typeface="Bebas Kai" panose="04050603020B02020204" pitchFamily="82" charset="0"/>
                      </a:rPr>
                      <a:pPr>
                        <a:defRPr sz="2200"/>
                      </a:pPr>
                      <a:t>[VALOR]</a:t>
                    </a:fld>
                    <a:endParaRPr lang="pt-BR"/>
                  </a:p>
                </c:rich>
              </c:tx>
              <c:spPr>
                <a:solidFill>
                  <a:schemeClr val="bg1"/>
                </a:solidFill>
                <a:ln w="19050">
                  <a:solidFill>
                    <a:srgbClr val="034F99"/>
                  </a:solidFill>
                </a:ln>
                <a:effectLst/>
              </c:spPr>
              <c:dLblPos val="inEnd"/>
              <c:showLegendKey val="0"/>
              <c:showVal val="1"/>
              <c:showCatName val="0"/>
              <c:showSerName val="0"/>
              <c:showPercent val="0"/>
              <c:showBubbleSize val="0"/>
              <c:extLst>
                <c:ext xmlns:c15="http://schemas.microsoft.com/office/drawing/2012/chart" uri="{CE6537A1-D6FC-4f65-9D91-7224C49458BB}">
                  <c15:layout>
                    <c:manualLayout>
                      <c:w val="0.20164534779821597"/>
                      <c:h val="0.18734081216681775"/>
                    </c:manualLayout>
                  </c15:layout>
                  <c15:dlblFieldTable/>
                  <c15:showDataLabelsRange val="0"/>
                </c:ext>
                <c:ext xmlns:c16="http://schemas.microsoft.com/office/drawing/2014/chart" uri="{C3380CC4-5D6E-409C-BE32-E72D297353CC}">
                  <c16:uniqueId val="{00000009-98E9-40FC-BF8D-E9C6EFD7FB2E}"/>
                </c:ext>
              </c:extLst>
            </c:dLbl>
            <c:dLbl>
              <c:idx val="1"/>
              <c:numFmt formatCode="General" sourceLinked="0"/>
              <c:spPr>
                <a:solidFill>
                  <a:schemeClr val="bg1"/>
                </a:solidFill>
                <a:ln w="15875">
                  <a:solidFill>
                    <a:srgbClr val="DA4A14"/>
                  </a:solidFill>
                </a:ln>
                <a:effectLst/>
              </c:spPr>
              <c:txPr>
                <a:bodyPr rot="0" spcFirstLastPara="1" vertOverflow="ellipsis" vert="horz" wrap="square" lIns="144000" tIns="72000" rIns="144000" bIns="72000" anchor="ctr" anchorCtr="1">
                  <a:spAutoFit/>
                </a:bodyPr>
                <a:lstStyle/>
                <a:p>
                  <a:pPr>
                    <a:defRPr sz="22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0164534779821597"/>
                      <c:h val="0.18731824975354203"/>
                    </c:manualLayout>
                  </c15:layout>
                </c:ext>
                <c:ext xmlns:c16="http://schemas.microsoft.com/office/drawing/2014/chart" uri="{C3380CC4-5D6E-409C-BE32-E72D297353CC}">
                  <c16:uniqueId val="{0000000B-98E9-40FC-BF8D-E9C6EFD7FB2E}"/>
                </c:ext>
              </c:extLst>
            </c:dLbl>
            <c:dLbl>
              <c:idx val="2"/>
              <c:numFmt formatCode="\-#" sourceLinked="0"/>
              <c:spPr>
                <a:noFill/>
                <a:ln>
                  <a:noFill/>
                </a:ln>
                <a:effectLst/>
              </c:spPr>
              <c:txPr>
                <a:bodyPr vertOverflow="overflow" horzOverflow="overflow" wrap="square" lIns="0" tIns="0" rIns="0" bIns="0" anchor="ctr">
                  <a:normAutofit/>
                </a:bodyPr>
                <a:lstStyle/>
                <a:p>
                  <a:pPr>
                    <a:defRPr sz="1400">
                      <a:solidFill>
                        <a:srgbClr val="EBA428"/>
                      </a:solidFill>
                      <a:latin typeface="Bebas Kai" panose="04050603020B02020204" pitchFamily="82"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6021594189626649E-2"/>
                      <c:h val="3.9302268286744976E-2"/>
                    </c:manualLayout>
                  </c15:layout>
                </c:ext>
                <c:ext xmlns:c16="http://schemas.microsoft.com/office/drawing/2014/chart" uri="{C3380CC4-5D6E-409C-BE32-E72D297353CC}">
                  <c16:uniqueId val="{0000000D-98E9-40FC-BF8D-E9C6EFD7FB2E}"/>
                </c:ext>
              </c:extLst>
            </c:dLbl>
            <c:dLbl>
              <c:idx val="3"/>
              <c:tx>
                <c:rich>
                  <a:bodyPr rot="0" spcFirstLastPara="1" vertOverflow="ellipsis" vert="horz" wrap="square" lIns="108000" tIns="72000" rIns="108000" bIns="72000" anchor="ctr" anchorCtr="1">
                    <a:spAutoFit/>
                  </a:bodyPr>
                  <a:lstStyle/>
                  <a:p>
                    <a:pPr>
                      <a:defRPr sz="1200" b="0" i="0" u="none" strike="noStrike" kern="1200" baseline="0">
                        <a:solidFill>
                          <a:srgbClr val="DA4A14"/>
                        </a:solidFill>
                        <a:latin typeface="Bebas Kai" panose="04050603020B02020204" pitchFamily="82" charset="0"/>
                        <a:ea typeface="+mn-ea"/>
                        <a:cs typeface="+mn-cs"/>
                      </a:defRPr>
                    </a:pPr>
                    <a:fld id="{27A9D825-F027-41A0-9956-E795CFEEBF1D}" type="VALUE">
                      <a:rPr lang="en-US">
                        <a:solidFill>
                          <a:srgbClr val="025560"/>
                        </a:solidFill>
                      </a:rPr>
                      <a:pPr>
                        <a:defRPr sz="1200" b="0" i="0" u="none" strike="noStrike" kern="1200" baseline="0">
                          <a:solidFill>
                            <a:srgbClr val="DA4A14"/>
                          </a:solidFill>
                          <a:latin typeface="Bebas Kai" panose="04050603020B02020204" pitchFamily="82" charset="0"/>
                          <a:ea typeface="+mn-ea"/>
                          <a:cs typeface="+mn-cs"/>
                        </a:defRPr>
                      </a:pPr>
                      <a:t>[VALOR]</a:t>
                    </a:fld>
                    <a:endParaRPr lang="pt-BR"/>
                  </a:p>
                </c:rich>
              </c:tx>
              <c:numFmt formatCode="\-##" sourceLinked="0"/>
              <c:spPr>
                <a:noFill/>
                <a:ln w="15875">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F-98E9-40FC-BF8D-E9C6EFD7FB2E}"/>
                </c:ext>
              </c:extLst>
            </c:dLbl>
            <c:numFmt formatCode="General" sourceLinked="0"/>
            <c:spPr>
              <a:solidFill>
                <a:schemeClr val="bg1"/>
              </a:solidFill>
              <a:ln w="15875">
                <a:solidFill>
                  <a:srgbClr val="034F99"/>
                </a:solidFill>
              </a:ln>
              <a:effectLst/>
            </c:spPr>
            <c:txPr>
              <a:bodyPr rot="0" spcFirstLastPara="1" vertOverflow="ellipsis" vert="horz" wrap="square" lIns="108000" tIns="72000" rIns="108000" bIns="72000" anchor="ctr" anchorCtr="1">
                <a:spAutoFit/>
              </a:bodyPr>
              <a:lstStyle/>
              <a:p>
                <a:pPr>
                  <a:defRPr sz="2400" b="0" i="0" u="none" strike="noStrike" kern="1200" baseline="0">
                    <a:solidFill>
                      <a:srgbClr val="DA4A14"/>
                    </a:solidFill>
                    <a:latin typeface="Bebas Kai" panose="04050603020B02020204" pitchFamily="82" charset="0"/>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Planilha1!$A$2:$A$5</c:f>
              <c:strCache>
                <c:ptCount val="4"/>
                <c:pt idx="0">
                  <c:v>Custo Atual</c:v>
                </c:pt>
                <c:pt idx="1">
                  <c:v>Custo Máximo</c:v>
                </c:pt>
                <c:pt idx="2">
                  <c:v>Consórcio</c:v>
                </c:pt>
                <c:pt idx="3">
                  <c:v>Custo Mínimo</c:v>
                </c:pt>
              </c:strCache>
            </c:strRef>
          </c:cat>
          <c:val>
            <c:numRef>
              <c:f>Planilha1!$C$2:$C$5</c:f>
              <c:numCache>
                <c:formatCode>General</c:formatCode>
                <c:ptCount val="4"/>
                <c:pt idx="0">
                  <c:v>534</c:v>
                </c:pt>
                <c:pt idx="1">
                  <c:v>923</c:v>
                </c:pt>
                <c:pt idx="2">
                  <c:v>23</c:v>
                </c:pt>
                <c:pt idx="3">
                  <c:v>23</c:v>
                </c:pt>
              </c:numCache>
            </c:numRef>
          </c:val>
          <c:extLst>
            <c:ext xmlns:c16="http://schemas.microsoft.com/office/drawing/2014/chart" uri="{C3380CC4-5D6E-409C-BE32-E72D297353CC}">
              <c16:uniqueId val="{00000010-98E9-40FC-BF8D-E9C6EFD7FB2E}"/>
            </c:ext>
          </c:extLst>
        </c:ser>
        <c:dLbls>
          <c:showLegendKey val="0"/>
          <c:showVal val="0"/>
          <c:showCatName val="0"/>
          <c:showSerName val="0"/>
          <c:showPercent val="0"/>
          <c:showBubbleSize val="0"/>
        </c:dLbls>
        <c:gapWidth val="0"/>
        <c:overlap val="100"/>
        <c:axId val="1087951504"/>
        <c:axId val="1087963984"/>
      </c:barChart>
      <c:catAx>
        <c:axId val="1087951504"/>
        <c:scaling>
          <c:orientation val="minMax"/>
        </c:scaling>
        <c:delete val="1"/>
        <c:axPos val="b"/>
        <c:numFmt formatCode="General" sourceLinked="1"/>
        <c:majorTickMark val="none"/>
        <c:minorTickMark val="none"/>
        <c:tickLblPos val="nextTo"/>
        <c:crossAx val="1087963984"/>
        <c:crosses val="autoZero"/>
        <c:auto val="1"/>
        <c:lblAlgn val="ctr"/>
        <c:lblOffset val="100"/>
        <c:noMultiLvlLbl val="0"/>
      </c:catAx>
      <c:valAx>
        <c:axId val="10879639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08795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Planilha1!$C$1</c:f>
              <c:strCache>
                <c:ptCount val="1"/>
                <c:pt idx="0">
                  <c:v>Série 2</c:v>
                </c:pt>
              </c:strCache>
            </c:strRef>
          </c:tx>
          <c:spPr>
            <a:solidFill>
              <a:schemeClr val="accent2"/>
            </a:solidFill>
            <a:ln>
              <a:noFill/>
              <a:prstDash val="sysDash"/>
            </a:ln>
            <a:effectLst/>
          </c:spPr>
          <c:invertIfNegative val="0"/>
          <c:dPt>
            <c:idx val="1"/>
            <c:invertIfNegative val="0"/>
            <c:bubble3D val="0"/>
            <c:spPr>
              <a:solidFill>
                <a:srgbClr val="02D476"/>
              </a:solidFill>
              <a:ln>
                <a:noFill/>
                <a:prstDash val="sysDash"/>
              </a:ln>
              <a:effectLst/>
            </c:spPr>
            <c:extLst>
              <c:ext xmlns:c16="http://schemas.microsoft.com/office/drawing/2014/chart" uri="{C3380CC4-5D6E-409C-BE32-E72D297353CC}">
                <c16:uniqueId val="{00000006-34D4-4705-ACD9-CBBB41392E8B}"/>
              </c:ext>
            </c:extLst>
          </c:dPt>
          <c:dPt>
            <c:idx val="2"/>
            <c:invertIfNegative val="0"/>
            <c:bubble3D val="0"/>
            <c:spPr>
              <a:solidFill>
                <a:srgbClr val="02D476"/>
              </a:solidFill>
              <a:ln>
                <a:noFill/>
                <a:prstDash val="sysDash"/>
              </a:ln>
              <a:effectLst/>
            </c:spPr>
            <c:extLst>
              <c:ext xmlns:c16="http://schemas.microsoft.com/office/drawing/2014/chart" uri="{C3380CC4-5D6E-409C-BE32-E72D297353CC}">
                <c16:uniqueId val="{00000009-34D4-4705-ACD9-CBBB41392E8B}"/>
              </c:ext>
            </c:extLst>
          </c:dPt>
          <c:dPt>
            <c:idx val="3"/>
            <c:invertIfNegative val="0"/>
            <c:bubble3D val="0"/>
            <c:spPr>
              <a:solidFill>
                <a:srgbClr val="3ACEF5"/>
              </a:solidFill>
              <a:ln>
                <a:noFill/>
                <a:prstDash val="sysDash"/>
              </a:ln>
              <a:effectLst/>
            </c:spPr>
            <c:extLst>
              <c:ext xmlns:c16="http://schemas.microsoft.com/office/drawing/2014/chart" uri="{C3380CC4-5D6E-409C-BE32-E72D297353CC}">
                <c16:uniqueId val="{0000000B-34D4-4705-ACD9-CBBB41392E8B}"/>
              </c:ext>
            </c:extLst>
          </c:dPt>
          <c:dPt>
            <c:idx val="4"/>
            <c:invertIfNegative val="0"/>
            <c:bubble3D val="0"/>
            <c:spPr>
              <a:solidFill>
                <a:srgbClr val="BA6F44"/>
              </a:solidFill>
              <a:ln>
                <a:noFill/>
                <a:prstDash val="sysDash"/>
              </a:ln>
              <a:effectLst/>
            </c:spPr>
            <c:extLst>
              <c:ext xmlns:c16="http://schemas.microsoft.com/office/drawing/2014/chart" uri="{C3380CC4-5D6E-409C-BE32-E72D297353CC}">
                <c16:uniqueId val="{0000000D-34D4-4705-ACD9-CBBB41392E8B}"/>
              </c:ext>
            </c:extLst>
          </c:dPt>
          <c:dPt>
            <c:idx val="5"/>
            <c:invertIfNegative val="0"/>
            <c:bubble3D val="0"/>
            <c:spPr>
              <a:solidFill>
                <a:srgbClr val="FFBE10"/>
              </a:solidFill>
              <a:ln>
                <a:noFill/>
                <a:prstDash val="sysDash"/>
              </a:ln>
              <a:effectLst/>
            </c:spPr>
            <c:extLst>
              <c:ext xmlns:c16="http://schemas.microsoft.com/office/drawing/2014/chart" uri="{C3380CC4-5D6E-409C-BE32-E72D297353CC}">
                <c16:uniqueId val="{0000000F-34D4-4705-ACD9-CBBB41392E8B}"/>
              </c:ext>
            </c:extLst>
          </c:dPt>
          <c:dPt>
            <c:idx val="6"/>
            <c:invertIfNegative val="0"/>
            <c:bubble3D val="0"/>
            <c:spPr>
              <a:solidFill>
                <a:srgbClr val="8DAFC4"/>
              </a:solidFill>
              <a:ln>
                <a:noFill/>
                <a:prstDash val="sysDash"/>
              </a:ln>
              <a:effectLst/>
            </c:spPr>
            <c:extLst>
              <c:ext xmlns:c16="http://schemas.microsoft.com/office/drawing/2014/chart" uri="{C3380CC4-5D6E-409C-BE32-E72D297353CC}">
                <c16:uniqueId val="{00000011-34D4-4705-ACD9-CBBB41392E8B}"/>
              </c:ext>
            </c:extLst>
          </c:dPt>
          <c:dPt>
            <c:idx val="7"/>
            <c:invertIfNegative val="0"/>
            <c:bubble3D val="0"/>
            <c:spPr>
              <a:solidFill>
                <a:srgbClr val="768486"/>
              </a:solidFill>
              <a:ln>
                <a:noFill/>
                <a:prstDash val="sysDash"/>
              </a:ln>
              <a:effectLst/>
            </c:spPr>
            <c:extLst>
              <c:ext xmlns:c16="http://schemas.microsoft.com/office/drawing/2014/chart" uri="{C3380CC4-5D6E-409C-BE32-E72D297353CC}">
                <c16:uniqueId val="{00000014-34D4-4705-ACD9-CBBB41392E8B}"/>
              </c:ext>
            </c:extLst>
          </c:dPt>
          <c:dLbls>
            <c:dLbl>
              <c:idx val="1"/>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02B050"/>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4D4-4705-ACD9-CBBB41392E8B}"/>
                </c:ext>
              </c:extLst>
            </c:dLbl>
            <c:dLbl>
              <c:idx val="2"/>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02B050"/>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4D4-4705-ACD9-CBBB41392E8B}"/>
                </c:ext>
              </c:extLst>
            </c:dLbl>
            <c:dLbl>
              <c:idx val="3"/>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2AA5EA"/>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34D4-4705-ACD9-CBBB41392E8B}"/>
                </c:ext>
              </c:extLst>
            </c:dLbl>
            <c:dLbl>
              <c:idx val="4"/>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8C4D2E"/>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34D4-4705-ACD9-CBBB41392E8B}"/>
                </c:ext>
              </c:extLst>
            </c:dLbl>
            <c:dLbl>
              <c:idx val="5"/>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FF9527"/>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34D4-4705-ACD9-CBBB41392E8B}"/>
                </c:ext>
              </c:extLst>
            </c:dLbl>
            <c:dLbl>
              <c:idx val="6"/>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65798C"/>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34D4-4705-ACD9-CBBB41392E8B}"/>
                </c:ext>
              </c:extLst>
            </c:dLbl>
            <c:dLbl>
              <c:idx val="7"/>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rgbClr val="616161"/>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34D4-4705-ACD9-CBBB41392E8B}"/>
                </c:ext>
              </c:extLst>
            </c:dLbl>
            <c:spPr>
              <a:noFill/>
              <a:ln>
                <a:noFill/>
              </a:ln>
              <a:effectLst/>
            </c:spPr>
            <c:txPr>
              <a:bodyPr rot="0" spcFirstLastPara="1" vertOverflow="ellipsis" vert="horz" wrap="square" lIns="38100" tIns="0" rIns="72000" bIns="19050" anchor="ctr" anchorCtr="1">
                <a:spAutoFit/>
              </a:bodyPr>
              <a:lstStyle/>
              <a:p>
                <a:pPr>
                  <a:defRPr sz="2600" b="0" i="0" u="none" strike="noStrike" kern="1200" baseline="0">
                    <a:solidFill>
                      <a:schemeClr val="tx1"/>
                    </a:solidFill>
                    <a:latin typeface="Bebas Kai" panose="04050603020B02020204" pitchFamily="82" charset="0"/>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Planilha1!$A$2:$A$10</c:f>
              <c:strCache>
                <c:ptCount val="8"/>
                <c:pt idx="0">
                  <c:v>-</c:v>
                </c:pt>
                <c:pt idx="1">
                  <c:v>Categoria 1</c:v>
                </c:pt>
                <c:pt idx="2">
                  <c:v>Categoria 2</c:v>
                </c:pt>
                <c:pt idx="3">
                  <c:v>Categoria 3</c:v>
                </c:pt>
                <c:pt idx="4">
                  <c:v>Categoria 4</c:v>
                </c:pt>
                <c:pt idx="5">
                  <c:v>Categoria 5</c:v>
                </c:pt>
                <c:pt idx="6">
                  <c:v>Categoria 6</c:v>
                </c:pt>
                <c:pt idx="7">
                  <c:v>Categoria 7</c:v>
                </c:pt>
              </c:strCache>
            </c:strRef>
          </c:cat>
          <c:val>
            <c:numRef>
              <c:f>Planilha1!$C$2:$C$10</c:f>
              <c:numCache>
                <c:formatCode>General</c:formatCode>
                <c:ptCount val="9"/>
                <c:pt idx="1">
                  <c:v>930</c:v>
                </c:pt>
                <c:pt idx="2">
                  <c:v>930</c:v>
                </c:pt>
                <c:pt idx="3">
                  <c:v>907</c:v>
                </c:pt>
                <c:pt idx="4">
                  <c:v>845</c:v>
                </c:pt>
                <c:pt idx="5">
                  <c:v>1431</c:v>
                </c:pt>
                <c:pt idx="6">
                  <c:v>842</c:v>
                </c:pt>
                <c:pt idx="7">
                  <c:v>923</c:v>
                </c:pt>
              </c:numCache>
            </c:numRef>
          </c:val>
          <c:extLst>
            <c:ext xmlns:c16="http://schemas.microsoft.com/office/drawing/2014/chart" uri="{C3380CC4-5D6E-409C-BE32-E72D297353CC}">
              <c16:uniqueId val="{00000001-34D4-4705-ACD9-CBBB41392E8B}"/>
            </c:ext>
          </c:extLst>
        </c:ser>
        <c:dLbls>
          <c:showLegendKey val="0"/>
          <c:showVal val="0"/>
          <c:showCatName val="0"/>
          <c:showSerName val="0"/>
          <c:showPercent val="0"/>
          <c:showBubbleSize val="0"/>
        </c:dLbls>
        <c:gapWidth val="46"/>
        <c:axId val="1280994719"/>
        <c:axId val="1280975519"/>
      </c:barChar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Pt>
            <c:idx val="1"/>
            <c:invertIfNegative val="0"/>
            <c:bubble3D val="0"/>
            <c:spPr>
              <a:solidFill>
                <a:srgbClr val="02B050"/>
              </a:solidFill>
              <a:ln>
                <a:noFill/>
              </a:ln>
              <a:effectLst/>
            </c:spPr>
            <c:extLst>
              <c:ext xmlns:c16="http://schemas.microsoft.com/office/drawing/2014/chart" uri="{C3380CC4-5D6E-409C-BE32-E72D297353CC}">
                <c16:uniqueId val="{00000005-34D4-4705-ACD9-CBBB41392E8B}"/>
              </c:ext>
            </c:extLst>
          </c:dPt>
          <c:dPt>
            <c:idx val="2"/>
            <c:invertIfNegative val="0"/>
            <c:bubble3D val="0"/>
            <c:spPr>
              <a:solidFill>
                <a:srgbClr val="02B050"/>
              </a:solidFill>
              <a:ln>
                <a:noFill/>
              </a:ln>
              <a:effectLst/>
            </c:spPr>
            <c:extLst>
              <c:ext xmlns:c16="http://schemas.microsoft.com/office/drawing/2014/chart" uri="{C3380CC4-5D6E-409C-BE32-E72D297353CC}">
                <c16:uniqueId val="{00000007-34D4-4705-ACD9-CBBB41392E8B}"/>
              </c:ext>
            </c:extLst>
          </c:dPt>
          <c:dPt>
            <c:idx val="3"/>
            <c:invertIfNegative val="0"/>
            <c:bubble3D val="0"/>
            <c:spPr>
              <a:solidFill>
                <a:srgbClr val="2AA5EA"/>
              </a:solidFill>
              <a:ln>
                <a:noFill/>
              </a:ln>
              <a:effectLst/>
            </c:spPr>
            <c:extLst>
              <c:ext xmlns:c16="http://schemas.microsoft.com/office/drawing/2014/chart" uri="{C3380CC4-5D6E-409C-BE32-E72D297353CC}">
                <c16:uniqueId val="{0000000A-34D4-4705-ACD9-CBBB41392E8B}"/>
              </c:ext>
            </c:extLst>
          </c:dPt>
          <c:dPt>
            <c:idx val="4"/>
            <c:invertIfNegative val="0"/>
            <c:bubble3D val="0"/>
            <c:spPr>
              <a:solidFill>
                <a:srgbClr val="8C4D2E"/>
              </a:solidFill>
              <a:ln>
                <a:noFill/>
              </a:ln>
              <a:effectLst/>
            </c:spPr>
            <c:extLst>
              <c:ext xmlns:c16="http://schemas.microsoft.com/office/drawing/2014/chart" uri="{C3380CC4-5D6E-409C-BE32-E72D297353CC}">
                <c16:uniqueId val="{0000000C-34D4-4705-ACD9-CBBB41392E8B}"/>
              </c:ext>
            </c:extLst>
          </c:dPt>
          <c:dPt>
            <c:idx val="5"/>
            <c:invertIfNegative val="0"/>
            <c:bubble3D val="0"/>
            <c:spPr>
              <a:solidFill>
                <a:srgbClr val="FF870B"/>
              </a:solidFill>
              <a:ln>
                <a:noFill/>
              </a:ln>
              <a:effectLst/>
            </c:spPr>
            <c:extLst>
              <c:ext xmlns:c16="http://schemas.microsoft.com/office/drawing/2014/chart" uri="{C3380CC4-5D6E-409C-BE32-E72D297353CC}">
                <c16:uniqueId val="{0000000E-34D4-4705-ACD9-CBBB41392E8B}"/>
              </c:ext>
            </c:extLst>
          </c:dPt>
          <c:dPt>
            <c:idx val="6"/>
            <c:invertIfNegative val="0"/>
            <c:bubble3D val="0"/>
            <c:spPr>
              <a:solidFill>
                <a:srgbClr val="65798C"/>
              </a:solidFill>
              <a:ln>
                <a:noFill/>
              </a:ln>
              <a:effectLst/>
            </c:spPr>
            <c:extLst>
              <c:ext xmlns:c16="http://schemas.microsoft.com/office/drawing/2014/chart" uri="{C3380CC4-5D6E-409C-BE32-E72D297353CC}">
                <c16:uniqueId val="{00000010-34D4-4705-ACD9-CBBB41392E8B}"/>
              </c:ext>
            </c:extLst>
          </c:dPt>
          <c:dPt>
            <c:idx val="7"/>
            <c:invertIfNegative val="0"/>
            <c:bubble3D val="0"/>
            <c:spPr>
              <a:solidFill>
                <a:srgbClr val="555B5B"/>
              </a:solidFill>
              <a:ln>
                <a:noFill/>
              </a:ln>
              <a:effectLst/>
            </c:spPr>
            <c:extLst>
              <c:ext xmlns:c16="http://schemas.microsoft.com/office/drawing/2014/chart" uri="{C3380CC4-5D6E-409C-BE32-E72D297353CC}">
                <c16:uniqueId val="{0000001B-9FCA-401E-97F2-9D3C3C30511E}"/>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Bebas Kai" panose="04050603020B02020204" pitchFamily="82" charset="0"/>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Planilha1!$A$2:$A$10</c:f>
              <c:strCache>
                <c:ptCount val="8"/>
                <c:pt idx="0">
                  <c:v>-</c:v>
                </c:pt>
                <c:pt idx="1">
                  <c:v>Categoria 1</c:v>
                </c:pt>
                <c:pt idx="2">
                  <c:v>Categoria 2</c:v>
                </c:pt>
                <c:pt idx="3">
                  <c:v>Categoria 3</c:v>
                </c:pt>
                <c:pt idx="4">
                  <c:v>Categoria 4</c:v>
                </c:pt>
                <c:pt idx="5">
                  <c:v>Categoria 5</c:v>
                </c:pt>
                <c:pt idx="6">
                  <c:v>Categoria 6</c:v>
                </c:pt>
                <c:pt idx="7">
                  <c:v>Categoria 7</c:v>
                </c:pt>
              </c:strCache>
            </c:strRef>
          </c:cat>
          <c:val>
            <c:numRef>
              <c:f>Planilha1!$B$2:$B$10</c:f>
              <c:numCache>
                <c:formatCode>General</c:formatCode>
                <c:ptCount val="9"/>
                <c:pt idx="1">
                  <c:v>664</c:v>
                </c:pt>
                <c:pt idx="2">
                  <c:v>676</c:v>
                </c:pt>
                <c:pt idx="3">
                  <c:v>701</c:v>
                </c:pt>
                <c:pt idx="4">
                  <c:v>591</c:v>
                </c:pt>
                <c:pt idx="5">
                  <c:v>1181</c:v>
                </c:pt>
                <c:pt idx="6">
                  <c:v>819</c:v>
                </c:pt>
                <c:pt idx="7">
                  <c:v>900</c:v>
                </c:pt>
              </c:numCache>
            </c:numRef>
          </c:val>
          <c:extLst>
            <c:ext xmlns:c16="http://schemas.microsoft.com/office/drawing/2014/chart" uri="{C3380CC4-5D6E-409C-BE32-E72D297353CC}">
              <c16:uniqueId val="{00000000-34D4-4705-ACD9-CBBB41392E8B}"/>
            </c:ext>
          </c:extLst>
        </c:ser>
        <c:dLbls>
          <c:showLegendKey val="0"/>
          <c:showVal val="0"/>
          <c:showCatName val="0"/>
          <c:showSerName val="0"/>
          <c:showPercent val="0"/>
          <c:showBubbleSize val="0"/>
        </c:dLbls>
        <c:gapWidth val="46"/>
        <c:axId val="1219522735"/>
        <c:axId val="1219521295"/>
      </c:barChart>
      <c:lineChart>
        <c:grouping val="standard"/>
        <c:varyColors val="0"/>
        <c:ser>
          <c:idx val="2"/>
          <c:order val="2"/>
          <c:tx>
            <c:strRef>
              <c:f>Planilha1!$D$1</c:f>
              <c:strCache>
                <c:ptCount val="1"/>
                <c:pt idx="0">
                  <c:v>Série 3</c:v>
                </c:pt>
              </c:strCache>
            </c:strRef>
          </c:tx>
          <c:spPr>
            <a:ln w="22225" cap="rnd">
              <a:solidFill>
                <a:srgbClr val="FF2520"/>
              </a:solidFill>
              <a:prstDash val="dash"/>
              <a:round/>
            </a:ln>
            <a:effectLst/>
          </c:spPr>
          <c:marker>
            <c:symbol val="none"/>
          </c:marker>
          <c:cat>
            <c:strRef>
              <c:f>Planilha1!$A$2:$A$10</c:f>
              <c:strCache>
                <c:ptCount val="8"/>
                <c:pt idx="0">
                  <c:v>-</c:v>
                </c:pt>
                <c:pt idx="1">
                  <c:v>Categoria 1</c:v>
                </c:pt>
                <c:pt idx="2">
                  <c:v>Categoria 2</c:v>
                </c:pt>
                <c:pt idx="3">
                  <c:v>Categoria 3</c:v>
                </c:pt>
                <c:pt idx="4">
                  <c:v>Categoria 4</c:v>
                </c:pt>
                <c:pt idx="5">
                  <c:v>Categoria 5</c:v>
                </c:pt>
                <c:pt idx="6">
                  <c:v>Categoria 6</c:v>
                </c:pt>
                <c:pt idx="7">
                  <c:v>Categoria 7</c:v>
                </c:pt>
              </c:strCache>
            </c:strRef>
          </c:cat>
          <c:val>
            <c:numRef>
              <c:f>Planilha1!$D$2:$D$10</c:f>
              <c:numCache>
                <c:formatCode>General</c:formatCode>
                <c:ptCount val="9"/>
                <c:pt idx="0">
                  <c:v>775</c:v>
                </c:pt>
                <c:pt idx="1">
                  <c:v>775</c:v>
                </c:pt>
                <c:pt idx="2">
                  <c:v>775</c:v>
                </c:pt>
                <c:pt idx="3">
                  <c:v>775</c:v>
                </c:pt>
                <c:pt idx="4">
                  <c:v>775</c:v>
                </c:pt>
                <c:pt idx="5">
                  <c:v>775</c:v>
                </c:pt>
                <c:pt idx="6">
                  <c:v>775</c:v>
                </c:pt>
                <c:pt idx="7">
                  <c:v>775</c:v>
                </c:pt>
                <c:pt idx="8">
                  <c:v>775</c:v>
                </c:pt>
              </c:numCache>
            </c:numRef>
          </c:val>
          <c:smooth val="0"/>
          <c:extLst>
            <c:ext xmlns:c16="http://schemas.microsoft.com/office/drawing/2014/chart" uri="{C3380CC4-5D6E-409C-BE32-E72D297353CC}">
              <c16:uniqueId val="{00000012-34D4-4705-ACD9-CBBB41392E8B}"/>
            </c:ext>
          </c:extLst>
        </c:ser>
        <c:ser>
          <c:idx val="3"/>
          <c:order val="3"/>
          <c:tx>
            <c:strRef>
              <c:f>Planilha1!$E$1</c:f>
              <c:strCache>
                <c:ptCount val="1"/>
                <c:pt idx="0">
                  <c:v>Série 4</c:v>
                </c:pt>
              </c:strCache>
            </c:strRef>
          </c:tx>
          <c:spPr>
            <a:ln w="22225" cap="rnd">
              <a:solidFill>
                <a:srgbClr val="176AAF"/>
              </a:solidFill>
              <a:prstDash val="dash"/>
              <a:round/>
            </a:ln>
            <a:effectLst/>
          </c:spPr>
          <c:marker>
            <c:symbol val="none"/>
          </c:marker>
          <c:cat>
            <c:strRef>
              <c:f>Planilha1!$A$2:$A$10</c:f>
              <c:strCache>
                <c:ptCount val="8"/>
                <c:pt idx="0">
                  <c:v>-</c:v>
                </c:pt>
                <c:pt idx="1">
                  <c:v>Categoria 1</c:v>
                </c:pt>
                <c:pt idx="2">
                  <c:v>Categoria 2</c:v>
                </c:pt>
                <c:pt idx="3">
                  <c:v>Categoria 3</c:v>
                </c:pt>
                <c:pt idx="4">
                  <c:v>Categoria 4</c:v>
                </c:pt>
                <c:pt idx="5">
                  <c:v>Categoria 5</c:v>
                </c:pt>
                <c:pt idx="6">
                  <c:v>Categoria 6</c:v>
                </c:pt>
                <c:pt idx="7">
                  <c:v>Categoria 7</c:v>
                </c:pt>
              </c:strCache>
            </c:strRef>
          </c:cat>
          <c:val>
            <c:numRef>
              <c:f>Planilha1!$E$2:$E$10</c:f>
              <c:numCache>
                <c:formatCode>General</c:formatCode>
                <c:ptCount val="9"/>
                <c:pt idx="0">
                  <c:v>534</c:v>
                </c:pt>
                <c:pt idx="1">
                  <c:v>534</c:v>
                </c:pt>
                <c:pt idx="2">
                  <c:v>534</c:v>
                </c:pt>
                <c:pt idx="3">
                  <c:v>534</c:v>
                </c:pt>
                <c:pt idx="4">
                  <c:v>534</c:v>
                </c:pt>
                <c:pt idx="5">
                  <c:v>534</c:v>
                </c:pt>
                <c:pt idx="6">
                  <c:v>534</c:v>
                </c:pt>
                <c:pt idx="7">
                  <c:v>534</c:v>
                </c:pt>
                <c:pt idx="8">
                  <c:v>534</c:v>
                </c:pt>
              </c:numCache>
            </c:numRef>
          </c:val>
          <c:smooth val="0"/>
          <c:extLst>
            <c:ext xmlns:c16="http://schemas.microsoft.com/office/drawing/2014/chart" uri="{C3380CC4-5D6E-409C-BE32-E72D297353CC}">
              <c16:uniqueId val="{00000013-34D4-4705-ACD9-CBBB41392E8B}"/>
            </c:ext>
          </c:extLst>
        </c:ser>
        <c:dLbls>
          <c:showLegendKey val="0"/>
          <c:showVal val="0"/>
          <c:showCatName val="0"/>
          <c:showSerName val="0"/>
          <c:showPercent val="0"/>
          <c:showBubbleSize val="0"/>
        </c:dLbls>
        <c:marker val="1"/>
        <c:smooth val="0"/>
        <c:axId val="1280994719"/>
        <c:axId val="1280975519"/>
      </c:lineChart>
      <c:catAx>
        <c:axId val="1280994719"/>
        <c:scaling>
          <c:orientation val="minMax"/>
        </c:scaling>
        <c:delete val="1"/>
        <c:axPos val="b"/>
        <c:numFmt formatCode="General" sourceLinked="1"/>
        <c:majorTickMark val="none"/>
        <c:minorTickMark val="none"/>
        <c:tickLblPos val="nextTo"/>
        <c:crossAx val="1280975519"/>
        <c:crosses val="autoZero"/>
        <c:auto val="1"/>
        <c:lblAlgn val="ctr"/>
        <c:lblOffset val="100"/>
        <c:noMultiLvlLbl val="0"/>
      </c:catAx>
      <c:valAx>
        <c:axId val="1280975519"/>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280994719"/>
        <c:crosses val="autoZero"/>
        <c:crossBetween val="between"/>
      </c:valAx>
      <c:valAx>
        <c:axId val="1219521295"/>
        <c:scaling>
          <c:orientation val="minMax"/>
        </c:scaling>
        <c:delete val="1"/>
        <c:axPos val="r"/>
        <c:numFmt formatCode="General" sourceLinked="1"/>
        <c:majorTickMark val="out"/>
        <c:minorTickMark val="none"/>
        <c:tickLblPos val="nextTo"/>
        <c:crossAx val="1219522735"/>
        <c:crosses val="max"/>
        <c:crossBetween val="between"/>
      </c:valAx>
      <c:catAx>
        <c:axId val="1219522735"/>
        <c:scaling>
          <c:orientation val="minMax"/>
        </c:scaling>
        <c:delete val="1"/>
        <c:axPos val="b"/>
        <c:numFmt formatCode="General" sourceLinked="1"/>
        <c:majorTickMark val="out"/>
        <c:minorTickMark val="none"/>
        <c:tickLblPos val="nextTo"/>
        <c:crossAx val="1219521295"/>
        <c:crosses val="autoZero"/>
        <c:auto val="1"/>
        <c:lblAlgn val="ctr"/>
        <c:lblOffset val="100"/>
        <c:noMultiLvlLbl val="0"/>
      </c:cat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prstDash val="dash"/>
    </a:ln>
    <a:effectLst/>
  </c:spPr>
  <c:txPr>
    <a:bodyPr/>
    <a:lstStyle/>
    <a:p>
      <a:pPr>
        <a:defRPr/>
      </a:pPr>
      <a:endParaRPr lang="pt-B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228B-B5BA-5844-9E71-2BF823917A71}" type="datetimeFigureOut">
              <a:rPr lang="pt-BR" smtClean="0"/>
              <a:t>13/06/2024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CF3E0-0754-3D47-9961-3FD558503D67}" type="slidenum">
              <a:rPr lang="pt-BR" smtClean="0"/>
              <a:t>‹nº›</a:t>
            </a:fld>
            <a:endParaRPr lang="pt-BR"/>
          </a:p>
        </p:txBody>
      </p:sp>
    </p:spTree>
    <p:extLst>
      <p:ext uri="{BB962C8B-B14F-4D97-AF65-F5344CB8AC3E}">
        <p14:creationId xmlns:p14="http://schemas.microsoft.com/office/powerpoint/2010/main" val="141617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0ACF3E0-0754-3D47-9961-3FD558503D67}" type="slidenum">
              <a:rPr lang="pt-BR" smtClean="0"/>
              <a:t>4</a:t>
            </a:fld>
            <a:endParaRPr lang="pt-BR"/>
          </a:p>
        </p:txBody>
      </p:sp>
    </p:spTree>
    <p:extLst>
      <p:ext uri="{BB962C8B-B14F-4D97-AF65-F5344CB8AC3E}">
        <p14:creationId xmlns:p14="http://schemas.microsoft.com/office/powerpoint/2010/main" val="206345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F0ACF3E0-0754-3D47-9961-3FD558503D67}" type="slidenum">
              <a:rPr lang="pt-BR" smtClean="0"/>
              <a:t>6</a:t>
            </a:fld>
            <a:endParaRPr lang="pt-BR"/>
          </a:p>
        </p:txBody>
      </p:sp>
    </p:spTree>
    <p:extLst>
      <p:ext uri="{BB962C8B-B14F-4D97-AF65-F5344CB8AC3E}">
        <p14:creationId xmlns:p14="http://schemas.microsoft.com/office/powerpoint/2010/main" val="69677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F0ACF3E0-0754-3D47-9961-3FD558503D67}" type="slidenum">
              <a:rPr lang="pt-BR" smtClean="0"/>
              <a:t>12</a:t>
            </a:fld>
            <a:endParaRPr lang="pt-BR"/>
          </a:p>
        </p:txBody>
      </p:sp>
    </p:spTree>
    <p:extLst>
      <p:ext uri="{BB962C8B-B14F-4D97-AF65-F5344CB8AC3E}">
        <p14:creationId xmlns:p14="http://schemas.microsoft.com/office/powerpoint/2010/main" val="34799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F0ACF3E0-0754-3D47-9961-3FD558503D67}" type="slidenum">
              <a:rPr lang="pt-BR" smtClean="0"/>
              <a:t>14</a:t>
            </a:fld>
            <a:endParaRPr lang="pt-BR"/>
          </a:p>
        </p:txBody>
      </p:sp>
    </p:spTree>
    <p:extLst>
      <p:ext uri="{BB962C8B-B14F-4D97-AF65-F5344CB8AC3E}">
        <p14:creationId xmlns:p14="http://schemas.microsoft.com/office/powerpoint/2010/main" val="130743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F0ACF3E0-0754-3D47-9961-3FD558503D67}" type="slidenum">
              <a:rPr lang="pt-BR" smtClean="0"/>
              <a:t>15</a:t>
            </a:fld>
            <a:endParaRPr lang="pt-BR"/>
          </a:p>
        </p:txBody>
      </p:sp>
    </p:spTree>
    <p:extLst>
      <p:ext uri="{BB962C8B-B14F-4D97-AF65-F5344CB8AC3E}">
        <p14:creationId xmlns:p14="http://schemas.microsoft.com/office/powerpoint/2010/main" val="53266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F0ACF3E0-0754-3D47-9961-3FD558503D67}" type="slidenum">
              <a:rPr lang="pt-BR" smtClean="0"/>
              <a:t>16</a:t>
            </a:fld>
            <a:endParaRPr lang="pt-BR"/>
          </a:p>
        </p:txBody>
      </p:sp>
    </p:spTree>
    <p:extLst>
      <p:ext uri="{BB962C8B-B14F-4D97-AF65-F5344CB8AC3E}">
        <p14:creationId xmlns:p14="http://schemas.microsoft.com/office/powerpoint/2010/main" val="120736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91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lides">
    <p:bg>
      <p:bgPr>
        <a:solidFill>
          <a:schemeClr val="bg1"/>
        </a:solidFill>
        <a:effectLst/>
      </p:bgPr>
    </p:bg>
    <p:spTree>
      <p:nvGrpSpPr>
        <p:cNvPr id="1" name=""/>
        <p:cNvGrpSpPr/>
        <p:nvPr/>
      </p:nvGrpSpPr>
      <p:grpSpPr>
        <a:xfrm>
          <a:off x="0" y="0"/>
          <a:ext cx="0" cy="0"/>
          <a:chOff x="0" y="0"/>
          <a:chExt cx="0" cy="0"/>
        </a:xfrm>
      </p:grpSpPr>
      <p:pic>
        <p:nvPicPr>
          <p:cNvPr id="5" name="Picture 4" descr="A logo of a company&#10;&#10;Description automatically generated">
            <a:extLst>
              <a:ext uri="{FF2B5EF4-FFF2-40B4-BE49-F238E27FC236}">
                <a16:creationId xmlns:a16="http://schemas.microsoft.com/office/drawing/2014/main" id="{719085EC-202D-5BE0-FF06-05FB2F0F1B85}"/>
              </a:ext>
            </a:extLst>
          </p:cNvPr>
          <p:cNvPicPr>
            <a:picLocks noChangeAspect="1"/>
          </p:cNvPicPr>
          <p:nvPr userDrawn="1"/>
        </p:nvPicPr>
        <p:blipFill>
          <a:blip r:embed="rId2"/>
          <a:stretch>
            <a:fillRect/>
          </a:stretch>
        </p:blipFill>
        <p:spPr>
          <a:xfrm>
            <a:off x="262039" y="108859"/>
            <a:ext cx="1108577" cy="522514"/>
          </a:xfrm>
          <a:prstGeom prst="rect">
            <a:avLst/>
          </a:prstGeom>
        </p:spPr>
      </p:pic>
    </p:spTree>
    <p:extLst>
      <p:ext uri="{BB962C8B-B14F-4D97-AF65-F5344CB8AC3E}">
        <p14:creationId xmlns:p14="http://schemas.microsoft.com/office/powerpoint/2010/main" val="13083359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254528"/>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40.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8.png"/><Relationship Id="rId16"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42.png"/><Relationship Id="rId15" Type="http://schemas.openxmlformats.org/officeDocument/2006/relationships/image" Target="../media/image78.png"/><Relationship Id="rId10" Type="http://schemas.openxmlformats.org/officeDocument/2006/relationships/image" Target="../media/image73.png"/><Relationship Id="rId4" Type="http://schemas.openxmlformats.org/officeDocument/2006/relationships/image" Target="../media/image41.png"/><Relationship Id="rId9" Type="http://schemas.openxmlformats.org/officeDocument/2006/relationships/image" Target="../media/image72.png"/><Relationship Id="rId14" Type="http://schemas.openxmlformats.org/officeDocument/2006/relationships/image" Target="../media/image77.png"/></Relationships>
</file>

<file path=ppt/slides/_rels/slide1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40.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9.png"/><Relationship Id="rId16"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42.png"/><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image" Target="../media/image41.png"/><Relationship Id="rId9" Type="http://schemas.openxmlformats.org/officeDocument/2006/relationships/image" Target="../media/image83.png"/><Relationship Id="rId14" Type="http://schemas.openxmlformats.org/officeDocument/2006/relationships/image" Target="../media/image88.png"/></Relationships>
</file>

<file path=ppt/slides/_rels/slide1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93.png"/><Relationship Id="rId5" Type="http://schemas.openxmlformats.org/officeDocument/2006/relationships/image" Target="../media/image34.png"/><Relationship Id="rId10" Type="http://schemas.openxmlformats.org/officeDocument/2006/relationships/image" Target="../media/image92.png"/><Relationship Id="rId4" Type="http://schemas.openxmlformats.org/officeDocument/2006/relationships/image" Target="../media/image33.png"/><Relationship Id="rId9" Type="http://schemas.openxmlformats.org/officeDocument/2006/relationships/image" Target="../media/image91.png"/></Relationships>
</file>

<file path=ppt/slides/_rels/slide1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102.png"/><Relationship Id="rId3" Type="http://schemas.openxmlformats.org/officeDocument/2006/relationships/image" Target="../media/image94.png"/><Relationship Id="rId7" Type="http://schemas.openxmlformats.org/officeDocument/2006/relationships/image" Target="../media/image97.png"/><Relationship Id="rId12" Type="http://schemas.openxmlformats.org/officeDocument/2006/relationships/image" Target="../media/image101.png"/><Relationship Id="rId2" Type="http://schemas.openxmlformats.org/officeDocument/2006/relationships/image" Target="../media/image40.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100.png"/><Relationship Id="rId5" Type="http://schemas.openxmlformats.org/officeDocument/2006/relationships/image" Target="../media/image95.png"/><Relationship Id="rId15" Type="http://schemas.openxmlformats.org/officeDocument/2006/relationships/chart" Target="../charts/chart6.xml"/><Relationship Id="rId10" Type="http://schemas.openxmlformats.org/officeDocument/2006/relationships/image" Target="../media/image99.png"/><Relationship Id="rId4" Type="http://schemas.openxmlformats.org/officeDocument/2006/relationships/image" Target="../media/image42.png"/><Relationship Id="rId9" Type="http://schemas.openxmlformats.org/officeDocument/2006/relationships/image" Target="../media/image98.png"/><Relationship Id="rId14" Type="http://schemas.openxmlformats.org/officeDocument/2006/relationships/image" Target="../media/image103.png"/></Relationships>
</file>

<file path=ppt/slides/_rels/slide14.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10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93.png"/><Relationship Id="rId5" Type="http://schemas.openxmlformats.org/officeDocument/2006/relationships/image" Target="../media/image34.png"/><Relationship Id="rId10" Type="http://schemas.openxmlformats.org/officeDocument/2006/relationships/image" Target="../media/image92.png"/><Relationship Id="rId4" Type="http://schemas.openxmlformats.org/officeDocument/2006/relationships/image" Target="../media/image33.png"/><Relationship Id="rId9" Type="http://schemas.openxmlformats.org/officeDocument/2006/relationships/image" Target="../media/image91.png"/></Relationships>
</file>

<file path=ppt/slides/_rels/slide15.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4.png"/><Relationship Id="rId18" Type="http://schemas.openxmlformats.org/officeDocument/2006/relationships/image" Target="../media/image104.png"/><Relationship Id="rId3" Type="http://schemas.openxmlformats.org/officeDocument/2006/relationships/image" Target="../media/image40.png"/><Relationship Id="rId7" Type="http://schemas.openxmlformats.org/officeDocument/2006/relationships/image" Target="../media/image109.png"/><Relationship Id="rId12" Type="http://schemas.openxmlformats.org/officeDocument/2006/relationships/image" Target="../media/image113.png"/><Relationship Id="rId17" Type="http://schemas.openxmlformats.org/officeDocument/2006/relationships/chart" Target="../charts/chart7.xml"/><Relationship Id="rId2" Type="http://schemas.openxmlformats.org/officeDocument/2006/relationships/notesSlide" Target="../notesSlides/notesSlide5.xml"/><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2.png"/><Relationship Id="rId5" Type="http://schemas.openxmlformats.org/officeDocument/2006/relationships/image" Target="../media/image42.png"/><Relationship Id="rId15" Type="http://schemas.openxmlformats.org/officeDocument/2006/relationships/image" Target="../media/image103.png"/><Relationship Id="rId10" Type="http://schemas.openxmlformats.org/officeDocument/2006/relationships/image" Target="../media/image111.png"/><Relationship Id="rId4" Type="http://schemas.openxmlformats.org/officeDocument/2006/relationships/image" Target="../media/image107.png"/><Relationship Id="rId9" Type="http://schemas.openxmlformats.org/officeDocument/2006/relationships/image" Target="../media/image73.png"/><Relationship Id="rId14" Type="http://schemas.openxmlformats.org/officeDocument/2006/relationships/image" Target="../media/image102.png"/></Relationships>
</file>

<file path=ppt/slides/_rels/slide16.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notesSlide" Target="../notesSlides/notesSlide6.xml"/><Relationship Id="rId16"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6"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5.png"/><Relationship Id="rId2" Type="http://schemas.openxmlformats.org/officeDocument/2006/relationships/image" Target="../media/image39.png"/><Relationship Id="rId16"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6.png"/><Relationship Id="rId10" Type="http://schemas.openxmlformats.org/officeDocument/2006/relationships/image" Target="../media/image54.png"/><Relationship Id="rId4" Type="http://schemas.openxmlformats.org/officeDocument/2006/relationships/image" Target="../media/image41.png"/><Relationship Id="rId9" Type="http://schemas.openxmlformats.org/officeDocument/2006/relationships/image" Target="../media/image53.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40.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7.png"/><Relationship Id="rId16"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42.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41.png"/><Relationship Id="rId9" Type="http://schemas.openxmlformats.org/officeDocument/2006/relationships/image" Target="../media/image61.png"/><Relationship Id="rId14"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9EAFF-E1AF-44F6-D3F6-61CC9CCFF30C}"/>
              </a:ext>
            </a:extLst>
          </p:cNvPr>
          <p:cNvPicPr>
            <a:picLocks noChangeAspect="1"/>
          </p:cNvPicPr>
          <p:nvPr/>
        </p:nvPicPr>
        <p:blipFill>
          <a:blip r:embed="rId2"/>
          <a:srcRect/>
          <a:stretch/>
        </p:blipFill>
        <p:spPr>
          <a:xfrm>
            <a:off x="2743200" y="4786633"/>
            <a:ext cx="6695524" cy="1771160"/>
          </a:xfrm>
          <a:prstGeom prst="rect">
            <a:avLst/>
          </a:prstGeom>
        </p:spPr>
      </p:pic>
      <p:pic>
        <p:nvPicPr>
          <p:cNvPr id="9" name="Picture 8" descr="A logo of a green and yellow eye&#10;&#10;Description automatically generated">
            <a:extLst>
              <a:ext uri="{FF2B5EF4-FFF2-40B4-BE49-F238E27FC236}">
                <a16:creationId xmlns:a16="http://schemas.microsoft.com/office/drawing/2014/main" id="{5876ED3A-E819-9407-2EBF-8003153A48EF}"/>
              </a:ext>
            </a:extLst>
          </p:cNvPr>
          <p:cNvPicPr>
            <a:picLocks noChangeAspect="1"/>
          </p:cNvPicPr>
          <p:nvPr/>
        </p:nvPicPr>
        <p:blipFill>
          <a:blip r:embed="rId3"/>
          <a:stretch>
            <a:fillRect/>
          </a:stretch>
        </p:blipFill>
        <p:spPr>
          <a:xfrm>
            <a:off x="4807107" y="496362"/>
            <a:ext cx="2586152" cy="1046011"/>
          </a:xfrm>
          <a:prstGeom prst="rect">
            <a:avLst/>
          </a:prstGeom>
        </p:spPr>
      </p:pic>
      <p:pic>
        <p:nvPicPr>
          <p:cNvPr id="8" name="Picture 7" descr="A black and orange sign with white text&#10;&#10;Description automatically generated">
            <a:extLst>
              <a:ext uri="{FF2B5EF4-FFF2-40B4-BE49-F238E27FC236}">
                <a16:creationId xmlns:a16="http://schemas.microsoft.com/office/drawing/2014/main" id="{5F877DE7-5D61-6DA4-F169-589F6B5109C7}"/>
              </a:ext>
            </a:extLst>
          </p:cNvPr>
          <p:cNvPicPr>
            <a:picLocks noChangeAspect="1"/>
          </p:cNvPicPr>
          <p:nvPr/>
        </p:nvPicPr>
        <p:blipFill>
          <a:blip r:embed="rId4"/>
          <a:stretch>
            <a:fillRect/>
          </a:stretch>
        </p:blipFill>
        <p:spPr>
          <a:xfrm>
            <a:off x="3252952" y="1762648"/>
            <a:ext cx="5686096" cy="2303063"/>
          </a:xfrm>
          <a:prstGeom prst="rect">
            <a:avLst/>
          </a:prstGeom>
        </p:spPr>
      </p:pic>
      <p:sp>
        <p:nvSpPr>
          <p:cNvPr id="10" name="Title">
            <a:extLst>
              <a:ext uri="{FF2B5EF4-FFF2-40B4-BE49-F238E27FC236}">
                <a16:creationId xmlns:a16="http://schemas.microsoft.com/office/drawing/2014/main" id="{68C5385B-41FA-47DA-B4C3-CA30D7AD3DB1}"/>
              </a:ext>
            </a:extLst>
          </p:cNvPr>
          <p:cNvSpPr txBox="1"/>
          <p:nvPr/>
        </p:nvSpPr>
        <p:spPr>
          <a:xfrm>
            <a:off x="3036849" y="3923155"/>
            <a:ext cx="6096000" cy="569387"/>
          </a:xfrm>
          <a:prstGeom prst="rect">
            <a:avLst/>
          </a:prstGeom>
          <a:noFill/>
        </p:spPr>
        <p:txBody>
          <a:bodyPr wrap="square">
            <a:spAutoFit/>
          </a:bodyPr>
          <a:lstStyle/>
          <a:p>
            <a:pPr algn="ctr"/>
            <a:r>
              <a:rPr lang="pt-BR" sz="3100">
                <a:solidFill>
                  <a:srgbClr val="DA4A14"/>
                </a:solidFill>
              </a:rPr>
              <a:t>- GRANFPOLIS - Simul 08 Jun -</a:t>
            </a:r>
            <a:endParaRPr lang="pt-BR" sz="3100" dirty="0">
              <a:solidFill>
                <a:srgbClr val="DA4A14"/>
              </a:solidFill>
            </a:endParaRPr>
          </a:p>
        </p:txBody>
      </p:sp>
    </p:spTree>
    <p:extLst>
      <p:ext uri="{BB962C8B-B14F-4D97-AF65-F5344CB8AC3E}">
        <p14:creationId xmlns:p14="http://schemas.microsoft.com/office/powerpoint/2010/main" val="194861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920007-DDB1-AD63-8B79-34F69E51F216}"/>
              </a:ext>
            </a:extLst>
          </p:cNvPr>
          <p:cNvPicPr>
            <a:picLocks noChangeAspect="1"/>
          </p:cNvPicPr>
          <p:nvPr/>
        </p:nvPicPr>
        <p:blipFill>
          <a:blip r:embed="rId2"/>
          <a:srcRect/>
          <a:stretch/>
        </p:blipFill>
        <p:spPr>
          <a:xfrm>
            <a:off x="6530737" y="458189"/>
            <a:ext cx="1743948" cy="949482"/>
          </a:xfrm>
          <a:prstGeom prst="rect">
            <a:avLst/>
          </a:prstGeom>
        </p:spPr>
      </p:pic>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3"/>
          <a:stretch>
            <a:fillRect/>
          </a:stretch>
        </p:blipFill>
        <p:spPr>
          <a:xfrm>
            <a:off x="7955827" y="4459831"/>
            <a:ext cx="3763067" cy="328873"/>
          </a:xfrm>
          <a:prstGeom prst="rect">
            <a:avLst/>
          </a:prstGeom>
        </p:spPr>
      </p:pic>
      <p:pic>
        <p:nvPicPr>
          <p:cNvPr id="42" name="Picture 41" descr="A black background with orange letters&#10;&#10;Description automatically generated">
            <a:extLst>
              <a:ext uri="{FF2B5EF4-FFF2-40B4-BE49-F238E27FC236}">
                <a16:creationId xmlns:a16="http://schemas.microsoft.com/office/drawing/2014/main" id="{AB1C78CE-F743-35A3-B6CD-557408F8BBF6}"/>
              </a:ext>
            </a:extLst>
          </p:cNvPr>
          <p:cNvPicPr>
            <a:picLocks noChangeAspect="1"/>
          </p:cNvPicPr>
          <p:nvPr/>
        </p:nvPicPr>
        <p:blipFill>
          <a:blip r:embed="rId4"/>
          <a:stretch>
            <a:fillRect/>
          </a:stretch>
        </p:blipFill>
        <p:spPr>
          <a:xfrm>
            <a:off x="499916" y="528215"/>
            <a:ext cx="2452180" cy="830165"/>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5"/>
          <a:stretch>
            <a:fillRect/>
          </a:stretch>
        </p:blipFill>
        <p:spPr>
          <a:xfrm>
            <a:off x="6794105" y="3982078"/>
            <a:ext cx="4890504" cy="423338"/>
          </a:xfrm>
          <a:prstGeom prst="rect">
            <a:avLst/>
          </a:prstGeom>
        </p:spPr>
      </p:pic>
      <p:pic>
        <p:nvPicPr>
          <p:cNvPr id="66" name="Picture 65">
            <a:extLst>
              <a:ext uri="{FF2B5EF4-FFF2-40B4-BE49-F238E27FC236}">
                <a16:creationId xmlns:a16="http://schemas.microsoft.com/office/drawing/2014/main" id="{4E8A54D4-0A01-0AF4-3DCC-EC1697FE2F23}"/>
              </a:ext>
            </a:extLst>
          </p:cNvPr>
          <p:cNvPicPr>
            <a:picLocks noChangeAspect="1"/>
          </p:cNvPicPr>
          <p:nvPr/>
        </p:nvPicPr>
        <p:blipFill>
          <a:blip r:embed="rId6"/>
          <a:srcRect/>
          <a:stretch/>
        </p:blipFill>
        <p:spPr>
          <a:xfrm>
            <a:off x="3789981" y="6054730"/>
            <a:ext cx="3414475" cy="550109"/>
          </a:xfrm>
          <a:prstGeom prst="rect">
            <a:avLst/>
          </a:prstGeom>
        </p:spPr>
      </p:pic>
      <p:pic>
        <p:nvPicPr>
          <p:cNvPr id="68" name="Picture 67">
            <a:extLst>
              <a:ext uri="{FF2B5EF4-FFF2-40B4-BE49-F238E27FC236}">
                <a16:creationId xmlns:a16="http://schemas.microsoft.com/office/drawing/2014/main" id="{07F46106-5AFA-1467-4CE6-983F907DCAFC}"/>
              </a:ext>
            </a:extLst>
          </p:cNvPr>
          <p:cNvPicPr>
            <a:picLocks noChangeAspect="1"/>
          </p:cNvPicPr>
          <p:nvPr/>
        </p:nvPicPr>
        <p:blipFill>
          <a:blip r:embed="rId7"/>
          <a:srcRect/>
          <a:stretch/>
        </p:blipFill>
        <p:spPr>
          <a:xfrm>
            <a:off x="3789983" y="5469505"/>
            <a:ext cx="3414470" cy="543785"/>
          </a:xfrm>
          <a:prstGeom prst="rect">
            <a:avLst/>
          </a:prstGeom>
        </p:spPr>
      </p:pic>
      <p:pic>
        <p:nvPicPr>
          <p:cNvPr id="72" name="Picture 71">
            <a:extLst>
              <a:ext uri="{FF2B5EF4-FFF2-40B4-BE49-F238E27FC236}">
                <a16:creationId xmlns:a16="http://schemas.microsoft.com/office/drawing/2014/main" id="{746EA8E6-DEAA-BC5D-45F4-C5D6A8765627}"/>
              </a:ext>
            </a:extLst>
          </p:cNvPr>
          <p:cNvPicPr>
            <a:picLocks noChangeAspect="1"/>
          </p:cNvPicPr>
          <p:nvPr/>
        </p:nvPicPr>
        <p:blipFill>
          <a:blip r:embed="rId8"/>
          <a:srcRect/>
          <a:stretch/>
        </p:blipFill>
        <p:spPr>
          <a:xfrm>
            <a:off x="271148" y="6054730"/>
            <a:ext cx="3414475" cy="550109"/>
          </a:xfrm>
          <a:prstGeom prst="rect">
            <a:avLst/>
          </a:prstGeom>
        </p:spPr>
      </p:pic>
      <p:pic>
        <p:nvPicPr>
          <p:cNvPr id="75" name="Picture 74">
            <a:extLst>
              <a:ext uri="{FF2B5EF4-FFF2-40B4-BE49-F238E27FC236}">
                <a16:creationId xmlns:a16="http://schemas.microsoft.com/office/drawing/2014/main" id="{2ECB9966-4154-BBE5-6E09-E883A62BF238}"/>
              </a:ext>
            </a:extLst>
          </p:cNvPr>
          <p:cNvPicPr>
            <a:picLocks noChangeAspect="1"/>
          </p:cNvPicPr>
          <p:nvPr/>
        </p:nvPicPr>
        <p:blipFill>
          <a:blip r:embed="rId9"/>
          <a:srcRect/>
          <a:stretch/>
        </p:blipFill>
        <p:spPr>
          <a:xfrm>
            <a:off x="985154" y="1585833"/>
            <a:ext cx="5648235" cy="2952915"/>
          </a:xfrm>
          <a:prstGeom prst="rect">
            <a:avLst/>
          </a:prstGeom>
        </p:spPr>
      </p:pic>
      <p:pic>
        <p:nvPicPr>
          <p:cNvPr id="76" name="Picture 75">
            <a:extLst>
              <a:ext uri="{FF2B5EF4-FFF2-40B4-BE49-F238E27FC236}">
                <a16:creationId xmlns:a16="http://schemas.microsoft.com/office/drawing/2014/main" id="{14F2B986-37C1-4784-43E7-AAF1152B650B}"/>
              </a:ext>
            </a:extLst>
          </p:cNvPr>
          <p:cNvPicPr>
            <a:picLocks noChangeAspect="1"/>
          </p:cNvPicPr>
          <p:nvPr/>
        </p:nvPicPr>
        <p:blipFill>
          <a:blip r:embed="rId10"/>
          <a:srcRect/>
          <a:stretch/>
        </p:blipFill>
        <p:spPr>
          <a:xfrm>
            <a:off x="9139061" y="388712"/>
            <a:ext cx="2115365" cy="1131624"/>
          </a:xfrm>
          <a:prstGeom prst="rect">
            <a:avLst/>
          </a:prstGeom>
        </p:spPr>
      </p:pic>
      <p:pic>
        <p:nvPicPr>
          <p:cNvPr id="70" name="Picture 69">
            <a:extLst>
              <a:ext uri="{FF2B5EF4-FFF2-40B4-BE49-F238E27FC236}">
                <a16:creationId xmlns:a16="http://schemas.microsoft.com/office/drawing/2014/main" id="{E7F07B87-3038-DF64-6CFE-1875C36AB67B}"/>
              </a:ext>
            </a:extLst>
          </p:cNvPr>
          <p:cNvPicPr>
            <a:picLocks noChangeAspect="1"/>
          </p:cNvPicPr>
          <p:nvPr/>
        </p:nvPicPr>
        <p:blipFill>
          <a:blip r:embed="rId11"/>
          <a:srcRect/>
          <a:stretch/>
        </p:blipFill>
        <p:spPr>
          <a:xfrm>
            <a:off x="3789983" y="4884281"/>
            <a:ext cx="3414470" cy="543785"/>
          </a:xfrm>
          <a:prstGeom prst="rect">
            <a:avLst/>
          </a:prstGeom>
        </p:spPr>
      </p:pic>
      <p:pic>
        <p:nvPicPr>
          <p:cNvPr id="77" name="Picture 76">
            <a:extLst>
              <a:ext uri="{FF2B5EF4-FFF2-40B4-BE49-F238E27FC236}">
                <a16:creationId xmlns:a16="http://schemas.microsoft.com/office/drawing/2014/main" id="{40B11EFB-93D7-F107-6CDF-1B5F48D9DBFE}"/>
              </a:ext>
            </a:extLst>
          </p:cNvPr>
          <p:cNvPicPr>
            <a:picLocks noChangeAspect="1"/>
          </p:cNvPicPr>
          <p:nvPr/>
        </p:nvPicPr>
        <p:blipFill>
          <a:blip r:embed="rId12"/>
          <a:srcRect/>
          <a:stretch/>
        </p:blipFill>
        <p:spPr>
          <a:xfrm>
            <a:off x="7542505" y="5354948"/>
            <a:ext cx="4242632" cy="1182372"/>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3"/>
          <a:srcRect/>
          <a:stretch/>
        </p:blipFill>
        <p:spPr>
          <a:xfrm>
            <a:off x="271153" y="4888143"/>
            <a:ext cx="3414463" cy="543785"/>
          </a:xfrm>
          <a:prstGeom prst="rect">
            <a:avLst/>
          </a:prstGeom>
        </p:spPr>
      </p:pic>
      <p:pic>
        <p:nvPicPr>
          <p:cNvPr id="80" name="Picture 79">
            <a:extLst>
              <a:ext uri="{FF2B5EF4-FFF2-40B4-BE49-F238E27FC236}">
                <a16:creationId xmlns:a16="http://schemas.microsoft.com/office/drawing/2014/main" id="{36372E56-CD52-1E03-D8A5-BDAAE16F9C69}"/>
              </a:ext>
            </a:extLst>
          </p:cNvPr>
          <p:cNvPicPr>
            <a:picLocks noChangeAspect="1"/>
          </p:cNvPicPr>
          <p:nvPr/>
        </p:nvPicPr>
        <p:blipFill>
          <a:blip r:embed="rId14"/>
          <a:srcRect/>
          <a:stretch/>
        </p:blipFill>
        <p:spPr>
          <a:xfrm>
            <a:off x="271150" y="5468436"/>
            <a:ext cx="3414470" cy="543785"/>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1954819" y="4961657"/>
            <a:ext cx="691665"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111</a:t>
            </a:r>
            <a:endParaRPr lang="pt-BR" sz="2200" dirty="0">
              <a:solidFill>
                <a:srgbClr val="8C4D2E"/>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61657"/>
            <a:ext cx="691665"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498</a:t>
            </a:r>
            <a:endParaRPr lang="pt-BR" sz="2200" dirty="0">
              <a:solidFill>
                <a:srgbClr val="8C4D2E"/>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646484" y="5513322"/>
            <a:ext cx="917340"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100%</a:t>
            </a:r>
            <a:endParaRPr lang="pt-BR" sz="2200" dirty="0">
              <a:solidFill>
                <a:srgbClr val="8C4D2E"/>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8603"/>
            <a:ext cx="1260230" cy="141486"/>
          </a:xfrm>
          <a:prstGeom prst="rect">
            <a:avLst/>
          </a:prstGeom>
          <a:noFill/>
        </p:spPr>
        <p:txBody>
          <a:bodyPr wrap="square" lIns="0" tIns="0" rIns="0" bIns="0" anchor="ctr" anchorCtr="0">
            <a:noAutofit/>
          </a:bodyPr>
          <a:lstStyle/>
          <a:p>
            <a:pPr algn="r"/>
            <a:r>
              <a:rPr lang="pt-BR" sz="1000">
                <a:solidFill>
                  <a:srgbClr val="8C4D2E"/>
                </a:solidFill>
                <a:latin typeface="Acumin Pro" panose="020B0504020202020204" pitchFamily="34" charset="77"/>
                <a:cs typeface="Calibri" panose="020F0502020204030204" pitchFamily="34" charset="0"/>
              </a:rPr>
              <a:t>(81,9 Milhões R$/a)</a:t>
            </a:r>
            <a:endParaRPr lang="pt-BR" sz="1000" dirty="0">
              <a:solidFill>
                <a:srgbClr val="8C4D2E"/>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646484" y="6093615"/>
            <a:ext cx="917340"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-75%</a:t>
            </a:r>
            <a:endParaRPr lang="pt-BR" sz="2200" dirty="0">
              <a:solidFill>
                <a:srgbClr val="8C4D2E"/>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248401" y="4938891"/>
            <a:ext cx="849926"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61%</a:t>
            </a:r>
            <a:endParaRPr lang="pt-BR" sz="2200" dirty="0">
              <a:solidFill>
                <a:srgbClr val="8C4D2E"/>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406661" y="5513322"/>
            <a:ext cx="674086"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10%</a:t>
            </a:r>
            <a:endParaRPr lang="pt-BR" sz="2200" dirty="0">
              <a:solidFill>
                <a:srgbClr val="8C4D2E"/>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9%</a:t>
            </a:r>
            <a:endParaRPr lang="pt-BR" sz="2200" dirty="0">
              <a:solidFill>
                <a:srgbClr val="8C4D2E"/>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253319" y="6093615"/>
            <a:ext cx="930614" cy="276999"/>
          </a:xfrm>
          <a:prstGeom prst="rect">
            <a:avLst/>
          </a:prstGeom>
          <a:noFill/>
        </p:spPr>
        <p:txBody>
          <a:bodyPr wrap="square" lIns="0" tIns="0" rIns="0" bIns="0" anchor="ctr" anchorCtr="0">
            <a:noAutofit/>
          </a:bodyPr>
          <a:lstStyle/>
          <a:p>
            <a:pPr algn="r"/>
            <a:r>
              <a:rPr lang="pt-BR" sz="2200">
                <a:solidFill>
                  <a:srgbClr val="8C4D2E"/>
                </a:solidFill>
                <a:latin typeface="Bebas Kai" pitchFamily="82" charset="77"/>
              </a:rPr>
              <a:t>75%</a:t>
            </a:r>
            <a:endParaRPr lang="pt-BR" sz="2200" dirty="0">
              <a:solidFill>
                <a:srgbClr val="8C4D2E"/>
              </a:solidFill>
              <a:latin typeface="Bebas Kai" pitchFamily="82" charset="77"/>
            </a:endParaRPr>
          </a:p>
        </p:txBody>
      </p:sp>
      <p:sp>
        <p:nvSpPr>
          <p:cNvPr id="100" name="InvestimentoDireto">
            <a:extLst>
              <a:ext uri="{FF2B5EF4-FFF2-40B4-BE49-F238E27FC236}">
                <a16:creationId xmlns:a16="http://schemas.microsoft.com/office/drawing/2014/main" id="{0D918D64-AD38-16E5-F53A-1AE1AD0F9BEC}"/>
              </a:ext>
            </a:extLst>
          </p:cNvPr>
          <p:cNvSpPr txBox="1"/>
          <p:nvPr/>
        </p:nvSpPr>
        <p:spPr>
          <a:xfrm>
            <a:off x="6648485" y="1035819"/>
            <a:ext cx="1626199"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R$ 0,77 Bi</a:t>
            </a:r>
            <a:endParaRPr lang="pt-BR" sz="2400" b="1" dirty="0">
              <a:solidFill>
                <a:srgbClr val="606060"/>
              </a:solidFill>
              <a:latin typeface="Acumin VF Condensed SemiBold" panose="020B0304020202020204" pitchFamily="34" charset="77"/>
            </a:endParaRPr>
          </a:p>
        </p:txBody>
      </p:sp>
      <p:sp>
        <p:nvSpPr>
          <p:cNvPr id="109" name="VendaMaterialRecicláveis">
            <a:extLst>
              <a:ext uri="{FF2B5EF4-FFF2-40B4-BE49-F238E27FC236}">
                <a16:creationId xmlns:a16="http://schemas.microsoft.com/office/drawing/2014/main" id="{EC28BA24-336B-BFA4-1D79-CBEDB46E1B54}"/>
              </a:ext>
            </a:extLst>
          </p:cNvPr>
          <p:cNvSpPr txBox="1"/>
          <p:nvPr/>
        </p:nvSpPr>
        <p:spPr>
          <a:xfrm>
            <a:off x="10062272" y="5755939"/>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1267</a:t>
            </a:r>
            <a:endParaRPr lang="pt-BR" dirty="0">
              <a:solidFill>
                <a:srgbClr val="DF8D21"/>
              </a:solidFill>
              <a:latin typeface="Bebas Kai" pitchFamily="82" charset="77"/>
            </a:endParaRPr>
          </a:p>
        </p:txBody>
      </p:sp>
      <p:sp>
        <p:nvSpPr>
          <p:cNvPr id="110" name="VendaMaterialRecicláveisReal">
            <a:extLst>
              <a:ext uri="{FF2B5EF4-FFF2-40B4-BE49-F238E27FC236}">
                <a16:creationId xmlns:a16="http://schemas.microsoft.com/office/drawing/2014/main" id="{0CABF053-AB72-515D-BE65-AD599770457D}"/>
              </a:ext>
            </a:extLst>
          </p:cNvPr>
          <p:cNvSpPr txBox="1"/>
          <p:nvPr/>
        </p:nvSpPr>
        <p:spPr>
          <a:xfrm>
            <a:off x="10699185" y="5755939"/>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1267</a:t>
            </a:r>
            <a:endParaRPr lang="pt-BR" dirty="0">
              <a:solidFill>
                <a:srgbClr val="056C7A"/>
              </a:solidFill>
              <a:latin typeface="Bebas Kai" pitchFamily="82" charset="77"/>
            </a:endParaRPr>
          </a:p>
        </p:txBody>
      </p:sp>
      <p:sp>
        <p:nvSpPr>
          <p:cNvPr id="111" name="VendaCDR">
            <a:extLst>
              <a:ext uri="{FF2B5EF4-FFF2-40B4-BE49-F238E27FC236}">
                <a16:creationId xmlns:a16="http://schemas.microsoft.com/office/drawing/2014/main" id="{8036D54E-F552-6F0D-5D26-6D4D38859E56}"/>
              </a:ext>
            </a:extLst>
          </p:cNvPr>
          <p:cNvSpPr txBox="1"/>
          <p:nvPr/>
        </p:nvSpPr>
        <p:spPr>
          <a:xfrm>
            <a:off x="10062272" y="6038514"/>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120</a:t>
            </a:r>
            <a:endParaRPr lang="pt-BR" dirty="0">
              <a:solidFill>
                <a:srgbClr val="DF8D21"/>
              </a:solidFill>
              <a:latin typeface="Bebas Kai" pitchFamily="82" charset="77"/>
            </a:endParaRPr>
          </a:p>
        </p:txBody>
      </p:sp>
      <p:sp>
        <p:nvSpPr>
          <p:cNvPr id="112" name="VendaCDRReal">
            <a:extLst>
              <a:ext uri="{FF2B5EF4-FFF2-40B4-BE49-F238E27FC236}">
                <a16:creationId xmlns:a16="http://schemas.microsoft.com/office/drawing/2014/main" id="{74FC38EC-D978-2871-3DA1-6B6FA3F51CDF}"/>
              </a:ext>
            </a:extLst>
          </p:cNvPr>
          <p:cNvSpPr txBox="1"/>
          <p:nvPr/>
        </p:nvSpPr>
        <p:spPr>
          <a:xfrm>
            <a:off x="10699185" y="6038514"/>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160</a:t>
            </a:r>
            <a:endParaRPr lang="pt-BR" dirty="0">
              <a:solidFill>
                <a:srgbClr val="056C7A"/>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229725" y="4196137"/>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16" name="Picture 15">
            <a:extLst>
              <a:ext uri="{FF2B5EF4-FFF2-40B4-BE49-F238E27FC236}">
                <a16:creationId xmlns:a16="http://schemas.microsoft.com/office/drawing/2014/main" id="{81B93430-B13E-F746-999E-E75C795EED61}"/>
              </a:ext>
            </a:extLst>
          </p:cNvPr>
          <p:cNvPicPr>
            <a:picLocks noChangeAspect="1"/>
          </p:cNvPicPr>
          <p:nvPr/>
        </p:nvPicPr>
        <p:blipFill>
          <a:blip r:embed="rId15"/>
          <a:srcRect/>
          <a:stretch/>
        </p:blipFill>
        <p:spPr>
          <a:xfrm>
            <a:off x="2923450" y="357853"/>
            <a:ext cx="3607287" cy="1157165"/>
          </a:xfrm>
          <a:prstGeom prst="rect">
            <a:avLst/>
          </a:prstGeom>
        </p:spPr>
      </p:pic>
      <p:sp>
        <p:nvSpPr>
          <p:cNvPr id="3" name="VendaComposto">
            <a:extLst>
              <a:ext uri="{FF2B5EF4-FFF2-40B4-BE49-F238E27FC236}">
                <a16:creationId xmlns:a16="http://schemas.microsoft.com/office/drawing/2014/main" id="{EEA89532-741C-D52F-3EBA-64A81FEA0188}"/>
              </a:ext>
            </a:extLst>
          </p:cNvPr>
          <p:cNvSpPr txBox="1"/>
          <p:nvPr/>
        </p:nvSpPr>
        <p:spPr>
          <a:xfrm>
            <a:off x="10062272" y="6307456"/>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0</a:t>
            </a:r>
            <a:endParaRPr lang="pt-BR" dirty="0">
              <a:solidFill>
                <a:srgbClr val="DF8D21"/>
              </a:solidFill>
              <a:latin typeface="Bebas Kai" pitchFamily="82" charset="77"/>
            </a:endParaRPr>
          </a:p>
        </p:txBody>
      </p:sp>
      <p:sp>
        <p:nvSpPr>
          <p:cNvPr id="4" name="VendaCompostoReal">
            <a:extLst>
              <a:ext uri="{FF2B5EF4-FFF2-40B4-BE49-F238E27FC236}">
                <a16:creationId xmlns:a16="http://schemas.microsoft.com/office/drawing/2014/main" id="{5A2D1254-CA3E-A865-3980-8E473CAE438D}"/>
              </a:ext>
            </a:extLst>
          </p:cNvPr>
          <p:cNvSpPr txBox="1"/>
          <p:nvPr/>
        </p:nvSpPr>
        <p:spPr>
          <a:xfrm>
            <a:off x="10699185" y="6307456"/>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359</a:t>
            </a:r>
            <a:endParaRPr lang="pt-BR" dirty="0">
              <a:solidFill>
                <a:srgbClr val="056C7A"/>
              </a:solidFill>
              <a:latin typeface="Bebas Kai" pitchFamily="82" charset="77"/>
            </a:endParaRPr>
          </a:p>
        </p:txBody>
      </p:sp>
      <p:graphicFrame>
        <p:nvGraphicFramePr>
          <p:cNvPr id="2" name="Gráfico">
            <a:extLst>
              <a:ext uri="{FF2B5EF4-FFF2-40B4-BE49-F238E27FC236}">
                <a16:creationId xmlns:a16="http://schemas.microsoft.com/office/drawing/2014/main" id="{AEA31AB5-4E37-F4D5-57DF-F2258CF50D10}"/>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3129683001"/>
              </p:ext>
            </p:extLst>
          </p:nvPr>
        </p:nvGraphicFramePr>
        <p:xfrm>
          <a:off x="7558554" y="1272516"/>
          <a:ext cx="3374241" cy="2747933"/>
        </p:xfrm>
        <a:graphic>
          <a:graphicData uri="http://schemas.openxmlformats.org/drawingml/2006/chart">
            <c:chart xmlns:c="http://schemas.openxmlformats.org/drawingml/2006/chart" xmlns:r="http://schemas.openxmlformats.org/officeDocument/2006/relationships" r:id="rId16"/>
          </a:graphicData>
        </a:graphic>
      </p:graphicFrame>
      <p:sp>
        <p:nvSpPr>
          <p:cNvPr id="5" name="CaixaDeTexto 4">
            <a:extLst>
              <a:ext uri="{FF2B5EF4-FFF2-40B4-BE49-F238E27FC236}">
                <a16:creationId xmlns:a16="http://schemas.microsoft.com/office/drawing/2014/main" id="{B9EFAF14-9F06-F5C4-512F-FCFE28C416A4}"/>
              </a:ext>
            </a:extLst>
          </p:cNvPr>
          <p:cNvSpPr txBox="1"/>
          <p:nvPr/>
        </p:nvSpPr>
        <p:spPr>
          <a:xfrm>
            <a:off x="759093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6" name="CaixaDeTexto 5">
            <a:extLst>
              <a:ext uri="{FF2B5EF4-FFF2-40B4-BE49-F238E27FC236}">
                <a16:creationId xmlns:a16="http://schemas.microsoft.com/office/drawing/2014/main" id="{515B1682-DBF3-D394-308B-EE253CDCD18F}"/>
              </a:ext>
            </a:extLst>
          </p:cNvPr>
          <p:cNvSpPr txBox="1"/>
          <p:nvPr/>
        </p:nvSpPr>
        <p:spPr>
          <a:xfrm>
            <a:off x="838341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7" name="CaixaDeTexto 6">
            <a:extLst>
              <a:ext uri="{FF2B5EF4-FFF2-40B4-BE49-F238E27FC236}">
                <a16:creationId xmlns:a16="http://schemas.microsoft.com/office/drawing/2014/main" id="{27FA93C7-E47F-0E2B-78C9-ED11369C884B}"/>
              </a:ext>
            </a:extLst>
          </p:cNvPr>
          <p:cNvSpPr txBox="1"/>
          <p:nvPr/>
        </p:nvSpPr>
        <p:spPr>
          <a:xfrm>
            <a:off x="917589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8" name="CaixaDeTexto 7">
            <a:extLst>
              <a:ext uri="{FF2B5EF4-FFF2-40B4-BE49-F238E27FC236}">
                <a16:creationId xmlns:a16="http://schemas.microsoft.com/office/drawing/2014/main" id="{4C0F439A-832E-E9A4-12EE-A970D9FFBD9D}"/>
              </a:ext>
            </a:extLst>
          </p:cNvPr>
          <p:cNvSpPr txBox="1"/>
          <p:nvPr/>
        </p:nvSpPr>
        <p:spPr>
          <a:xfrm>
            <a:off x="9998859" y="374904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Tree>
    <p:extLst>
      <p:ext uri="{BB962C8B-B14F-4D97-AF65-F5344CB8AC3E}">
        <p14:creationId xmlns:p14="http://schemas.microsoft.com/office/powerpoint/2010/main" val="163716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920007-DDB1-AD63-8B79-34F69E51F216}"/>
              </a:ext>
            </a:extLst>
          </p:cNvPr>
          <p:cNvPicPr>
            <a:picLocks noChangeAspect="1"/>
          </p:cNvPicPr>
          <p:nvPr/>
        </p:nvPicPr>
        <p:blipFill>
          <a:blip r:embed="rId2"/>
          <a:srcRect/>
          <a:stretch/>
        </p:blipFill>
        <p:spPr>
          <a:xfrm>
            <a:off x="6323177" y="448704"/>
            <a:ext cx="1435269" cy="963400"/>
          </a:xfrm>
          <a:prstGeom prst="rect">
            <a:avLst/>
          </a:prstGeom>
        </p:spPr>
      </p:pic>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3"/>
          <a:stretch>
            <a:fillRect/>
          </a:stretch>
        </p:blipFill>
        <p:spPr>
          <a:xfrm>
            <a:off x="8441106" y="5113914"/>
            <a:ext cx="3763067" cy="328873"/>
          </a:xfrm>
          <a:prstGeom prst="rect">
            <a:avLst/>
          </a:prstGeom>
        </p:spPr>
      </p:pic>
      <p:pic>
        <p:nvPicPr>
          <p:cNvPr id="42" name="Picture 41" descr="A black background with orange letters&#10;&#10;Description automatically generated">
            <a:extLst>
              <a:ext uri="{FF2B5EF4-FFF2-40B4-BE49-F238E27FC236}">
                <a16:creationId xmlns:a16="http://schemas.microsoft.com/office/drawing/2014/main" id="{AB1C78CE-F743-35A3-B6CD-557408F8BBF6}"/>
              </a:ext>
            </a:extLst>
          </p:cNvPr>
          <p:cNvPicPr>
            <a:picLocks noChangeAspect="1"/>
          </p:cNvPicPr>
          <p:nvPr/>
        </p:nvPicPr>
        <p:blipFill>
          <a:blip r:embed="rId4"/>
          <a:stretch>
            <a:fillRect/>
          </a:stretch>
        </p:blipFill>
        <p:spPr>
          <a:xfrm>
            <a:off x="499916" y="528215"/>
            <a:ext cx="2452180" cy="830165"/>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5"/>
          <a:stretch>
            <a:fillRect/>
          </a:stretch>
        </p:blipFill>
        <p:spPr>
          <a:xfrm>
            <a:off x="7279384" y="4667905"/>
            <a:ext cx="4890504" cy="423338"/>
          </a:xfrm>
          <a:prstGeom prst="rect">
            <a:avLst/>
          </a:prstGeom>
        </p:spPr>
      </p:pic>
      <p:pic>
        <p:nvPicPr>
          <p:cNvPr id="66" name="Picture 65">
            <a:extLst>
              <a:ext uri="{FF2B5EF4-FFF2-40B4-BE49-F238E27FC236}">
                <a16:creationId xmlns:a16="http://schemas.microsoft.com/office/drawing/2014/main" id="{4E8A54D4-0A01-0AF4-3DCC-EC1697FE2F23}"/>
              </a:ext>
            </a:extLst>
          </p:cNvPr>
          <p:cNvPicPr>
            <a:picLocks noChangeAspect="1"/>
          </p:cNvPicPr>
          <p:nvPr/>
        </p:nvPicPr>
        <p:blipFill>
          <a:blip r:embed="rId6"/>
          <a:srcRect/>
          <a:stretch/>
        </p:blipFill>
        <p:spPr>
          <a:xfrm>
            <a:off x="3789981" y="6054730"/>
            <a:ext cx="3414475" cy="550109"/>
          </a:xfrm>
          <a:prstGeom prst="rect">
            <a:avLst/>
          </a:prstGeom>
        </p:spPr>
      </p:pic>
      <p:pic>
        <p:nvPicPr>
          <p:cNvPr id="68" name="Picture 67">
            <a:extLst>
              <a:ext uri="{FF2B5EF4-FFF2-40B4-BE49-F238E27FC236}">
                <a16:creationId xmlns:a16="http://schemas.microsoft.com/office/drawing/2014/main" id="{07F46106-5AFA-1467-4CE6-983F907DCAFC}"/>
              </a:ext>
            </a:extLst>
          </p:cNvPr>
          <p:cNvPicPr>
            <a:picLocks noChangeAspect="1"/>
          </p:cNvPicPr>
          <p:nvPr/>
        </p:nvPicPr>
        <p:blipFill>
          <a:blip r:embed="rId7"/>
          <a:srcRect/>
          <a:stretch/>
        </p:blipFill>
        <p:spPr>
          <a:xfrm>
            <a:off x="3789983" y="5469505"/>
            <a:ext cx="3414470" cy="543785"/>
          </a:xfrm>
          <a:prstGeom prst="rect">
            <a:avLst/>
          </a:prstGeom>
        </p:spPr>
      </p:pic>
      <p:pic>
        <p:nvPicPr>
          <p:cNvPr id="72" name="Picture 71">
            <a:extLst>
              <a:ext uri="{FF2B5EF4-FFF2-40B4-BE49-F238E27FC236}">
                <a16:creationId xmlns:a16="http://schemas.microsoft.com/office/drawing/2014/main" id="{746EA8E6-DEAA-BC5D-45F4-C5D6A8765627}"/>
              </a:ext>
            </a:extLst>
          </p:cNvPr>
          <p:cNvPicPr>
            <a:picLocks noChangeAspect="1"/>
          </p:cNvPicPr>
          <p:nvPr/>
        </p:nvPicPr>
        <p:blipFill>
          <a:blip r:embed="rId8"/>
          <a:srcRect/>
          <a:stretch/>
        </p:blipFill>
        <p:spPr>
          <a:xfrm>
            <a:off x="271148" y="6054730"/>
            <a:ext cx="3414475" cy="550109"/>
          </a:xfrm>
          <a:prstGeom prst="rect">
            <a:avLst/>
          </a:prstGeom>
        </p:spPr>
      </p:pic>
      <p:pic>
        <p:nvPicPr>
          <p:cNvPr id="75" name="Picture 74">
            <a:extLst>
              <a:ext uri="{FF2B5EF4-FFF2-40B4-BE49-F238E27FC236}">
                <a16:creationId xmlns:a16="http://schemas.microsoft.com/office/drawing/2014/main" id="{2ECB9966-4154-BBE5-6E09-E883A62BF238}"/>
              </a:ext>
            </a:extLst>
          </p:cNvPr>
          <p:cNvPicPr>
            <a:picLocks noChangeAspect="1"/>
          </p:cNvPicPr>
          <p:nvPr/>
        </p:nvPicPr>
        <p:blipFill>
          <a:blip r:embed="rId9"/>
          <a:srcRect/>
          <a:stretch/>
        </p:blipFill>
        <p:spPr>
          <a:xfrm>
            <a:off x="1206144" y="1585361"/>
            <a:ext cx="5998309" cy="2927523"/>
          </a:xfrm>
          <a:prstGeom prst="rect">
            <a:avLst/>
          </a:prstGeom>
        </p:spPr>
      </p:pic>
      <p:pic>
        <p:nvPicPr>
          <p:cNvPr id="70" name="Picture 69">
            <a:extLst>
              <a:ext uri="{FF2B5EF4-FFF2-40B4-BE49-F238E27FC236}">
                <a16:creationId xmlns:a16="http://schemas.microsoft.com/office/drawing/2014/main" id="{E7F07B87-3038-DF64-6CFE-1875C36AB67B}"/>
              </a:ext>
            </a:extLst>
          </p:cNvPr>
          <p:cNvPicPr>
            <a:picLocks noChangeAspect="1"/>
          </p:cNvPicPr>
          <p:nvPr/>
        </p:nvPicPr>
        <p:blipFill>
          <a:blip r:embed="rId10"/>
          <a:srcRect/>
          <a:stretch/>
        </p:blipFill>
        <p:spPr>
          <a:xfrm>
            <a:off x="3789983" y="4884281"/>
            <a:ext cx="3414470" cy="543785"/>
          </a:xfrm>
          <a:prstGeom prst="rect">
            <a:avLst/>
          </a:prstGeom>
        </p:spPr>
      </p:pic>
      <p:pic>
        <p:nvPicPr>
          <p:cNvPr id="77" name="Picture 76">
            <a:extLst>
              <a:ext uri="{FF2B5EF4-FFF2-40B4-BE49-F238E27FC236}">
                <a16:creationId xmlns:a16="http://schemas.microsoft.com/office/drawing/2014/main" id="{40B11EFB-93D7-F107-6CDF-1B5F48D9DBFE}"/>
              </a:ext>
            </a:extLst>
          </p:cNvPr>
          <p:cNvPicPr>
            <a:picLocks noChangeAspect="1"/>
          </p:cNvPicPr>
          <p:nvPr/>
        </p:nvPicPr>
        <p:blipFill>
          <a:blip r:embed="rId11"/>
          <a:srcRect/>
          <a:stretch/>
        </p:blipFill>
        <p:spPr>
          <a:xfrm>
            <a:off x="7542505" y="5653482"/>
            <a:ext cx="4242632" cy="1176050"/>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2"/>
          <a:srcRect/>
          <a:stretch/>
        </p:blipFill>
        <p:spPr>
          <a:xfrm>
            <a:off x="271153" y="4888143"/>
            <a:ext cx="3414463" cy="543785"/>
          </a:xfrm>
          <a:prstGeom prst="rect">
            <a:avLst/>
          </a:prstGeom>
        </p:spPr>
      </p:pic>
      <p:pic>
        <p:nvPicPr>
          <p:cNvPr id="80" name="Picture 79">
            <a:extLst>
              <a:ext uri="{FF2B5EF4-FFF2-40B4-BE49-F238E27FC236}">
                <a16:creationId xmlns:a16="http://schemas.microsoft.com/office/drawing/2014/main" id="{36372E56-CD52-1E03-D8A5-BDAAE16F9C69}"/>
              </a:ext>
            </a:extLst>
          </p:cNvPr>
          <p:cNvPicPr>
            <a:picLocks noChangeAspect="1"/>
          </p:cNvPicPr>
          <p:nvPr/>
        </p:nvPicPr>
        <p:blipFill>
          <a:blip r:embed="rId13"/>
          <a:srcRect/>
          <a:stretch/>
        </p:blipFill>
        <p:spPr>
          <a:xfrm>
            <a:off x="271150" y="5468436"/>
            <a:ext cx="3414470" cy="543785"/>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2074985" y="4961657"/>
            <a:ext cx="571499"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155</a:t>
            </a:r>
            <a:endParaRPr lang="pt-BR" sz="2200" dirty="0">
              <a:solidFill>
                <a:srgbClr val="EA5A21"/>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61657"/>
            <a:ext cx="691665"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698</a:t>
            </a:r>
            <a:endParaRPr lang="pt-BR" sz="2200" dirty="0">
              <a:solidFill>
                <a:srgbClr val="EA5A21"/>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501153" y="5513322"/>
            <a:ext cx="1062671"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100%</a:t>
            </a:r>
            <a:endParaRPr lang="pt-BR" sz="2200" dirty="0">
              <a:solidFill>
                <a:srgbClr val="EA5A21"/>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8603"/>
            <a:ext cx="1260230" cy="141486"/>
          </a:xfrm>
          <a:prstGeom prst="rect">
            <a:avLst/>
          </a:prstGeom>
          <a:noFill/>
        </p:spPr>
        <p:txBody>
          <a:bodyPr wrap="square" lIns="0" tIns="0" rIns="0" bIns="0" anchor="ctr" anchorCtr="0">
            <a:noAutofit/>
          </a:bodyPr>
          <a:lstStyle/>
          <a:p>
            <a:pPr algn="r"/>
            <a:r>
              <a:rPr lang="pt-BR" sz="1000">
                <a:solidFill>
                  <a:srgbClr val="EA5A21"/>
                </a:solidFill>
                <a:latin typeface="Acumin Pro" panose="020B0504020202020204" pitchFamily="34" charset="77"/>
                <a:cs typeface="Calibri" panose="020F0502020204030204" pitchFamily="34" charset="0"/>
              </a:rPr>
              <a:t>(88,1 Milhões R$/a)</a:t>
            </a:r>
            <a:endParaRPr lang="pt-BR" sz="1000" dirty="0">
              <a:solidFill>
                <a:srgbClr val="EA5A21"/>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501153" y="6093615"/>
            <a:ext cx="1062671"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-75%</a:t>
            </a:r>
            <a:endParaRPr lang="pt-BR" sz="2200" dirty="0">
              <a:solidFill>
                <a:srgbClr val="EA5A21"/>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406661" y="4938891"/>
            <a:ext cx="691665"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82%</a:t>
            </a:r>
            <a:endParaRPr lang="pt-BR" sz="2200" dirty="0">
              <a:solidFill>
                <a:srgbClr val="EA5A21"/>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228681" y="5513322"/>
            <a:ext cx="852066"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9%</a:t>
            </a:r>
            <a:endParaRPr lang="pt-BR" sz="2200" dirty="0">
              <a:solidFill>
                <a:srgbClr val="EA5A21"/>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9%</a:t>
            </a:r>
            <a:endParaRPr lang="pt-BR" sz="2200" dirty="0">
              <a:solidFill>
                <a:srgbClr val="EA5A21"/>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226425" y="6093615"/>
            <a:ext cx="957508" cy="276999"/>
          </a:xfrm>
          <a:prstGeom prst="rect">
            <a:avLst/>
          </a:prstGeom>
          <a:noFill/>
        </p:spPr>
        <p:txBody>
          <a:bodyPr wrap="square" lIns="0" tIns="0" rIns="0" bIns="0" anchor="ctr" anchorCtr="0">
            <a:noAutofit/>
          </a:bodyPr>
          <a:lstStyle/>
          <a:p>
            <a:pPr algn="r"/>
            <a:r>
              <a:rPr lang="pt-BR" sz="2200">
                <a:solidFill>
                  <a:srgbClr val="EA5A21"/>
                </a:solidFill>
                <a:latin typeface="Bebas Kai" pitchFamily="82" charset="77"/>
              </a:rPr>
              <a:t>75%</a:t>
            </a:r>
            <a:endParaRPr lang="pt-BR" sz="2200" dirty="0">
              <a:solidFill>
                <a:srgbClr val="EA5A21"/>
              </a:solidFill>
              <a:latin typeface="Bebas Kai" pitchFamily="82" charset="77"/>
            </a:endParaRPr>
          </a:p>
        </p:txBody>
      </p:sp>
      <p:sp>
        <p:nvSpPr>
          <p:cNvPr id="100" name="InvestimentoDireto">
            <a:extLst>
              <a:ext uri="{FF2B5EF4-FFF2-40B4-BE49-F238E27FC236}">
                <a16:creationId xmlns:a16="http://schemas.microsoft.com/office/drawing/2014/main" id="{0D918D64-AD38-16E5-F53A-1AE1AD0F9BEC}"/>
              </a:ext>
            </a:extLst>
          </p:cNvPr>
          <p:cNvSpPr txBox="1"/>
          <p:nvPr/>
        </p:nvSpPr>
        <p:spPr>
          <a:xfrm>
            <a:off x="6437649" y="1036991"/>
            <a:ext cx="1265214"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R$ 2,82 Bi</a:t>
            </a:r>
            <a:endParaRPr lang="pt-BR" sz="2400" b="1" dirty="0">
              <a:solidFill>
                <a:srgbClr val="606060"/>
              </a:solidFill>
              <a:latin typeface="Acumin VF Condensed SemiBold" panose="020B0304020202020204" pitchFamily="34" charset="77"/>
            </a:endParaRPr>
          </a:p>
        </p:txBody>
      </p:sp>
      <p:sp>
        <p:nvSpPr>
          <p:cNvPr id="109" name="VendaMaterialRecicláveis">
            <a:extLst>
              <a:ext uri="{FF2B5EF4-FFF2-40B4-BE49-F238E27FC236}">
                <a16:creationId xmlns:a16="http://schemas.microsoft.com/office/drawing/2014/main" id="{EC28BA24-336B-BFA4-1D79-CBEDB46E1B54}"/>
              </a:ext>
            </a:extLst>
          </p:cNvPr>
          <p:cNvSpPr txBox="1"/>
          <p:nvPr/>
        </p:nvSpPr>
        <p:spPr>
          <a:xfrm>
            <a:off x="10062272" y="6051312"/>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1476</a:t>
            </a:r>
            <a:endParaRPr lang="pt-BR" dirty="0">
              <a:solidFill>
                <a:srgbClr val="DF8D21"/>
              </a:solidFill>
              <a:latin typeface="Bebas Kai" pitchFamily="82" charset="77"/>
            </a:endParaRPr>
          </a:p>
        </p:txBody>
      </p:sp>
      <p:sp>
        <p:nvSpPr>
          <p:cNvPr id="110" name="VendaMaterialRecicláveisReal">
            <a:extLst>
              <a:ext uri="{FF2B5EF4-FFF2-40B4-BE49-F238E27FC236}">
                <a16:creationId xmlns:a16="http://schemas.microsoft.com/office/drawing/2014/main" id="{0CABF053-AB72-515D-BE65-AD599770457D}"/>
              </a:ext>
            </a:extLst>
          </p:cNvPr>
          <p:cNvSpPr txBox="1"/>
          <p:nvPr/>
        </p:nvSpPr>
        <p:spPr>
          <a:xfrm>
            <a:off x="10699185" y="6051312"/>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1266</a:t>
            </a:r>
            <a:endParaRPr lang="pt-BR" dirty="0">
              <a:solidFill>
                <a:srgbClr val="056C7A"/>
              </a:solidFill>
              <a:latin typeface="Bebas Kai" pitchFamily="82" charset="77"/>
            </a:endParaRPr>
          </a:p>
        </p:txBody>
      </p:sp>
      <p:sp>
        <p:nvSpPr>
          <p:cNvPr id="111" name="VendaEnergia">
            <a:extLst>
              <a:ext uri="{FF2B5EF4-FFF2-40B4-BE49-F238E27FC236}">
                <a16:creationId xmlns:a16="http://schemas.microsoft.com/office/drawing/2014/main" id="{8036D54E-F552-6F0D-5D26-6D4D38859E56}"/>
              </a:ext>
            </a:extLst>
          </p:cNvPr>
          <p:cNvSpPr txBox="1"/>
          <p:nvPr/>
        </p:nvSpPr>
        <p:spPr>
          <a:xfrm>
            <a:off x="10062272" y="6351817"/>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211</a:t>
            </a:r>
            <a:endParaRPr lang="pt-BR" dirty="0">
              <a:solidFill>
                <a:srgbClr val="DF8D21"/>
              </a:solidFill>
              <a:latin typeface="Bebas Kai" pitchFamily="82" charset="77"/>
            </a:endParaRPr>
          </a:p>
        </p:txBody>
      </p:sp>
      <p:sp>
        <p:nvSpPr>
          <p:cNvPr id="112" name="VendaEnergiaReal">
            <a:extLst>
              <a:ext uri="{FF2B5EF4-FFF2-40B4-BE49-F238E27FC236}">
                <a16:creationId xmlns:a16="http://schemas.microsoft.com/office/drawing/2014/main" id="{74FC38EC-D978-2871-3DA1-6B6FA3F51CDF}"/>
              </a:ext>
            </a:extLst>
          </p:cNvPr>
          <p:cNvSpPr txBox="1"/>
          <p:nvPr/>
        </p:nvSpPr>
        <p:spPr>
          <a:xfrm>
            <a:off x="10699185" y="6351817"/>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215</a:t>
            </a:r>
            <a:endParaRPr lang="pt-BR" dirty="0">
              <a:solidFill>
                <a:srgbClr val="056C7A"/>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715004" y="4881964"/>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16" name="Picture 15">
            <a:extLst>
              <a:ext uri="{FF2B5EF4-FFF2-40B4-BE49-F238E27FC236}">
                <a16:creationId xmlns:a16="http://schemas.microsoft.com/office/drawing/2014/main" id="{81B93430-B13E-F746-999E-E75C795EED61}"/>
              </a:ext>
            </a:extLst>
          </p:cNvPr>
          <p:cNvPicPr>
            <a:picLocks noChangeAspect="1"/>
          </p:cNvPicPr>
          <p:nvPr/>
        </p:nvPicPr>
        <p:blipFill>
          <a:blip r:embed="rId14"/>
          <a:srcRect/>
          <a:stretch/>
        </p:blipFill>
        <p:spPr>
          <a:xfrm>
            <a:off x="3013814" y="273038"/>
            <a:ext cx="3214867" cy="1257713"/>
          </a:xfrm>
          <a:prstGeom prst="rect">
            <a:avLst/>
          </a:prstGeom>
        </p:spPr>
      </p:pic>
      <p:pic>
        <p:nvPicPr>
          <p:cNvPr id="3" name="Picture 2" descr="A black background with white text&#10;&#10;Description automatically generated">
            <a:extLst>
              <a:ext uri="{FF2B5EF4-FFF2-40B4-BE49-F238E27FC236}">
                <a16:creationId xmlns:a16="http://schemas.microsoft.com/office/drawing/2014/main" id="{F64CF945-EB33-9B4B-7290-4201BA753968}"/>
              </a:ext>
            </a:extLst>
          </p:cNvPr>
          <p:cNvPicPr>
            <a:picLocks noChangeAspect="1"/>
          </p:cNvPicPr>
          <p:nvPr/>
        </p:nvPicPr>
        <p:blipFill>
          <a:blip r:embed="rId15"/>
          <a:stretch>
            <a:fillRect/>
          </a:stretch>
        </p:blipFill>
        <p:spPr>
          <a:xfrm>
            <a:off x="8913444" y="410586"/>
            <a:ext cx="2399827" cy="765514"/>
          </a:xfrm>
          <a:prstGeom prst="rect">
            <a:avLst/>
          </a:prstGeom>
        </p:spPr>
      </p:pic>
      <p:graphicFrame>
        <p:nvGraphicFramePr>
          <p:cNvPr id="2" name="Gráfico">
            <a:extLst>
              <a:ext uri="{FF2B5EF4-FFF2-40B4-BE49-F238E27FC236}">
                <a16:creationId xmlns:a16="http://schemas.microsoft.com/office/drawing/2014/main" id="{6C046155-2611-8E45-8011-C564797FD8F3}"/>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608227786"/>
              </p:ext>
            </p:extLst>
          </p:nvPr>
        </p:nvGraphicFramePr>
        <p:xfrm>
          <a:off x="8044319" y="669997"/>
          <a:ext cx="3374241" cy="4053887"/>
        </p:xfrm>
        <a:graphic>
          <a:graphicData uri="http://schemas.openxmlformats.org/drawingml/2006/chart">
            <c:chart xmlns:c="http://schemas.openxmlformats.org/drawingml/2006/chart" xmlns:r="http://schemas.openxmlformats.org/officeDocument/2006/relationships" r:id="rId16"/>
          </a:graphicData>
        </a:graphic>
      </p:graphicFrame>
      <p:sp>
        <p:nvSpPr>
          <p:cNvPr id="4" name="CaixaDeTexto 3">
            <a:extLst>
              <a:ext uri="{FF2B5EF4-FFF2-40B4-BE49-F238E27FC236}">
                <a16:creationId xmlns:a16="http://schemas.microsoft.com/office/drawing/2014/main" id="{0E0A3E94-A5BE-28B9-F14E-7D7EEFC3E605}"/>
              </a:ext>
            </a:extLst>
          </p:cNvPr>
          <p:cNvSpPr txBox="1"/>
          <p:nvPr/>
        </p:nvSpPr>
        <p:spPr>
          <a:xfrm>
            <a:off x="8060268" y="4430959"/>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5" name="CaixaDeTexto 4">
            <a:extLst>
              <a:ext uri="{FF2B5EF4-FFF2-40B4-BE49-F238E27FC236}">
                <a16:creationId xmlns:a16="http://schemas.microsoft.com/office/drawing/2014/main" id="{E77C6D38-AC34-0A96-F012-A10AF1369D28}"/>
              </a:ext>
            </a:extLst>
          </p:cNvPr>
          <p:cNvSpPr txBox="1"/>
          <p:nvPr/>
        </p:nvSpPr>
        <p:spPr>
          <a:xfrm>
            <a:off x="8852748" y="4430959"/>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6" name="CaixaDeTexto 5">
            <a:extLst>
              <a:ext uri="{FF2B5EF4-FFF2-40B4-BE49-F238E27FC236}">
                <a16:creationId xmlns:a16="http://schemas.microsoft.com/office/drawing/2014/main" id="{9FF8AF68-9579-EE59-DB0C-1DE7C2D78545}"/>
              </a:ext>
            </a:extLst>
          </p:cNvPr>
          <p:cNvSpPr txBox="1"/>
          <p:nvPr/>
        </p:nvSpPr>
        <p:spPr>
          <a:xfrm>
            <a:off x="9645228" y="4430959"/>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7" name="CaixaDeTexto 6">
            <a:extLst>
              <a:ext uri="{FF2B5EF4-FFF2-40B4-BE49-F238E27FC236}">
                <a16:creationId xmlns:a16="http://schemas.microsoft.com/office/drawing/2014/main" id="{2F7D41A4-5183-18CF-FE5C-022925806E74}"/>
              </a:ext>
            </a:extLst>
          </p:cNvPr>
          <p:cNvSpPr txBox="1"/>
          <p:nvPr/>
        </p:nvSpPr>
        <p:spPr>
          <a:xfrm>
            <a:off x="10468188" y="4441119"/>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Tree>
    <p:extLst>
      <p:ext uri="{BB962C8B-B14F-4D97-AF65-F5344CB8AC3E}">
        <p14:creationId xmlns:p14="http://schemas.microsoft.com/office/powerpoint/2010/main" val="92773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creen with a black background&#10;&#10;Description automatically generated">
            <a:extLst>
              <a:ext uri="{FF2B5EF4-FFF2-40B4-BE49-F238E27FC236}">
                <a16:creationId xmlns:a16="http://schemas.microsoft.com/office/drawing/2014/main" id="{6DEA77C8-098B-A59E-A2D0-5A830362A5A9}"/>
              </a:ext>
            </a:extLst>
          </p:cNvPr>
          <p:cNvPicPr>
            <a:picLocks noChangeAspect="1"/>
          </p:cNvPicPr>
          <p:nvPr/>
        </p:nvPicPr>
        <p:blipFill>
          <a:blip r:embed="rId3"/>
          <a:stretch>
            <a:fillRect/>
          </a:stretch>
        </p:blipFill>
        <p:spPr>
          <a:xfrm>
            <a:off x="8624557" y="1236094"/>
            <a:ext cx="3218239" cy="4814689"/>
          </a:xfrm>
          <a:prstGeom prst="rect">
            <a:avLst/>
          </a:prstGeom>
        </p:spPr>
      </p:pic>
      <p:pic>
        <p:nvPicPr>
          <p:cNvPr id="11" name="Picture 10" descr="A white outline of a dump truck in a yellow circle with yellow text&#10;&#10;Description automatically generated">
            <a:extLst>
              <a:ext uri="{FF2B5EF4-FFF2-40B4-BE49-F238E27FC236}">
                <a16:creationId xmlns:a16="http://schemas.microsoft.com/office/drawing/2014/main" id="{FD377D92-5CB1-6B6A-A843-09F4BC588DCF}"/>
              </a:ext>
            </a:extLst>
          </p:cNvPr>
          <p:cNvPicPr>
            <a:picLocks noChangeAspect="1"/>
          </p:cNvPicPr>
          <p:nvPr/>
        </p:nvPicPr>
        <p:blipFill>
          <a:blip r:embed="rId4"/>
          <a:stretch>
            <a:fillRect/>
          </a:stretch>
        </p:blipFill>
        <p:spPr>
          <a:xfrm>
            <a:off x="8183034" y="2098488"/>
            <a:ext cx="2110940" cy="1267813"/>
          </a:xfrm>
          <a:prstGeom prst="rect">
            <a:avLst/>
          </a:prstGeom>
        </p:spPr>
      </p:pic>
      <p:pic>
        <p:nvPicPr>
          <p:cNvPr id="13" name="Picture 12" descr="A logo with a black background&#10;&#10;Description automatically generated">
            <a:extLst>
              <a:ext uri="{FF2B5EF4-FFF2-40B4-BE49-F238E27FC236}">
                <a16:creationId xmlns:a16="http://schemas.microsoft.com/office/drawing/2014/main" id="{C7A22EF7-4A8B-287A-7045-BB47E6719D3E}"/>
              </a:ext>
            </a:extLst>
          </p:cNvPr>
          <p:cNvPicPr>
            <a:picLocks noChangeAspect="1"/>
          </p:cNvPicPr>
          <p:nvPr/>
        </p:nvPicPr>
        <p:blipFill>
          <a:blip r:embed="rId5"/>
          <a:stretch>
            <a:fillRect/>
          </a:stretch>
        </p:blipFill>
        <p:spPr>
          <a:xfrm>
            <a:off x="5358172" y="2098488"/>
            <a:ext cx="2654288" cy="1267813"/>
          </a:xfrm>
          <a:prstGeom prst="rect">
            <a:avLst/>
          </a:prstGeom>
        </p:spPr>
      </p:pic>
      <p:pic>
        <p:nvPicPr>
          <p:cNvPr id="15" name="Picture 14" descr="A blue circle with a building and a tree in it&#10;&#10;Description automatically generated">
            <a:extLst>
              <a:ext uri="{FF2B5EF4-FFF2-40B4-BE49-F238E27FC236}">
                <a16:creationId xmlns:a16="http://schemas.microsoft.com/office/drawing/2014/main" id="{F08FF398-B97F-316E-83DC-7CA963417E87}"/>
              </a:ext>
            </a:extLst>
          </p:cNvPr>
          <p:cNvPicPr>
            <a:picLocks noChangeAspect="1"/>
          </p:cNvPicPr>
          <p:nvPr/>
        </p:nvPicPr>
        <p:blipFill>
          <a:blip r:embed="rId6"/>
          <a:stretch>
            <a:fillRect/>
          </a:stretch>
        </p:blipFill>
        <p:spPr>
          <a:xfrm>
            <a:off x="2210639" y="2098488"/>
            <a:ext cx="2654288" cy="1267813"/>
          </a:xfrm>
          <a:prstGeom prst="rect">
            <a:avLst/>
          </a:prstGeom>
        </p:spPr>
      </p:pic>
      <p:pic>
        <p:nvPicPr>
          <p:cNvPr id="23" name="Picture 22" descr="A white sign with black text&#10;&#10;Description automatically generated">
            <a:extLst>
              <a:ext uri="{FF2B5EF4-FFF2-40B4-BE49-F238E27FC236}">
                <a16:creationId xmlns:a16="http://schemas.microsoft.com/office/drawing/2014/main" id="{7B8497BB-E263-FDB0-2AA9-F2CBDAF6D632}"/>
              </a:ext>
            </a:extLst>
          </p:cNvPr>
          <p:cNvPicPr>
            <a:picLocks noChangeAspect="1"/>
          </p:cNvPicPr>
          <p:nvPr/>
        </p:nvPicPr>
        <p:blipFill>
          <a:blip r:embed="rId7"/>
          <a:stretch>
            <a:fillRect/>
          </a:stretch>
        </p:blipFill>
        <p:spPr>
          <a:xfrm>
            <a:off x="7581900" y="5926131"/>
            <a:ext cx="4251371" cy="723501"/>
          </a:xfrm>
          <a:prstGeom prst="rect">
            <a:avLst/>
          </a:prstGeom>
        </p:spPr>
      </p:pic>
      <p:pic>
        <p:nvPicPr>
          <p:cNvPr id="27" name="Picture 26">
            <a:extLst>
              <a:ext uri="{FF2B5EF4-FFF2-40B4-BE49-F238E27FC236}">
                <a16:creationId xmlns:a16="http://schemas.microsoft.com/office/drawing/2014/main" id="{0D9645CB-49A3-9F2B-1244-9F6EE7732625}"/>
              </a:ext>
            </a:extLst>
          </p:cNvPr>
          <p:cNvPicPr>
            <a:picLocks noChangeAspect="1"/>
          </p:cNvPicPr>
          <p:nvPr/>
        </p:nvPicPr>
        <p:blipFill>
          <a:blip r:embed="rId8"/>
          <a:srcRect/>
          <a:stretch/>
        </p:blipFill>
        <p:spPr>
          <a:xfrm>
            <a:off x="2988661" y="835792"/>
            <a:ext cx="5657494" cy="864516"/>
          </a:xfrm>
          <a:prstGeom prst="rect">
            <a:avLst/>
          </a:prstGeom>
        </p:spPr>
      </p:pic>
      <p:pic>
        <p:nvPicPr>
          <p:cNvPr id="29" name="Picture 28">
            <a:extLst>
              <a:ext uri="{FF2B5EF4-FFF2-40B4-BE49-F238E27FC236}">
                <a16:creationId xmlns:a16="http://schemas.microsoft.com/office/drawing/2014/main" id="{2CDDB081-0687-3491-2E2D-8203ECBB2FA2}"/>
              </a:ext>
            </a:extLst>
          </p:cNvPr>
          <p:cNvPicPr>
            <a:picLocks noChangeAspect="1"/>
          </p:cNvPicPr>
          <p:nvPr/>
        </p:nvPicPr>
        <p:blipFill>
          <a:blip r:embed="rId9"/>
          <a:srcRect/>
          <a:stretch/>
        </p:blipFill>
        <p:spPr>
          <a:xfrm>
            <a:off x="581657" y="835792"/>
            <a:ext cx="2193073" cy="864515"/>
          </a:xfrm>
          <a:prstGeom prst="rect">
            <a:avLst/>
          </a:prstGeom>
        </p:spPr>
      </p:pic>
      <p:sp>
        <p:nvSpPr>
          <p:cNvPr id="30" name="MunicípiosSub1">
            <a:extLst>
              <a:ext uri="{FF2B5EF4-FFF2-40B4-BE49-F238E27FC236}">
                <a16:creationId xmlns:a16="http://schemas.microsoft.com/office/drawing/2014/main" id="{AA67FC52-C224-CCA4-3EEA-9FC4D6A41F3B}"/>
              </a:ext>
            </a:extLst>
          </p:cNvPr>
          <p:cNvSpPr txBox="1"/>
          <p:nvPr/>
        </p:nvSpPr>
        <p:spPr>
          <a:xfrm>
            <a:off x="2295525" y="3427261"/>
            <a:ext cx="3001899" cy="1024159"/>
          </a:xfrm>
          <a:prstGeom prst="rect">
            <a:avLst/>
          </a:prstGeom>
          <a:noFill/>
        </p:spPr>
        <p:txBody>
          <a:bodyPr wrap="square" lIns="0" tIns="0" rIns="0" bIns="0">
            <a:noAutofit/>
          </a:bodyPr>
          <a:lstStyle/>
          <a:p>
            <a:r>
              <a:rPr lang="pt-BR" sz="1300">
                <a:solidFill>
                  <a:schemeClr val="tx1">
                    <a:lumMod val="65000"/>
                    <a:lumOff val="35000"/>
                  </a:schemeClr>
                </a:solidFill>
                <a:latin typeface="Acumin VF SemiCondensed" panose="020B0304020202020204" pitchFamily="34" charset="77"/>
                <a:cs typeface="Arial" panose="020B0604020202020204" pitchFamily="34" charset="0"/>
              </a:rPr>
              <a:t>Alfredo Wagner, Angelina, Rancho Queimado, Anitápolis, Antônio Carlos, São Pedro de Alcântara, Biguaçu, Governador Celso Ramos, Leoberto Leal, Major Gercino, Santo Amaro da Imperatriz, Águas Mornas, São Bonifácio, São João Batista, Nova Trento, Canelinha, Tijucas.</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1" name="UTVRSub1">
            <a:extLst>
              <a:ext uri="{FF2B5EF4-FFF2-40B4-BE49-F238E27FC236}">
                <a16:creationId xmlns:a16="http://schemas.microsoft.com/office/drawing/2014/main" id="{D0845B4F-A59C-2EA1-F848-C58DF29A8E49}"/>
              </a:ext>
            </a:extLst>
          </p:cNvPr>
          <p:cNvSpPr txBox="1"/>
          <p:nvPr/>
        </p:nvSpPr>
        <p:spPr>
          <a:xfrm>
            <a:off x="5466185" y="3427261"/>
            <a:ext cx="1273281"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2" name="AterroSub1">
            <a:extLst>
              <a:ext uri="{FF2B5EF4-FFF2-40B4-BE49-F238E27FC236}">
                <a16:creationId xmlns:a16="http://schemas.microsoft.com/office/drawing/2014/main" id="{FCAA0AF7-F2CD-C7EE-7506-AA0382ACF928}"/>
              </a:ext>
            </a:extLst>
          </p:cNvPr>
          <p:cNvSpPr txBox="1"/>
          <p:nvPr/>
        </p:nvSpPr>
        <p:spPr>
          <a:xfrm>
            <a:off x="8134026" y="3427261"/>
            <a:ext cx="2110939"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3" name="QuantitativoRSUTotal">
            <a:extLst>
              <a:ext uri="{FF2B5EF4-FFF2-40B4-BE49-F238E27FC236}">
                <a16:creationId xmlns:a16="http://schemas.microsoft.com/office/drawing/2014/main" id="{91E70518-8E6F-EA84-1F71-D941CCD2B45C}"/>
              </a:ext>
            </a:extLst>
          </p:cNvPr>
          <p:cNvSpPr txBox="1"/>
          <p:nvPr/>
        </p:nvSpPr>
        <p:spPr>
          <a:xfrm>
            <a:off x="9707585" y="6036278"/>
            <a:ext cx="2081818" cy="239169"/>
          </a:xfrm>
          <a:prstGeom prst="rect">
            <a:avLst/>
          </a:prstGeom>
          <a:noFill/>
        </p:spPr>
        <p:txBody>
          <a:bodyPr wrap="square" lIns="0" tIns="0" rIns="0" bIns="0" anchor="ctr" anchorCtr="0">
            <a:noAutofit/>
          </a:bodyPr>
          <a:lstStyle/>
          <a:p>
            <a:r>
              <a:rPr lang="fr-FR" sz="1600" b="1">
                <a:latin typeface="Acumin VF Condensed SemiBold" panose="020B0304020202020204" pitchFamily="34" charset="77"/>
                <a:cs typeface="Calibri" panose="020F0502020204030204" pitchFamily="34" charset="0"/>
              </a:rPr>
              <a:t>1416 t/d | 441,79 Kt/a</a:t>
            </a:r>
            <a:endParaRPr lang="pt-BR" sz="1600" b="1" dirty="0">
              <a:latin typeface="Acumin VF Condensed SemiBold" panose="020B0304020202020204" pitchFamily="34" charset="77"/>
              <a:cs typeface="Calibri" panose="020F0502020204030204" pitchFamily="34" charset="0"/>
            </a:endParaRPr>
          </a:p>
        </p:txBody>
      </p:sp>
      <p:sp>
        <p:nvSpPr>
          <p:cNvPr id="34" name="CustoAlgoritmoTotal">
            <a:extLst>
              <a:ext uri="{FF2B5EF4-FFF2-40B4-BE49-F238E27FC236}">
                <a16:creationId xmlns:a16="http://schemas.microsoft.com/office/drawing/2014/main" id="{22AA9B5F-D88D-0D18-6565-1C95CBC37CE8}"/>
              </a:ext>
            </a:extLst>
          </p:cNvPr>
          <p:cNvSpPr txBox="1"/>
          <p:nvPr/>
        </p:nvSpPr>
        <p:spPr>
          <a:xfrm>
            <a:off x="10483815" y="6324779"/>
            <a:ext cx="1305587" cy="239169"/>
          </a:xfrm>
          <a:prstGeom prst="rect">
            <a:avLst/>
          </a:prstGeom>
          <a:noFill/>
        </p:spPr>
        <p:txBody>
          <a:bodyPr wrap="square" lIns="0" tIns="0" rIns="0" bIns="0" anchor="ctr" anchorCtr="0">
            <a:noAutofit/>
          </a:bodyPr>
          <a:lstStyle/>
          <a:p>
            <a:r>
              <a:rPr lang="pt-BR" sz="1600" b="1">
                <a:latin typeface="Acumin VF Condensed SemiBold" panose="020B0304020202020204" pitchFamily="34" charset="77"/>
                <a:cs typeface="Calibri" panose="020F0502020204030204" pitchFamily="34" charset="0"/>
              </a:rPr>
              <a:t>645 R$/t RSU</a:t>
            </a:r>
            <a:endParaRPr lang="pt-BR" sz="1600" b="1" dirty="0">
              <a:latin typeface="Acumin VF Condensed SemiBold" panose="020B0304020202020204" pitchFamily="34" charset="77"/>
              <a:cs typeface="Calibri" panose="020F0502020204030204" pitchFamily="34" charset="0"/>
            </a:endParaRPr>
          </a:p>
        </p:txBody>
      </p:sp>
      <p:pic>
        <p:nvPicPr>
          <p:cNvPr id="6" name="Picture 5" descr="A green and white sign&#10;&#10;Description automatically generated">
            <a:extLst>
              <a:ext uri="{FF2B5EF4-FFF2-40B4-BE49-F238E27FC236}">
                <a16:creationId xmlns:a16="http://schemas.microsoft.com/office/drawing/2014/main" id="{FC5B43CB-A3B7-9842-1578-528273D9B676}"/>
              </a:ext>
            </a:extLst>
          </p:cNvPr>
          <p:cNvPicPr>
            <a:picLocks noChangeAspect="1"/>
          </p:cNvPicPr>
          <p:nvPr/>
        </p:nvPicPr>
        <p:blipFill>
          <a:blip r:embed="rId10"/>
          <a:stretch>
            <a:fillRect/>
          </a:stretch>
        </p:blipFill>
        <p:spPr>
          <a:xfrm>
            <a:off x="613634" y="3326109"/>
            <a:ext cx="1513130" cy="1125311"/>
          </a:xfrm>
          <a:prstGeom prst="rect">
            <a:avLst/>
          </a:prstGeom>
        </p:spPr>
      </p:pic>
      <p:pic>
        <p:nvPicPr>
          <p:cNvPr id="8" name="Picture 7" descr="A black background with orange text&#10;&#10;Description automatically generated">
            <a:extLst>
              <a:ext uri="{FF2B5EF4-FFF2-40B4-BE49-F238E27FC236}">
                <a16:creationId xmlns:a16="http://schemas.microsoft.com/office/drawing/2014/main" id="{F912D9B8-C365-4486-77B6-9C00691B7B12}"/>
              </a:ext>
            </a:extLst>
          </p:cNvPr>
          <p:cNvPicPr>
            <a:picLocks noChangeAspect="1"/>
          </p:cNvPicPr>
          <p:nvPr/>
        </p:nvPicPr>
        <p:blipFill>
          <a:blip r:embed="rId11"/>
          <a:stretch>
            <a:fillRect/>
          </a:stretch>
        </p:blipFill>
        <p:spPr>
          <a:xfrm>
            <a:off x="604597" y="4880787"/>
            <a:ext cx="1513130" cy="1125311"/>
          </a:xfrm>
          <a:prstGeom prst="rect">
            <a:avLst/>
          </a:prstGeom>
        </p:spPr>
      </p:pic>
      <p:sp>
        <p:nvSpPr>
          <p:cNvPr id="9" name="QuantitativoRSUSub1">
            <a:extLst>
              <a:ext uri="{FF2B5EF4-FFF2-40B4-BE49-F238E27FC236}">
                <a16:creationId xmlns:a16="http://schemas.microsoft.com/office/drawing/2014/main" id="{09E8A54D-6178-A474-0275-9A1F6DEA11DB}"/>
              </a:ext>
            </a:extLst>
          </p:cNvPr>
          <p:cNvSpPr txBox="1"/>
          <p:nvPr/>
        </p:nvSpPr>
        <p:spPr>
          <a:xfrm>
            <a:off x="529759" y="3821271"/>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231 t/d</a:t>
            </a:r>
            <a:endParaRPr lang="pt-BR" sz="1600" b="1" dirty="0">
              <a:latin typeface="Acumin VF Condensed SemiBold" panose="020B0304020202020204" pitchFamily="34" charset="77"/>
              <a:cs typeface="Calibri" panose="020F0502020204030204" pitchFamily="34" charset="0"/>
            </a:endParaRPr>
          </a:p>
        </p:txBody>
      </p:sp>
      <p:sp>
        <p:nvSpPr>
          <p:cNvPr id="10" name="CustoAlgoritmoSub1">
            <a:extLst>
              <a:ext uri="{FF2B5EF4-FFF2-40B4-BE49-F238E27FC236}">
                <a16:creationId xmlns:a16="http://schemas.microsoft.com/office/drawing/2014/main" id="{FE046461-342B-683A-FD88-F0DCBD5188AE}"/>
              </a:ext>
            </a:extLst>
          </p:cNvPr>
          <p:cNvSpPr txBox="1"/>
          <p:nvPr/>
        </p:nvSpPr>
        <p:spPr>
          <a:xfrm>
            <a:off x="529759" y="4216327"/>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787 R$/t RSU</a:t>
            </a:r>
            <a:endParaRPr lang="pt-BR" sz="1600" b="1" dirty="0">
              <a:latin typeface="Acumin VF Condensed SemiBold" panose="020B0304020202020204" pitchFamily="34" charset="77"/>
              <a:cs typeface="Calibri" panose="020F0502020204030204" pitchFamily="34" charset="0"/>
            </a:endParaRPr>
          </a:p>
        </p:txBody>
      </p:sp>
      <p:sp>
        <p:nvSpPr>
          <p:cNvPr id="12" name="QuantitativoRSUSub2">
            <a:extLst>
              <a:ext uri="{FF2B5EF4-FFF2-40B4-BE49-F238E27FC236}">
                <a16:creationId xmlns:a16="http://schemas.microsoft.com/office/drawing/2014/main" id="{C62741CD-8C2E-4706-CCB6-ABFE58674E0F}"/>
              </a:ext>
            </a:extLst>
          </p:cNvPr>
          <p:cNvSpPr txBox="1"/>
          <p:nvPr/>
        </p:nvSpPr>
        <p:spPr>
          <a:xfrm>
            <a:off x="529759" y="5363653"/>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1184 t/d</a:t>
            </a:r>
            <a:endParaRPr lang="pt-BR" sz="1600" b="1" dirty="0">
              <a:latin typeface="Acumin VF Condensed SemiBold" panose="020B0304020202020204" pitchFamily="34" charset="77"/>
              <a:cs typeface="Calibri" panose="020F0502020204030204" pitchFamily="34" charset="0"/>
            </a:endParaRPr>
          </a:p>
        </p:txBody>
      </p:sp>
      <p:sp>
        <p:nvSpPr>
          <p:cNvPr id="14" name="CustoAlgoritmoSub2">
            <a:extLst>
              <a:ext uri="{FF2B5EF4-FFF2-40B4-BE49-F238E27FC236}">
                <a16:creationId xmlns:a16="http://schemas.microsoft.com/office/drawing/2014/main" id="{F4790E81-8517-C473-9747-1931C340599E}"/>
              </a:ext>
            </a:extLst>
          </p:cNvPr>
          <p:cNvSpPr txBox="1"/>
          <p:nvPr/>
        </p:nvSpPr>
        <p:spPr>
          <a:xfrm>
            <a:off x="529759" y="5758709"/>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618 R$/t RSU</a:t>
            </a:r>
            <a:endParaRPr lang="pt-BR" sz="1600" b="1" dirty="0">
              <a:latin typeface="Acumin VF Condensed SemiBold" panose="020B0304020202020204" pitchFamily="34" charset="77"/>
              <a:cs typeface="Calibri" panose="020F0502020204030204" pitchFamily="34" charset="0"/>
            </a:endParaRPr>
          </a:p>
        </p:txBody>
      </p:sp>
      <p:sp>
        <p:nvSpPr>
          <p:cNvPr id="16" name="MunicípiosSub2">
            <a:extLst>
              <a:ext uri="{FF2B5EF4-FFF2-40B4-BE49-F238E27FC236}">
                <a16:creationId xmlns:a16="http://schemas.microsoft.com/office/drawing/2014/main" id="{05656D2C-B565-62CB-33DA-9DC5B8DDAC9B}"/>
              </a:ext>
            </a:extLst>
          </p:cNvPr>
          <p:cNvSpPr txBox="1"/>
          <p:nvPr/>
        </p:nvSpPr>
        <p:spPr>
          <a:xfrm>
            <a:off x="2295525" y="4956327"/>
            <a:ext cx="3001899" cy="1024159"/>
          </a:xfrm>
          <a:prstGeom prst="rect">
            <a:avLst/>
          </a:prstGeom>
          <a:noFill/>
        </p:spPr>
        <p:txBody>
          <a:bodyPr wrap="square" lIns="0" tIns="0" rIns="0" bIns="0">
            <a:noAutofit/>
          </a:bodyPr>
          <a:lstStyle/>
          <a:p>
            <a:r>
              <a:rPr lang="pt-BR" sz="1300">
                <a:solidFill>
                  <a:schemeClr val="tx1">
                    <a:lumMod val="65000"/>
                    <a:lumOff val="35000"/>
                  </a:schemeClr>
                </a:solidFill>
                <a:latin typeface="Acumin VF SemiCondensed" panose="020B0304020202020204" pitchFamily="34" charset="77"/>
                <a:cs typeface="Arial" panose="020B0604020202020204" pitchFamily="34" charset="0"/>
              </a:rPr>
              <a:t>Florianópolis, São José, Palhoça, Garopaba, Paulo Lopes.</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17" name="UTVRSub2">
            <a:extLst>
              <a:ext uri="{FF2B5EF4-FFF2-40B4-BE49-F238E27FC236}">
                <a16:creationId xmlns:a16="http://schemas.microsoft.com/office/drawing/2014/main" id="{1F34AF25-D9B0-98F1-73C6-E5D115670D1B}"/>
              </a:ext>
            </a:extLst>
          </p:cNvPr>
          <p:cNvSpPr txBox="1"/>
          <p:nvPr/>
        </p:nvSpPr>
        <p:spPr>
          <a:xfrm>
            <a:off x="5380750" y="4949641"/>
            <a:ext cx="1381294"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São José.</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18" name="AterroSub2">
            <a:extLst>
              <a:ext uri="{FF2B5EF4-FFF2-40B4-BE49-F238E27FC236}">
                <a16:creationId xmlns:a16="http://schemas.microsoft.com/office/drawing/2014/main" id="{16824307-FE36-8851-5922-220035536B63}"/>
              </a:ext>
            </a:extLst>
          </p:cNvPr>
          <p:cNvSpPr txBox="1"/>
          <p:nvPr/>
        </p:nvSpPr>
        <p:spPr>
          <a:xfrm>
            <a:off x="8122737" y="4949641"/>
            <a:ext cx="2110939"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Tree>
    <p:extLst>
      <p:ext uri="{BB962C8B-B14F-4D97-AF65-F5344CB8AC3E}">
        <p14:creationId xmlns:p14="http://schemas.microsoft.com/office/powerpoint/2010/main" val="108272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2"/>
          <a:stretch>
            <a:fillRect/>
          </a:stretch>
        </p:blipFill>
        <p:spPr>
          <a:xfrm>
            <a:off x="7955827" y="4459831"/>
            <a:ext cx="3763067" cy="328873"/>
          </a:xfrm>
          <a:prstGeom prst="rect">
            <a:avLst/>
          </a:prstGeom>
        </p:spPr>
      </p:pic>
      <p:pic>
        <p:nvPicPr>
          <p:cNvPr id="42" name="Picture 41">
            <a:extLst>
              <a:ext uri="{FF2B5EF4-FFF2-40B4-BE49-F238E27FC236}">
                <a16:creationId xmlns:a16="http://schemas.microsoft.com/office/drawing/2014/main" id="{AB1C78CE-F743-35A3-B6CD-557408F8BBF6}"/>
              </a:ext>
            </a:extLst>
          </p:cNvPr>
          <p:cNvPicPr>
            <a:picLocks noChangeAspect="1"/>
          </p:cNvPicPr>
          <p:nvPr/>
        </p:nvPicPr>
        <p:blipFill>
          <a:blip r:embed="rId3"/>
          <a:srcRect/>
          <a:stretch/>
        </p:blipFill>
        <p:spPr>
          <a:xfrm>
            <a:off x="329801" y="783550"/>
            <a:ext cx="1881083" cy="1008945"/>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4"/>
          <a:stretch>
            <a:fillRect/>
          </a:stretch>
        </p:blipFill>
        <p:spPr>
          <a:xfrm>
            <a:off x="6794105" y="3982078"/>
            <a:ext cx="4890504" cy="423338"/>
          </a:xfrm>
          <a:prstGeom prst="rect">
            <a:avLst/>
          </a:prstGeom>
        </p:spPr>
      </p:pic>
      <p:pic>
        <p:nvPicPr>
          <p:cNvPr id="66" name="Picture 65">
            <a:extLst>
              <a:ext uri="{FF2B5EF4-FFF2-40B4-BE49-F238E27FC236}">
                <a16:creationId xmlns:a16="http://schemas.microsoft.com/office/drawing/2014/main" id="{4E8A54D4-0A01-0AF4-3DCC-EC1697FE2F23}"/>
              </a:ext>
            </a:extLst>
          </p:cNvPr>
          <p:cNvPicPr>
            <a:picLocks noChangeAspect="1"/>
          </p:cNvPicPr>
          <p:nvPr/>
        </p:nvPicPr>
        <p:blipFill>
          <a:blip r:embed="rId5"/>
          <a:srcRect/>
          <a:stretch/>
        </p:blipFill>
        <p:spPr>
          <a:xfrm>
            <a:off x="3789984" y="6054730"/>
            <a:ext cx="3414469" cy="550109"/>
          </a:xfrm>
          <a:prstGeom prst="rect">
            <a:avLst/>
          </a:prstGeom>
        </p:spPr>
      </p:pic>
      <p:pic>
        <p:nvPicPr>
          <p:cNvPr id="68" name="Picture 67">
            <a:extLst>
              <a:ext uri="{FF2B5EF4-FFF2-40B4-BE49-F238E27FC236}">
                <a16:creationId xmlns:a16="http://schemas.microsoft.com/office/drawing/2014/main" id="{07F46106-5AFA-1467-4CE6-983F907DCAFC}"/>
              </a:ext>
            </a:extLst>
          </p:cNvPr>
          <p:cNvPicPr>
            <a:picLocks noChangeAspect="1"/>
          </p:cNvPicPr>
          <p:nvPr/>
        </p:nvPicPr>
        <p:blipFill>
          <a:blip r:embed="rId6"/>
          <a:srcRect/>
          <a:stretch/>
        </p:blipFill>
        <p:spPr>
          <a:xfrm>
            <a:off x="3789986" y="5469505"/>
            <a:ext cx="3414463" cy="543785"/>
          </a:xfrm>
          <a:prstGeom prst="rect">
            <a:avLst/>
          </a:prstGeom>
        </p:spPr>
      </p:pic>
      <p:pic>
        <p:nvPicPr>
          <p:cNvPr id="72" name="Picture 71">
            <a:extLst>
              <a:ext uri="{FF2B5EF4-FFF2-40B4-BE49-F238E27FC236}">
                <a16:creationId xmlns:a16="http://schemas.microsoft.com/office/drawing/2014/main" id="{746EA8E6-DEAA-BC5D-45F4-C5D6A8765627}"/>
              </a:ext>
            </a:extLst>
          </p:cNvPr>
          <p:cNvPicPr>
            <a:picLocks noChangeAspect="1"/>
          </p:cNvPicPr>
          <p:nvPr/>
        </p:nvPicPr>
        <p:blipFill>
          <a:blip r:embed="rId7"/>
          <a:srcRect/>
          <a:stretch/>
        </p:blipFill>
        <p:spPr>
          <a:xfrm>
            <a:off x="271151" y="6054730"/>
            <a:ext cx="3414469" cy="550109"/>
          </a:xfrm>
          <a:prstGeom prst="rect">
            <a:avLst/>
          </a:prstGeom>
        </p:spPr>
      </p:pic>
      <p:pic>
        <p:nvPicPr>
          <p:cNvPr id="76" name="Picture 75">
            <a:extLst>
              <a:ext uri="{FF2B5EF4-FFF2-40B4-BE49-F238E27FC236}">
                <a16:creationId xmlns:a16="http://schemas.microsoft.com/office/drawing/2014/main" id="{14F2B986-37C1-4784-43E7-AAF1152B650B}"/>
              </a:ext>
            </a:extLst>
          </p:cNvPr>
          <p:cNvPicPr>
            <a:picLocks noChangeAspect="1"/>
          </p:cNvPicPr>
          <p:nvPr/>
        </p:nvPicPr>
        <p:blipFill>
          <a:blip r:embed="rId8"/>
          <a:srcRect/>
          <a:stretch/>
        </p:blipFill>
        <p:spPr>
          <a:xfrm>
            <a:off x="9139061" y="442502"/>
            <a:ext cx="2115365" cy="1131623"/>
          </a:xfrm>
          <a:prstGeom prst="rect">
            <a:avLst/>
          </a:prstGeom>
        </p:spPr>
      </p:pic>
      <p:pic>
        <p:nvPicPr>
          <p:cNvPr id="70" name="Picture 69">
            <a:extLst>
              <a:ext uri="{FF2B5EF4-FFF2-40B4-BE49-F238E27FC236}">
                <a16:creationId xmlns:a16="http://schemas.microsoft.com/office/drawing/2014/main" id="{E7F07B87-3038-DF64-6CFE-1875C36AB67B}"/>
              </a:ext>
            </a:extLst>
          </p:cNvPr>
          <p:cNvPicPr>
            <a:picLocks noChangeAspect="1"/>
          </p:cNvPicPr>
          <p:nvPr/>
        </p:nvPicPr>
        <p:blipFill>
          <a:blip r:embed="rId9"/>
          <a:srcRect/>
          <a:stretch/>
        </p:blipFill>
        <p:spPr>
          <a:xfrm>
            <a:off x="3789986" y="4884281"/>
            <a:ext cx="3414463" cy="543785"/>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0"/>
          <a:srcRect/>
          <a:stretch/>
        </p:blipFill>
        <p:spPr>
          <a:xfrm>
            <a:off x="271153" y="4888143"/>
            <a:ext cx="3414463" cy="543784"/>
          </a:xfrm>
          <a:prstGeom prst="rect">
            <a:avLst/>
          </a:prstGeom>
        </p:spPr>
      </p:pic>
      <p:pic>
        <p:nvPicPr>
          <p:cNvPr id="80" name="Picture 79">
            <a:extLst>
              <a:ext uri="{FF2B5EF4-FFF2-40B4-BE49-F238E27FC236}">
                <a16:creationId xmlns:a16="http://schemas.microsoft.com/office/drawing/2014/main" id="{36372E56-CD52-1E03-D8A5-BDAAE16F9C69}"/>
              </a:ext>
            </a:extLst>
          </p:cNvPr>
          <p:cNvPicPr>
            <a:picLocks noChangeAspect="1"/>
          </p:cNvPicPr>
          <p:nvPr/>
        </p:nvPicPr>
        <p:blipFill>
          <a:blip r:embed="rId11"/>
          <a:srcRect/>
          <a:stretch/>
        </p:blipFill>
        <p:spPr>
          <a:xfrm>
            <a:off x="271153" y="5468436"/>
            <a:ext cx="3414463" cy="543785"/>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2074985" y="4961657"/>
            <a:ext cx="571499"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103</a:t>
            </a:r>
            <a:endParaRPr lang="pt-BR" sz="2200" dirty="0">
              <a:solidFill>
                <a:srgbClr val="4C5D68"/>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61657"/>
            <a:ext cx="691665"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465</a:t>
            </a:r>
            <a:endParaRPr lang="pt-BR" sz="2200" dirty="0">
              <a:solidFill>
                <a:srgbClr val="4C5D68"/>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483224" y="5513322"/>
            <a:ext cx="1080600"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100%</a:t>
            </a:r>
            <a:endParaRPr lang="pt-BR" sz="2200" dirty="0">
              <a:solidFill>
                <a:srgbClr val="4C5D68"/>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8603"/>
            <a:ext cx="1260230" cy="141486"/>
          </a:xfrm>
          <a:prstGeom prst="rect">
            <a:avLst/>
          </a:prstGeom>
          <a:noFill/>
        </p:spPr>
        <p:txBody>
          <a:bodyPr wrap="square" lIns="0" tIns="0" rIns="0" bIns="0" anchor="ctr" anchorCtr="0">
            <a:noAutofit/>
          </a:bodyPr>
          <a:lstStyle/>
          <a:p>
            <a:pPr algn="r"/>
            <a:r>
              <a:rPr lang="pt-BR" sz="1000">
                <a:solidFill>
                  <a:srgbClr val="4C5D68"/>
                </a:solidFill>
                <a:latin typeface="Acumin Pro" panose="020B0504020202020204" pitchFamily="34" charset="77"/>
                <a:cs typeface="Calibri" panose="020F0502020204030204" pitchFamily="34" charset="0"/>
              </a:rPr>
              <a:t>(81,9 Milhões R$/a)</a:t>
            </a:r>
            <a:endParaRPr lang="pt-BR" sz="1000" dirty="0">
              <a:solidFill>
                <a:srgbClr val="4C5D68"/>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483224" y="6093615"/>
            <a:ext cx="1080600"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-75%</a:t>
            </a:r>
            <a:endParaRPr lang="pt-BR" sz="2200" dirty="0">
              <a:solidFill>
                <a:srgbClr val="4C5D68"/>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406661" y="4938891"/>
            <a:ext cx="691665"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61%</a:t>
            </a:r>
            <a:endParaRPr lang="pt-BR" sz="2200" dirty="0">
              <a:solidFill>
                <a:srgbClr val="4C5D68"/>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311153" y="5513322"/>
            <a:ext cx="769594"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8%</a:t>
            </a:r>
            <a:endParaRPr lang="pt-BR" sz="2200" dirty="0">
              <a:solidFill>
                <a:srgbClr val="4C5D68"/>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9%</a:t>
            </a:r>
            <a:endParaRPr lang="pt-BR" sz="2200" dirty="0">
              <a:solidFill>
                <a:srgbClr val="4C5D68"/>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208495" y="6093615"/>
            <a:ext cx="975438" cy="276999"/>
          </a:xfrm>
          <a:prstGeom prst="rect">
            <a:avLst/>
          </a:prstGeom>
          <a:noFill/>
        </p:spPr>
        <p:txBody>
          <a:bodyPr wrap="square" lIns="0" tIns="0" rIns="0" bIns="0" anchor="ctr" anchorCtr="0">
            <a:noAutofit/>
          </a:bodyPr>
          <a:lstStyle/>
          <a:p>
            <a:pPr algn="r"/>
            <a:r>
              <a:rPr lang="pt-BR" sz="2200">
                <a:solidFill>
                  <a:srgbClr val="4C5D68"/>
                </a:solidFill>
                <a:latin typeface="Bebas Kai" pitchFamily="82" charset="77"/>
              </a:rPr>
              <a:t>75%</a:t>
            </a:r>
            <a:endParaRPr lang="pt-BR" sz="2200" dirty="0">
              <a:solidFill>
                <a:srgbClr val="4C5D68"/>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229725" y="4196137"/>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6" name="Picture 5">
            <a:extLst>
              <a:ext uri="{FF2B5EF4-FFF2-40B4-BE49-F238E27FC236}">
                <a16:creationId xmlns:a16="http://schemas.microsoft.com/office/drawing/2014/main" id="{049C7409-47C5-F853-8358-F5DC1D9C5DB4}"/>
              </a:ext>
            </a:extLst>
          </p:cNvPr>
          <p:cNvPicPr>
            <a:picLocks noChangeAspect="1"/>
          </p:cNvPicPr>
          <p:nvPr/>
        </p:nvPicPr>
        <p:blipFill>
          <a:blip r:embed="rId12"/>
          <a:srcRect/>
          <a:stretch/>
        </p:blipFill>
        <p:spPr>
          <a:xfrm>
            <a:off x="2290640" y="811832"/>
            <a:ext cx="1441823" cy="963399"/>
          </a:xfrm>
          <a:prstGeom prst="rect">
            <a:avLst/>
          </a:prstGeom>
        </p:spPr>
      </p:pic>
      <p:sp>
        <p:nvSpPr>
          <p:cNvPr id="7" name="InvestimentoDireto">
            <a:extLst>
              <a:ext uri="{FF2B5EF4-FFF2-40B4-BE49-F238E27FC236}">
                <a16:creationId xmlns:a16="http://schemas.microsoft.com/office/drawing/2014/main" id="{2BDF58D9-7EDE-D14D-4019-7C19FBF0E0A7}"/>
              </a:ext>
            </a:extLst>
          </p:cNvPr>
          <p:cNvSpPr txBox="1"/>
          <p:nvPr/>
        </p:nvSpPr>
        <p:spPr>
          <a:xfrm>
            <a:off x="2408389" y="1400119"/>
            <a:ext cx="1265214"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R$ 0,93 Bi</a:t>
            </a:r>
            <a:endParaRPr lang="pt-BR" sz="2400" b="1" dirty="0">
              <a:solidFill>
                <a:srgbClr val="606060"/>
              </a:solidFill>
              <a:latin typeface="Acumin VF Condensed SemiBold" panose="020B0304020202020204" pitchFamily="34" charset="77"/>
            </a:endParaRPr>
          </a:p>
        </p:txBody>
      </p:sp>
      <p:pic>
        <p:nvPicPr>
          <p:cNvPr id="10" name="Picture 9">
            <a:extLst>
              <a:ext uri="{FF2B5EF4-FFF2-40B4-BE49-F238E27FC236}">
                <a16:creationId xmlns:a16="http://schemas.microsoft.com/office/drawing/2014/main" id="{D0C651EE-7B05-DA54-809E-405687E060D8}"/>
              </a:ext>
            </a:extLst>
          </p:cNvPr>
          <p:cNvPicPr>
            <a:picLocks noChangeAspect="1"/>
          </p:cNvPicPr>
          <p:nvPr/>
        </p:nvPicPr>
        <p:blipFill>
          <a:blip r:embed="rId13"/>
          <a:srcRect/>
          <a:stretch/>
        </p:blipFill>
        <p:spPr>
          <a:xfrm>
            <a:off x="4593842" y="2255868"/>
            <a:ext cx="2626487" cy="625968"/>
          </a:xfrm>
          <a:prstGeom prst="rect">
            <a:avLst/>
          </a:prstGeom>
        </p:spPr>
      </p:pic>
      <p:sp>
        <p:nvSpPr>
          <p:cNvPr id="13" name="QuantitativoSub2">
            <a:extLst>
              <a:ext uri="{FF2B5EF4-FFF2-40B4-BE49-F238E27FC236}">
                <a16:creationId xmlns:a16="http://schemas.microsoft.com/office/drawing/2014/main" id="{A619718E-D359-FF98-E420-8E76A59E3C21}"/>
              </a:ext>
            </a:extLst>
          </p:cNvPr>
          <p:cNvSpPr txBox="1"/>
          <p:nvPr/>
        </p:nvSpPr>
        <p:spPr>
          <a:xfrm>
            <a:off x="6704975" y="2512632"/>
            <a:ext cx="96391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1184 t/d</a:t>
            </a:r>
            <a:endParaRPr lang="pt-BR" sz="1400" b="1" dirty="0">
              <a:latin typeface="Acumin VF Condensed SemiBold" panose="020B0304020202020204" pitchFamily="34" charset="77"/>
            </a:endParaRPr>
          </a:p>
        </p:txBody>
      </p:sp>
      <p:sp>
        <p:nvSpPr>
          <p:cNvPr id="14" name="TecnologiaValorSub2">
            <a:extLst>
              <a:ext uri="{FF2B5EF4-FFF2-40B4-BE49-F238E27FC236}">
                <a16:creationId xmlns:a16="http://schemas.microsoft.com/office/drawing/2014/main" id="{7FF40674-51DB-7D67-0BEE-9A53D952C960}"/>
              </a:ext>
            </a:extLst>
          </p:cNvPr>
          <p:cNvSpPr txBox="1"/>
          <p:nvPr/>
        </p:nvSpPr>
        <p:spPr>
          <a:xfrm>
            <a:off x="4711075" y="2871407"/>
            <a:ext cx="256797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Compostagem: R$ 674,56 Milhões</a:t>
            </a:r>
            <a:endParaRPr lang="pt-BR" sz="1400" b="1" dirty="0">
              <a:latin typeface="Acumin VF Condensed SemiBold" panose="020B0304020202020204" pitchFamily="34" charset="77"/>
            </a:endParaRPr>
          </a:p>
        </p:txBody>
      </p:sp>
      <p:pic>
        <p:nvPicPr>
          <p:cNvPr id="15" name="Picture 14">
            <a:extLst>
              <a:ext uri="{FF2B5EF4-FFF2-40B4-BE49-F238E27FC236}">
                <a16:creationId xmlns:a16="http://schemas.microsoft.com/office/drawing/2014/main" id="{D3A1F5F4-BB92-EC18-DCB2-F60C0B80BA8F}"/>
              </a:ext>
            </a:extLst>
          </p:cNvPr>
          <p:cNvPicPr>
            <a:picLocks noChangeAspect="1"/>
          </p:cNvPicPr>
          <p:nvPr/>
        </p:nvPicPr>
        <p:blipFill>
          <a:blip r:embed="rId14"/>
          <a:srcRect/>
          <a:stretch/>
        </p:blipFill>
        <p:spPr>
          <a:xfrm>
            <a:off x="4606030" y="1161484"/>
            <a:ext cx="2626484" cy="625968"/>
          </a:xfrm>
          <a:prstGeom prst="rect">
            <a:avLst/>
          </a:prstGeom>
        </p:spPr>
      </p:pic>
      <p:sp>
        <p:nvSpPr>
          <p:cNvPr id="17" name="TecnologiaValorSub1">
            <a:extLst>
              <a:ext uri="{FF2B5EF4-FFF2-40B4-BE49-F238E27FC236}">
                <a16:creationId xmlns:a16="http://schemas.microsoft.com/office/drawing/2014/main" id="{DCB310E6-7C99-BA0E-37F3-75977DEB0B0B}"/>
              </a:ext>
            </a:extLst>
          </p:cNvPr>
          <p:cNvSpPr txBox="1"/>
          <p:nvPr/>
        </p:nvSpPr>
        <p:spPr>
          <a:xfrm>
            <a:off x="4723262" y="1777023"/>
            <a:ext cx="256797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Compostagem: R$ 255,91 Milhões</a:t>
            </a:r>
            <a:endParaRPr lang="pt-BR" sz="1400" b="1" dirty="0">
              <a:latin typeface="Acumin VF Condensed SemiBold" panose="020B0304020202020204" pitchFamily="34" charset="77"/>
            </a:endParaRPr>
          </a:p>
        </p:txBody>
      </p:sp>
      <p:sp>
        <p:nvSpPr>
          <p:cNvPr id="18" name="TextBox 17">
            <a:extLst>
              <a:ext uri="{FF2B5EF4-FFF2-40B4-BE49-F238E27FC236}">
                <a16:creationId xmlns:a16="http://schemas.microsoft.com/office/drawing/2014/main" id="{2C714789-34F5-E06F-D84C-0AC87E52A5A6}"/>
              </a:ext>
            </a:extLst>
          </p:cNvPr>
          <p:cNvSpPr txBox="1"/>
          <p:nvPr/>
        </p:nvSpPr>
        <p:spPr>
          <a:xfrm>
            <a:off x="417539" y="1960476"/>
            <a:ext cx="4235870" cy="226020"/>
          </a:xfrm>
          <a:prstGeom prst="rect">
            <a:avLst/>
          </a:prstGeom>
          <a:noFill/>
        </p:spPr>
        <p:txBody>
          <a:bodyPr wrap="square" lIns="0" tIns="0" rIns="0" bIns="0" anchor="ctr" anchorCtr="0">
            <a:noAutofit/>
          </a:bodyPr>
          <a:lstStyle/>
          <a:p>
            <a:r>
              <a:rPr lang="pt-BR" b="1" dirty="0">
                <a:solidFill>
                  <a:srgbClr val="4C5D68"/>
                </a:solidFill>
                <a:latin typeface="Acumin VF Condensed SemiBold" panose="020B0304020202020204" pitchFamily="34" charset="77"/>
              </a:rPr>
              <a:t>Unidade de Tratamento/Valorização (UTVR):</a:t>
            </a:r>
          </a:p>
        </p:txBody>
      </p:sp>
      <p:sp>
        <p:nvSpPr>
          <p:cNvPr id="19" name="UTVRSub1">
            <a:extLst>
              <a:ext uri="{FF2B5EF4-FFF2-40B4-BE49-F238E27FC236}">
                <a16:creationId xmlns:a16="http://schemas.microsoft.com/office/drawing/2014/main" id="{DE6C4F95-876B-B9DE-BFB3-D796310A2434}"/>
              </a:ext>
            </a:extLst>
          </p:cNvPr>
          <p:cNvSpPr txBox="1"/>
          <p:nvPr/>
        </p:nvSpPr>
        <p:spPr>
          <a:xfrm>
            <a:off x="417539" y="2214778"/>
            <a:ext cx="2433873" cy="176290"/>
          </a:xfrm>
          <a:prstGeom prst="rect">
            <a:avLst/>
          </a:prstGeom>
          <a:noFill/>
        </p:spPr>
        <p:txBody>
          <a:bodyPr wrap="square" lIns="0" tIns="0" rIns="0" bIns="0" anchor="ctr" anchorCtr="0">
            <a:noAutofit/>
          </a:bodyPr>
          <a:lstStyle/>
          <a:p>
            <a:r>
              <a:rPr lang="pt-BR" sz="1500" b="1">
                <a:solidFill>
                  <a:srgbClr val="4C5D68"/>
                </a:solidFill>
                <a:latin typeface="Acumin VF Condensed SemiBold" panose="020B0304020202020204" pitchFamily="34" charset="77"/>
              </a:rPr>
              <a:t>• Biguaçu (Compostagem)</a:t>
            </a:r>
            <a:endParaRPr lang="pt-BR" sz="1500" b="1" dirty="0">
              <a:solidFill>
                <a:srgbClr val="4C5D68"/>
              </a:solidFill>
              <a:latin typeface="Acumin VF Condensed SemiBold" panose="020B0304020202020204" pitchFamily="34" charset="77"/>
            </a:endParaRPr>
          </a:p>
        </p:txBody>
      </p:sp>
      <p:sp>
        <p:nvSpPr>
          <p:cNvPr id="20" name="UTVRSub2">
            <a:extLst>
              <a:ext uri="{FF2B5EF4-FFF2-40B4-BE49-F238E27FC236}">
                <a16:creationId xmlns:a16="http://schemas.microsoft.com/office/drawing/2014/main" id="{D3E0418C-51E2-C8A7-0932-9CA1949FC363}"/>
              </a:ext>
            </a:extLst>
          </p:cNvPr>
          <p:cNvSpPr txBox="1"/>
          <p:nvPr/>
        </p:nvSpPr>
        <p:spPr>
          <a:xfrm>
            <a:off x="417539" y="2436614"/>
            <a:ext cx="2433873" cy="176290"/>
          </a:xfrm>
          <a:prstGeom prst="rect">
            <a:avLst/>
          </a:prstGeom>
          <a:noFill/>
        </p:spPr>
        <p:txBody>
          <a:bodyPr wrap="square" lIns="0" tIns="0" rIns="0" bIns="0" anchor="ctr" anchorCtr="0">
            <a:noAutofit/>
          </a:bodyPr>
          <a:lstStyle/>
          <a:p>
            <a:r>
              <a:rPr lang="pt-BR" sz="1500" b="1">
                <a:solidFill>
                  <a:srgbClr val="4C5D68"/>
                </a:solidFill>
                <a:latin typeface="Acumin VF Condensed SemiBold" panose="020B0304020202020204" pitchFamily="34" charset="77"/>
              </a:rPr>
              <a:t>• São José (Compostagem)</a:t>
            </a:r>
            <a:endParaRPr lang="pt-BR" sz="1500" b="1" dirty="0">
              <a:solidFill>
                <a:srgbClr val="4C5D68"/>
              </a:solidFill>
              <a:latin typeface="Acumin VF Condensed SemiBold" panose="020B0304020202020204" pitchFamily="34" charset="77"/>
            </a:endParaRPr>
          </a:p>
        </p:txBody>
      </p:sp>
      <p:sp>
        <p:nvSpPr>
          <p:cNvPr id="22" name="TextBox 21">
            <a:extLst>
              <a:ext uri="{FF2B5EF4-FFF2-40B4-BE49-F238E27FC236}">
                <a16:creationId xmlns:a16="http://schemas.microsoft.com/office/drawing/2014/main" id="{A40A34CE-50AD-F7ED-3BC2-9FC891C5C9D6}"/>
              </a:ext>
            </a:extLst>
          </p:cNvPr>
          <p:cNvSpPr txBox="1"/>
          <p:nvPr/>
        </p:nvSpPr>
        <p:spPr>
          <a:xfrm>
            <a:off x="417539" y="3075975"/>
            <a:ext cx="1899059" cy="176290"/>
          </a:xfrm>
          <a:prstGeom prst="rect">
            <a:avLst/>
          </a:prstGeom>
          <a:noFill/>
        </p:spPr>
        <p:txBody>
          <a:bodyPr wrap="square" lIns="0" tIns="0" rIns="0" bIns="0" anchor="ctr" anchorCtr="0">
            <a:noAutofit/>
          </a:bodyPr>
          <a:lstStyle/>
          <a:p>
            <a:r>
              <a:rPr lang="pt-BR" b="1" dirty="0">
                <a:solidFill>
                  <a:srgbClr val="4C5D68"/>
                </a:solidFill>
                <a:latin typeface="Acumin VF Condensed SemiBold" panose="020B0304020202020204" pitchFamily="34" charset="77"/>
              </a:rPr>
              <a:t>DESTINAÇÃO FINAL:</a:t>
            </a:r>
          </a:p>
        </p:txBody>
      </p:sp>
      <p:sp>
        <p:nvSpPr>
          <p:cNvPr id="23" name="Aterro">
            <a:extLst>
              <a:ext uri="{FF2B5EF4-FFF2-40B4-BE49-F238E27FC236}">
                <a16:creationId xmlns:a16="http://schemas.microsoft.com/office/drawing/2014/main" id="{FA3B6360-25D3-8AA4-EBF2-C17031896F68}"/>
              </a:ext>
            </a:extLst>
          </p:cNvPr>
          <p:cNvSpPr txBox="1"/>
          <p:nvPr/>
        </p:nvSpPr>
        <p:spPr>
          <a:xfrm>
            <a:off x="417539" y="3264372"/>
            <a:ext cx="4118637" cy="449794"/>
          </a:xfrm>
          <a:prstGeom prst="rect">
            <a:avLst/>
          </a:prstGeom>
          <a:noFill/>
        </p:spPr>
        <p:txBody>
          <a:bodyPr wrap="square" lIns="0" tIns="0" rIns="0" bIns="0" anchor="t" anchorCtr="0">
            <a:noAutofit/>
          </a:bodyPr>
          <a:lstStyle/>
          <a:p>
            <a:r>
              <a:rPr lang="pt-BR" sz="1500" b="1">
                <a:solidFill>
                  <a:srgbClr val="4C5D68"/>
                </a:solidFill>
                <a:latin typeface="Acumin VF Condensed SemiBold" panose="020B0304020202020204" pitchFamily="34" charset="77"/>
              </a:rPr>
              <a:t>• Aterro Sanitário Biguaçu e Biguaçu</a:t>
            </a:r>
            <a:endParaRPr lang="pt-BR" sz="1500" b="1" dirty="0">
              <a:solidFill>
                <a:srgbClr val="4C5D68"/>
              </a:solidFill>
              <a:latin typeface="Acumin VF Condensed SemiBold" panose="020B0304020202020204" pitchFamily="34" charset="77"/>
            </a:endParaRPr>
          </a:p>
        </p:txBody>
      </p:sp>
      <p:sp>
        <p:nvSpPr>
          <p:cNvPr id="27" name="TextBox 26">
            <a:extLst>
              <a:ext uri="{FF2B5EF4-FFF2-40B4-BE49-F238E27FC236}">
                <a16:creationId xmlns:a16="http://schemas.microsoft.com/office/drawing/2014/main" id="{5CCC941C-358E-EF1B-1B00-7CC3E935317B}"/>
              </a:ext>
            </a:extLst>
          </p:cNvPr>
          <p:cNvSpPr txBox="1"/>
          <p:nvPr/>
        </p:nvSpPr>
        <p:spPr>
          <a:xfrm>
            <a:off x="417539" y="3884257"/>
            <a:ext cx="2688126" cy="176290"/>
          </a:xfrm>
          <a:prstGeom prst="rect">
            <a:avLst/>
          </a:prstGeom>
          <a:noFill/>
        </p:spPr>
        <p:txBody>
          <a:bodyPr wrap="square" lIns="0" tIns="0" rIns="0" bIns="0" anchor="ctr" anchorCtr="0">
            <a:noAutofit/>
          </a:bodyPr>
          <a:lstStyle/>
          <a:p>
            <a:r>
              <a:rPr lang="pt-BR" b="1" dirty="0">
                <a:solidFill>
                  <a:srgbClr val="4C5D68"/>
                </a:solidFill>
                <a:latin typeface="Acumin VF Condensed SemiBold" panose="020B0304020202020204" pitchFamily="34" charset="77"/>
              </a:rPr>
              <a:t>QUANTITATIVO TOTAL RSU:</a:t>
            </a:r>
          </a:p>
        </p:txBody>
      </p:sp>
      <p:sp>
        <p:nvSpPr>
          <p:cNvPr id="28" name="QuantitativoTotalRSU">
            <a:extLst>
              <a:ext uri="{FF2B5EF4-FFF2-40B4-BE49-F238E27FC236}">
                <a16:creationId xmlns:a16="http://schemas.microsoft.com/office/drawing/2014/main" id="{58F97775-AD8C-FB6B-4FDC-776F629F43CE}"/>
              </a:ext>
            </a:extLst>
          </p:cNvPr>
          <p:cNvSpPr txBox="1"/>
          <p:nvPr/>
        </p:nvSpPr>
        <p:spPr>
          <a:xfrm>
            <a:off x="417539" y="4138558"/>
            <a:ext cx="2433873" cy="176290"/>
          </a:xfrm>
          <a:prstGeom prst="rect">
            <a:avLst/>
          </a:prstGeom>
          <a:noFill/>
        </p:spPr>
        <p:txBody>
          <a:bodyPr wrap="square" lIns="0" tIns="0" rIns="0" bIns="0" anchor="ctr" anchorCtr="0">
            <a:noAutofit/>
          </a:bodyPr>
          <a:lstStyle/>
          <a:p>
            <a:r>
              <a:rPr lang="fr-FR" sz="1500" b="1">
                <a:solidFill>
                  <a:srgbClr val="4C5D68"/>
                </a:solidFill>
                <a:latin typeface="Acumin VF Condensed SemiBold" panose="020B0304020202020204" pitchFamily="34" charset="77"/>
              </a:rPr>
              <a:t>• 1416 t/d | 441,79 Kt/a</a:t>
            </a:r>
            <a:endParaRPr lang="pt-BR" sz="1500" b="1" dirty="0">
              <a:solidFill>
                <a:srgbClr val="4C5D68"/>
              </a:solidFill>
              <a:latin typeface="Acumin VF Condensed SemiBold" panose="020B0304020202020204" pitchFamily="34" charset="77"/>
            </a:endParaRPr>
          </a:p>
        </p:txBody>
      </p:sp>
      <p:sp>
        <p:nvSpPr>
          <p:cNvPr id="31" name="QuantitativoSub1">
            <a:extLst>
              <a:ext uri="{FF2B5EF4-FFF2-40B4-BE49-F238E27FC236}">
                <a16:creationId xmlns:a16="http://schemas.microsoft.com/office/drawing/2014/main" id="{5A574176-2FA2-F6D0-09F5-AE71FC0C7AA9}"/>
              </a:ext>
            </a:extLst>
          </p:cNvPr>
          <p:cNvSpPr txBox="1"/>
          <p:nvPr/>
        </p:nvSpPr>
        <p:spPr>
          <a:xfrm>
            <a:off x="6704975" y="1406846"/>
            <a:ext cx="96391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231 t/d</a:t>
            </a:r>
            <a:endParaRPr lang="pt-BR" sz="1400" b="1" dirty="0">
              <a:latin typeface="Acumin VF Condensed SemiBold" panose="020B0304020202020204" pitchFamily="34" charset="77"/>
            </a:endParaRPr>
          </a:p>
        </p:txBody>
      </p:sp>
      <p:graphicFrame>
        <p:nvGraphicFramePr>
          <p:cNvPr id="2" name="Gráfico">
            <a:extLst>
              <a:ext uri="{FF2B5EF4-FFF2-40B4-BE49-F238E27FC236}">
                <a16:creationId xmlns:a16="http://schemas.microsoft.com/office/drawing/2014/main" id="{3FB322BB-6575-1DB3-F957-EEF362BED88C}"/>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4136714545"/>
              </p:ext>
            </p:extLst>
          </p:nvPr>
        </p:nvGraphicFramePr>
        <p:xfrm>
          <a:off x="7558554" y="1272516"/>
          <a:ext cx="3374241" cy="2747933"/>
        </p:xfrm>
        <a:graphic>
          <a:graphicData uri="http://schemas.openxmlformats.org/drawingml/2006/chart">
            <c:chart xmlns:c="http://schemas.openxmlformats.org/drawingml/2006/chart" xmlns:r="http://schemas.openxmlformats.org/officeDocument/2006/relationships" r:id="rId15"/>
          </a:graphicData>
        </a:graphic>
      </p:graphicFrame>
      <p:sp>
        <p:nvSpPr>
          <p:cNvPr id="5" name="CaixaDeTexto 4">
            <a:extLst>
              <a:ext uri="{FF2B5EF4-FFF2-40B4-BE49-F238E27FC236}">
                <a16:creationId xmlns:a16="http://schemas.microsoft.com/office/drawing/2014/main" id="{E611B27D-1CA1-A1A0-B142-79ADA8AF80DC}"/>
              </a:ext>
            </a:extLst>
          </p:cNvPr>
          <p:cNvSpPr txBox="1"/>
          <p:nvPr/>
        </p:nvSpPr>
        <p:spPr>
          <a:xfrm>
            <a:off x="759093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8" name="CaixaDeTexto 7">
            <a:extLst>
              <a:ext uri="{FF2B5EF4-FFF2-40B4-BE49-F238E27FC236}">
                <a16:creationId xmlns:a16="http://schemas.microsoft.com/office/drawing/2014/main" id="{A5FC6C62-A246-2A44-9AA6-08433D75B039}"/>
              </a:ext>
            </a:extLst>
          </p:cNvPr>
          <p:cNvSpPr txBox="1"/>
          <p:nvPr/>
        </p:nvSpPr>
        <p:spPr>
          <a:xfrm>
            <a:off x="838341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9" name="CaixaDeTexto 8">
            <a:extLst>
              <a:ext uri="{FF2B5EF4-FFF2-40B4-BE49-F238E27FC236}">
                <a16:creationId xmlns:a16="http://schemas.microsoft.com/office/drawing/2014/main" id="{F2C1C199-EFC8-9CCB-BADB-DEB0C04B50BB}"/>
              </a:ext>
            </a:extLst>
          </p:cNvPr>
          <p:cNvSpPr txBox="1"/>
          <p:nvPr/>
        </p:nvSpPr>
        <p:spPr>
          <a:xfrm>
            <a:off x="917589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11" name="CaixaDeTexto 10">
            <a:extLst>
              <a:ext uri="{FF2B5EF4-FFF2-40B4-BE49-F238E27FC236}">
                <a16:creationId xmlns:a16="http://schemas.microsoft.com/office/drawing/2014/main" id="{02ADE3D8-F61F-CDA1-1FFB-6632434FC7AE}"/>
              </a:ext>
            </a:extLst>
          </p:cNvPr>
          <p:cNvSpPr txBox="1"/>
          <p:nvPr/>
        </p:nvSpPr>
        <p:spPr>
          <a:xfrm>
            <a:off x="9998859" y="374904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pic>
        <p:nvPicPr>
          <p:cNvPr id="12" name="Picture 7">
            <a:extLst>
              <a:ext uri="{FF2B5EF4-FFF2-40B4-BE49-F238E27FC236}">
                <a16:creationId xmlns:a16="http://schemas.microsoft.com/office/drawing/2014/main" id="{22D265A2-8879-95B5-4481-C2526F5181DD}"/>
              </a:ext>
            </a:extLst>
          </p:cNvPr>
          <p:cNvPicPr>
            <a:picLocks noChangeAspect="1"/>
          </p:cNvPicPr>
          <p:nvPr/>
        </p:nvPicPr>
        <p:blipFill>
          <a:blip r:embed="rId16"/>
          <a:srcRect/>
          <a:stretch/>
        </p:blipFill>
        <p:spPr>
          <a:xfrm>
            <a:off x="7252170" y="4824747"/>
            <a:ext cx="4890504" cy="1780092"/>
          </a:xfrm>
          <a:prstGeom prst="rect">
            <a:avLst/>
          </a:prstGeom>
        </p:spPr>
      </p:pic>
      <p:sp>
        <p:nvSpPr>
          <p:cNvPr id="16" name="Preço Médio Venda Materiais Recicláveis - Mínimo">
            <a:extLst>
              <a:ext uri="{FF2B5EF4-FFF2-40B4-BE49-F238E27FC236}">
                <a16:creationId xmlns:a16="http://schemas.microsoft.com/office/drawing/2014/main" id="{EC28BA24-336B-BFA4-1D79-CBEDB46E1B54}"/>
              </a:ext>
            </a:extLst>
          </p:cNvPr>
          <p:cNvSpPr txBox="1"/>
          <p:nvPr/>
        </p:nvSpPr>
        <p:spPr>
          <a:xfrm>
            <a:off x="10383603" y="5225200"/>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1267</a:t>
            </a:r>
            <a:endParaRPr lang="pt-BR" dirty="0">
              <a:solidFill>
                <a:srgbClr val="DF8D21"/>
              </a:solidFill>
              <a:latin typeface="Bebas Kai" pitchFamily="82" charset="77"/>
            </a:endParaRPr>
          </a:p>
        </p:txBody>
      </p:sp>
      <p:sp>
        <p:nvSpPr>
          <p:cNvPr id="21" name="Preço Médio Venda Materiais Recicláveis - Máximo">
            <a:extLst>
              <a:ext uri="{FF2B5EF4-FFF2-40B4-BE49-F238E27FC236}">
                <a16:creationId xmlns:a16="http://schemas.microsoft.com/office/drawing/2014/main" id="{0CABF053-AB72-515D-BE65-AD599770457D}"/>
              </a:ext>
            </a:extLst>
          </p:cNvPr>
          <p:cNvSpPr txBox="1"/>
          <p:nvPr/>
        </p:nvSpPr>
        <p:spPr>
          <a:xfrm>
            <a:off x="11020516" y="5225200"/>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1267</a:t>
            </a:r>
            <a:endParaRPr lang="pt-BR" dirty="0">
              <a:solidFill>
                <a:srgbClr val="056C7A"/>
              </a:solidFill>
              <a:latin typeface="Bebas Kai" pitchFamily="82" charset="77"/>
            </a:endParaRPr>
          </a:p>
        </p:txBody>
      </p:sp>
      <p:sp>
        <p:nvSpPr>
          <p:cNvPr id="24" name="Preço Venda CDR - Mínimo">
            <a:extLst>
              <a:ext uri="{FF2B5EF4-FFF2-40B4-BE49-F238E27FC236}">
                <a16:creationId xmlns:a16="http://schemas.microsoft.com/office/drawing/2014/main" id="{8036D54E-F552-6F0D-5D26-6D4D38859E56}"/>
              </a:ext>
            </a:extLst>
          </p:cNvPr>
          <p:cNvSpPr txBox="1"/>
          <p:nvPr/>
        </p:nvSpPr>
        <p:spPr>
          <a:xfrm>
            <a:off x="10383603" y="5444136"/>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120</a:t>
            </a:r>
            <a:endParaRPr lang="pt-BR" dirty="0">
              <a:solidFill>
                <a:srgbClr val="DF8D21"/>
              </a:solidFill>
              <a:latin typeface="Bebas Kai" pitchFamily="82" charset="77"/>
            </a:endParaRPr>
          </a:p>
        </p:txBody>
      </p:sp>
      <p:sp>
        <p:nvSpPr>
          <p:cNvPr id="25" name="Preço Venda CDR - Máximo">
            <a:extLst>
              <a:ext uri="{FF2B5EF4-FFF2-40B4-BE49-F238E27FC236}">
                <a16:creationId xmlns:a16="http://schemas.microsoft.com/office/drawing/2014/main" id="{74FC38EC-D978-2871-3DA1-6B6FA3F51CDF}"/>
              </a:ext>
            </a:extLst>
          </p:cNvPr>
          <p:cNvSpPr txBox="1"/>
          <p:nvPr/>
        </p:nvSpPr>
        <p:spPr>
          <a:xfrm>
            <a:off x="11020516" y="5444136"/>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160</a:t>
            </a:r>
            <a:endParaRPr lang="pt-BR" dirty="0">
              <a:solidFill>
                <a:srgbClr val="056C7A"/>
              </a:solidFill>
              <a:latin typeface="Bebas Kai" pitchFamily="82" charset="77"/>
            </a:endParaRPr>
          </a:p>
        </p:txBody>
      </p:sp>
      <p:sp>
        <p:nvSpPr>
          <p:cNvPr id="26" name="Preço Venda Composto Orgânico - Mínimo">
            <a:extLst>
              <a:ext uri="{FF2B5EF4-FFF2-40B4-BE49-F238E27FC236}">
                <a16:creationId xmlns:a16="http://schemas.microsoft.com/office/drawing/2014/main" id="{EEA89532-741C-D52F-3EBA-64A81FEA0188}"/>
              </a:ext>
            </a:extLst>
          </p:cNvPr>
          <p:cNvSpPr txBox="1"/>
          <p:nvPr/>
        </p:nvSpPr>
        <p:spPr>
          <a:xfrm>
            <a:off x="10383603" y="5684806"/>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0</a:t>
            </a:r>
            <a:endParaRPr lang="pt-BR" dirty="0">
              <a:solidFill>
                <a:srgbClr val="DF8D21"/>
              </a:solidFill>
              <a:latin typeface="Bebas Kai" pitchFamily="82" charset="77"/>
            </a:endParaRPr>
          </a:p>
        </p:txBody>
      </p:sp>
      <p:sp>
        <p:nvSpPr>
          <p:cNvPr id="29" name="Preço Venda Composto Orgânico - Máximo">
            <a:extLst>
              <a:ext uri="{FF2B5EF4-FFF2-40B4-BE49-F238E27FC236}">
                <a16:creationId xmlns:a16="http://schemas.microsoft.com/office/drawing/2014/main" id="{5A2D1254-CA3E-A865-3980-8E473CAE438D}"/>
              </a:ext>
            </a:extLst>
          </p:cNvPr>
          <p:cNvSpPr txBox="1"/>
          <p:nvPr/>
        </p:nvSpPr>
        <p:spPr>
          <a:xfrm>
            <a:off x="11020516" y="5684806"/>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359</a:t>
            </a:r>
            <a:endParaRPr lang="pt-BR" dirty="0">
              <a:solidFill>
                <a:srgbClr val="056C7A"/>
              </a:solidFill>
              <a:latin typeface="Bebas Kai" pitchFamily="82" charset="77"/>
            </a:endParaRPr>
          </a:p>
        </p:txBody>
      </p:sp>
      <p:sp>
        <p:nvSpPr>
          <p:cNvPr id="30" name="Preço Venda Biometano - Mínimo">
            <a:extLst>
              <a:ext uri="{FF2B5EF4-FFF2-40B4-BE49-F238E27FC236}">
                <a16:creationId xmlns:a16="http://schemas.microsoft.com/office/drawing/2014/main" id="{4E63CCAD-8B5B-3266-71EC-92A7E54A9337}"/>
              </a:ext>
            </a:extLst>
          </p:cNvPr>
          <p:cNvSpPr txBox="1"/>
          <p:nvPr/>
        </p:nvSpPr>
        <p:spPr>
          <a:xfrm>
            <a:off x="10383603" y="5923700"/>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0,10</a:t>
            </a:r>
            <a:endParaRPr lang="pt-BR" dirty="0">
              <a:solidFill>
                <a:srgbClr val="DF8D21"/>
              </a:solidFill>
              <a:latin typeface="Bebas Kai" pitchFamily="82" charset="77"/>
            </a:endParaRPr>
          </a:p>
        </p:txBody>
      </p:sp>
      <p:sp>
        <p:nvSpPr>
          <p:cNvPr id="32" name="Preço Venda Biometano - Máximo">
            <a:extLst>
              <a:ext uri="{FF2B5EF4-FFF2-40B4-BE49-F238E27FC236}">
                <a16:creationId xmlns:a16="http://schemas.microsoft.com/office/drawing/2014/main" id="{4A377387-4615-B2A2-8EB7-E0E2043E6C6B}"/>
              </a:ext>
            </a:extLst>
          </p:cNvPr>
          <p:cNvSpPr txBox="1"/>
          <p:nvPr/>
        </p:nvSpPr>
        <p:spPr>
          <a:xfrm>
            <a:off x="11020516" y="5923700"/>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0,10</a:t>
            </a:r>
            <a:endParaRPr lang="pt-BR" dirty="0">
              <a:solidFill>
                <a:srgbClr val="056C7A"/>
              </a:solidFill>
              <a:latin typeface="Bebas Kai" pitchFamily="82" charset="77"/>
            </a:endParaRPr>
          </a:p>
        </p:txBody>
      </p:sp>
      <p:sp>
        <p:nvSpPr>
          <p:cNvPr id="33" name="Preço Venda Energia Elétrica Biodigestão - Mínimo">
            <a:extLst>
              <a:ext uri="{FF2B5EF4-FFF2-40B4-BE49-F238E27FC236}">
                <a16:creationId xmlns:a16="http://schemas.microsoft.com/office/drawing/2014/main" id="{ABFF8D6C-0E54-1F1E-77CF-3181FC0C0011}"/>
              </a:ext>
            </a:extLst>
          </p:cNvPr>
          <p:cNvSpPr txBox="1"/>
          <p:nvPr/>
        </p:nvSpPr>
        <p:spPr>
          <a:xfrm>
            <a:off x="10383603" y="6158511"/>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263</a:t>
            </a:r>
            <a:endParaRPr lang="pt-BR" dirty="0">
              <a:solidFill>
                <a:srgbClr val="DF8D21"/>
              </a:solidFill>
              <a:latin typeface="Bebas Kai" pitchFamily="82" charset="77"/>
            </a:endParaRPr>
          </a:p>
        </p:txBody>
      </p:sp>
      <p:sp>
        <p:nvSpPr>
          <p:cNvPr id="34" name="Preço Venda Energia Elétrica Biodigestão - Máximo">
            <a:extLst>
              <a:ext uri="{FF2B5EF4-FFF2-40B4-BE49-F238E27FC236}">
                <a16:creationId xmlns:a16="http://schemas.microsoft.com/office/drawing/2014/main" id="{15E82F4B-F9D2-D05B-86F4-90A86CC46F2D}"/>
              </a:ext>
            </a:extLst>
          </p:cNvPr>
          <p:cNvSpPr txBox="1"/>
          <p:nvPr/>
        </p:nvSpPr>
        <p:spPr>
          <a:xfrm>
            <a:off x="11020516" y="6158511"/>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263</a:t>
            </a:r>
            <a:endParaRPr lang="pt-BR" dirty="0">
              <a:solidFill>
                <a:srgbClr val="056C7A"/>
              </a:solidFill>
              <a:latin typeface="Bebas Kai" pitchFamily="82" charset="77"/>
            </a:endParaRPr>
          </a:p>
        </p:txBody>
      </p:sp>
      <p:sp>
        <p:nvSpPr>
          <p:cNvPr id="35" name="Preço Venda Energia Elétrica Incineração - Mínimo">
            <a:extLst>
              <a:ext uri="{FF2B5EF4-FFF2-40B4-BE49-F238E27FC236}">
                <a16:creationId xmlns:a16="http://schemas.microsoft.com/office/drawing/2014/main" id="{50A4333F-4741-E189-E2BA-485456CF90CB}"/>
              </a:ext>
            </a:extLst>
          </p:cNvPr>
          <p:cNvSpPr txBox="1"/>
          <p:nvPr/>
        </p:nvSpPr>
        <p:spPr>
          <a:xfrm>
            <a:off x="10383603" y="6383306"/>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211</a:t>
            </a:r>
            <a:endParaRPr lang="pt-BR" dirty="0">
              <a:solidFill>
                <a:srgbClr val="DF8D21"/>
              </a:solidFill>
              <a:latin typeface="Bebas Kai" pitchFamily="82" charset="77"/>
            </a:endParaRPr>
          </a:p>
        </p:txBody>
      </p:sp>
      <p:sp>
        <p:nvSpPr>
          <p:cNvPr id="36" name="Preço Venda Energia Elétrica Incineração - Máximo">
            <a:extLst>
              <a:ext uri="{FF2B5EF4-FFF2-40B4-BE49-F238E27FC236}">
                <a16:creationId xmlns:a16="http://schemas.microsoft.com/office/drawing/2014/main" id="{81A5B57F-7D83-0F2C-E189-9994AE75E4EA}"/>
              </a:ext>
            </a:extLst>
          </p:cNvPr>
          <p:cNvSpPr txBox="1"/>
          <p:nvPr/>
        </p:nvSpPr>
        <p:spPr>
          <a:xfrm>
            <a:off x="11020516" y="6383306"/>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215</a:t>
            </a:r>
            <a:endParaRPr lang="pt-BR" dirty="0">
              <a:solidFill>
                <a:srgbClr val="056C7A"/>
              </a:solidFill>
              <a:latin typeface="Bebas Kai" pitchFamily="82" charset="77"/>
            </a:endParaRPr>
          </a:p>
        </p:txBody>
      </p:sp>
    </p:spTree>
    <p:extLst>
      <p:ext uri="{BB962C8B-B14F-4D97-AF65-F5344CB8AC3E}">
        <p14:creationId xmlns:p14="http://schemas.microsoft.com/office/powerpoint/2010/main" val="2592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creen with a black background&#10;&#10;Description automatically generated">
            <a:extLst>
              <a:ext uri="{FF2B5EF4-FFF2-40B4-BE49-F238E27FC236}">
                <a16:creationId xmlns:a16="http://schemas.microsoft.com/office/drawing/2014/main" id="{6DEA77C8-098B-A59E-A2D0-5A830362A5A9}"/>
              </a:ext>
            </a:extLst>
          </p:cNvPr>
          <p:cNvPicPr>
            <a:picLocks noChangeAspect="1"/>
          </p:cNvPicPr>
          <p:nvPr/>
        </p:nvPicPr>
        <p:blipFill>
          <a:blip r:embed="rId3"/>
          <a:stretch>
            <a:fillRect/>
          </a:stretch>
        </p:blipFill>
        <p:spPr>
          <a:xfrm>
            <a:off x="8624557" y="1236094"/>
            <a:ext cx="3218239" cy="4814689"/>
          </a:xfrm>
          <a:prstGeom prst="rect">
            <a:avLst/>
          </a:prstGeom>
        </p:spPr>
      </p:pic>
      <p:pic>
        <p:nvPicPr>
          <p:cNvPr id="11" name="Picture 10" descr="A white outline of a dump truck in a yellow circle with yellow text&#10;&#10;Description automatically generated">
            <a:extLst>
              <a:ext uri="{FF2B5EF4-FFF2-40B4-BE49-F238E27FC236}">
                <a16:creationId xmlns:a16="http://schemas.microsoft.com/office/drawing/2014/main" id="{FD377D92-5CB1-6B6A-A843-09F4BC588DCF}"/>
              </a:ext>
            </a:extLst>
          </p:cNvPr>
          <p:cNvPicPr>
            <a:picLocks noChangeAspect="1"/>
          </p:cNvPicPr>
          <p:nvPr/>
        </p:nvPicPr>
        <p:blipFill>
          <a:blip r:embed="rId4"/>
          <a:stretch>
            <a:fillRect/>
          </a:stretch>
        </p:blipFill>
        <p:spPr>
          <a:xfrm>
            <a:off x="8183034" y="1872708"/>
            <a:ext cx="2110940" cy="1267813"/>
          </a:xfrm>
          <a:prstGeom prst="rect">
            <a:avLst/>
          </a:prstGeom>
        </p:spPr>
      </p:pic>
      <p:pic>
        <p:nvPicPr>
          <p:cNvPr id="13" name="Picture 12" descr="A logo with a black background&#10;&#10;Description automatically generated">
            <a:extLst>
              <a:ext uri="{FF2B5EF4-FFF2-40B4-BE49-F238E27FC236}">
                <a16:creationId xmlns:a16="http://schemas.microsoft.com/office/drawing/2014/main" id="{C7A22EF7-4A8B-287A-7045-BB47E6719D3E}"/>
              </a:ext>
            </a:extLst>
          </p:cNvPr>
          <p:cNvPicPr>
            <a:picLocks noChangeAspect="1"/>
          </p:cNvPicPr>
          <p:nvPr/>
        </p:nvPicPr>
        <p:blipFill>
          <a:blip r:embed="rId5"/>
          <a:stretch>
            <a:fillRect/>
          </a:stretch>
        </p:blipFill>
        <p:spPr>
          <a:xfrm>
            <a:off x="5358172" y="1872708"/>
            <a:ext cx="2654288" cy="1267813"/>
          </a:xfrm>
          <a:prstGeom prst="rect">
            <a:avLst/>
          </a:prstGeom>
        </p:spPr>
      </p:pic>
      <p:pic>
        <p:nvPicPr>
          <p:cNvPr id="15" name="Picture 14" descr="A blue circle with a building and a tree in it&#10;&#10;Description automatically generated">
            <a:extLst>
              <a:ext uri="{FF2B5EF4-FFF2-40B4-BE49-F238E27FC236}">
                <a16:creationId xmlns:a16="http://schemas.microsoft.com/office/drawing/2014/main" id="{F08FF398-B97F-316E-83DC-7CA963417E87}"/>
              </a:ext>
            </a:extLst>
          </p:cNvPr>
          <p:cNvPicPr>
            <a:picLocks noChangeAspect="1"/>
          </p:cNvPicPr>
          <p:nvPr/>
        </p:nvPicPr>
        <p:blipFill>
          <a:blip r:embed="rId6"/>
          <a:stretch>
            <a:fillRect/>
          </a:stretch>
        </p:blipFill>
        <p:spPr>
          <a:xfrm>
            <a:off x="2210639" y="1872708"/>
            <a:ext cx="2654288" cy="1267813"/>
          </a:xfrm>
          <a:prstGeom prst="rect">
            <a:avLst/>
          </a:prstGeom>
        </p:spPr>
      </p:pic>
      <p:pic>
        <p:nvPicPr>
          <p:cNvPr id="23" name="Picture 22" descr="A white sign with black text&#10;&#10;Description automatically generated">
            <a:extLst>
              <a:ext uri="{FF2B5EF4-FFF2-40B4-BE49-F238E27FC236}">
                <a16:creationId xmlns:a16="http://schemas.microsoft.com/office/drawing/2014/main" id="{7B8497BB-E263-FDB0-2AA9-F2CBDAF6D632}"/>
              </a:ext>
            </a:extLst>
          </p:cNvPr>
          <p:cNvPicPr>
            <a:picLocks noChangeAspect="1"/>
          </p:cNvPicPr>
          <p:nvPr/>
        </p:nvPicPr>
        <p:blipFill>
          <a:blip r:embed="rId7"/>
          <a:stretch>
            <a:fillRect/>
          </a:stretch>
        </p:blipFill>
        <p:spPr>
          <a:xfrm>
            <a:off x="7581900" y="5926131"/>
            <a:ext cx="4251371" cy="723501"/>
          </a:xfrm>
          <a:prstGeom prst="rect">
            <a:avLst/>
          </a:prstGeom>
        </p:spPr>
      </p:pic>
      <p:pic>
        <p:nvPicPr>
          <p:cNvPr id="27" name="Picture 26">
            <a:extLst>
              <a:ext uri="{FF2B5EF4-FFF2-40B4-BE49-F238E27FC236}">
                <a16:creationId xmlns:a16="http://schemas.microsoft.com/office/drawing/2014/main" id="{0D9645CB-49A3-9F2B-1244-9F6EE7732625}"/>
              </a:ext>
            </a:extLst>
          </p:cNvPr>
          <p:cNvPicPr>
            <a:picLocks noChangeAspect="1"/>
          </p:cNvPicPr>
          <p:nvPr/>
        </p:nvPicPr>
        <p:blipFill>
          <a:blip r:embed="rId8"/>
          <a:srcRect/>
          <a:stretch/>
        </p:blipFill>
        <p:spPr>
          <a:xfrm>
            <a:off x="2988661" y="835792"/>
            <a:ext cx="5657494" cy="864515"/>
          </a:xfrm>
          <a:prstGeom prst="rect">
            <a:avLst/>
          </a:prstGeom>
        </p:spPr>
      </p:pic>
      <p:pic>
        <p:nvPicPr>
          <p:cNvPr id="29" name="Picture 28">
            <a:extLst>
              <a:ext uri="{FF2B5EF4-FFF2-40B4-BE49-F238E27FC236}">
                <a16:creationId xmlns:a16="http://schemas.microsoft.com/office/drawing/2014/main" id="{2CDDB081-0687-3491-2E2D-8203ECBB2FA2}"/>
              </a:ext>
            </a:extLst>
          </p:cNvPr>
          <p:cNvPicPr>
            <a:picLocks noChangeAspect="1"/>
          </p:cNvPicPr>
          <p:nvPr/>
        </p:nvPicPr>
        <p:blipFill>
          <a:blip r:embed="rId9"/>
          <a:srcRect/>
          <a:stretch/>
        </p:blipFill>
        <p:spPr>
          <a:xfrm>
            <a:off x="581657" y="835792"/>
            <a:ext cx="2193073" cy="864515"/>
          </a:xfrm>
          <a:prstGeom prst="rect">
            <a:avLst/>
          </a:prstGeom>
        </p:spPr>
      </p:pic>
      <p:sp>
        <p:nvSpPr>
          <p:cNvPr id="30" name="MunicípiosSub1">
            <a:extLst>
              <a:ext uri="{FF2B5EF4-FFF2-40B4-BE49-F238E27FC236}">
                <a16:creationId xmlns:a16="http://schemas.microsoft.com/office/drawing/2014/main" id="{AA67FC52-C224-CCA4-3EEA-9FC4D6A41F3B}"/>
              </a:ext>
            </a:extLst>
          </p:cNvPr>
          <p:cNvSpPr txBox="1"/>
          <p:nvPr/>
        </p:nvSpPr>
        <p:spPr>
          <a:xfrm>
            <a:off x="2289174" y="3179473"/>
            <a:ext cx="3001899" cy="1024159"/>
          </a:xfrm>
          <a:prstGeom prst="rect">
            <a:avLst/>
          </a:prstGeom>
          <a:noFill/>
        </p:spPr>
        <p:txBody>
          <a:bodyPr wrap="square" lIns="0" tIns="0" rIns="0" bIns="0">
            <a:noAutofit/>
          </a:bodyPr>
          <a:lstStyle/>
          <a:p>
            <a:r>
              <a:rPr lang="pt-BR" sz="1300">
                <a:solidFill>
                  <a:schemeClr val="tx1">
                    <a:lumMod val="65000"/>
                    <a:lumOff val="35000"/>
                  </a:schemeClr>
                </a:solidFill>
                <a:latin typeface="Acumin VF SemiCondensed" panose="020B0304020202020204" pitchFamily="34" charset="77"/>
                <a:cs typeface="Arial" panose="020B0604020202020204" pitchFamily="34" charset="0"/>
              </a:rPr>
              <a:t>Alfredo Wagner, Angelina, Rancho Queimado, Anitápolis, Antônio Carlos, São Pedro de Alcântara, Biguaçu, Governador Celso Ramos, São Bonifácio.</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1" name="UTVRSub1">
            <a:extLst>
              <a:ext uri="{FF2B5EF4-FFF2-40B4-BE49-F238E27FC236}">
                <a16:creationId xmlns:a16="http://schemas.microsoft.com/office/drawing/2014/main" id="{D0845B4F-A59C-2EA1-F848-C58DF29A8E49}"/>
              </a:ext>
            </a:extLst>
          </p:cNvPr>
          <p:cNvSpPr txBox="1"/>
          <p:nvPr/>
        </p:nvSpPr>
        <p:spPr>
          <a:xfrm>
            <a:off x="5466185" y="3190192"/>
            <a:ext cx="1273281"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2" name="AterroSub1">
            <a:extLst>
              <a:ext uri="{FF2B5EF4-FFF2-40B4-BE49-F238E27FC236}">
                <a16:creationId xmlns:a16="http://schemas.microsoft.com/office/drawing/2014/main" id="{FCAA0AF7-F2CD-C7EE-7506-AA0382ACF928}"/>
              </a:ext>
            </a:extLst>
          </p:cNvPr>
          <p:cNvSpPr txBox="1"/>
          <p:nvPr/>
        </p:nvSpPr>
        <p:spPr>
          <a:xfrm>
            <a:off x="8142735" y="3190192"/>
            <a:ext cx="2110939"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3" name="QuantitativoTotalRSU">
            <a:extLst>
              <a:ext uri="{FF2B5EF4-FFF2-40B4-BE49-F238E27FC236}">
                <a16:creationId xmlns:a16="http://schemas.microsoft.com/office/drawing/2014/main" id="{91E70518-8E6F-EA84-1F71-D941CCD2B45C}"/>
              </a:ext>
            </a:extLst>
          </p:cNvPr>
          <p:cNvSpPr txBox="1"/>
          <p:nvPr/>
        </p:nvSpPr>
        <p:spPr>
          <a:xfrm>
            <a:off x="9707585" y="6036278"/>
            <a:ext cx="2081818" cy="239169"/>
          </a:xfrm>
          <a:prstGeom prst="rect">
            <a:avLst/>
          </a:prstGeom>
          <a:noFill/>
        </p:spPr>
        <p:txBody>
          <a:bodyPr wrap="square" lIns="0" tIns="0" rIns="0" bIns="0" anchor="ctr" anchorCtr="0">
            <a:noAutofit/>
          </a:bodyPr>
          <a:lstStyle/>
          <a:p>
            <a:r>
              <a:rPr lang="fr-FR" sz="1600" b="1">
                <a:latin typeface="Acumin VF Condensed SemiBold" panose="020B0304020202020204" pitchFamily="34" charset="77"/>
                <a:cs typeface="Calibri" panose="020F0502020204030204" pitchFamily="34" charset="0"/>
              </a:rPr>
              <a:t>1416 t/d | 442 Kt/a</a:t>
            </a:r>
            <a:endParaRPr lang="pt-BR" sz="1600" b="1" dirty="0">
              <a:latin typeface="Acumin VF Condensed SemiBold" panose="020B0304020202020204" pitchFamily="34" charset="77"/>
              <a:cs typeface="Calibri" panose="020F0502020204030204" pitchFamily="34" charset="0"/>
            </a:endParaRPr>
          </a:p>
        </p:txBody>
      </p:sp>
      <p:sp>
        <p:nvSpPr>
          <p:cNvPr id="34" name="CustoAlgoritimoTotal">
            <a:extLst>
              <a:ext uri="{FF2B5EF4-FFF2-40B4-BE49-F238E27FC236}">
                <a16:creationId xmlns:a16="http://schemas.microsoft.com/office/drawing/2014/main" id="{22AA9B5F-D88D-0D18-6565-1C95CBC37CE8}"/>
              </a:ext>
            </a:extLst>
          </p:cNvPr>
          <p:cNvSpPr txBox="1"/>
          <p:nvPr/>
        </p:nvSpPr>
        <p:spPr>
          <a:xfrm>
            <a:off x="10483815" y="6324779"/>
            <a:ext cx="1305587" cy="239169"/>
          </a:xfrm>
          <a:prstGeom prst="rect">
            <a:avLst/>
          </a:prstGeom>
          <a:noFill/>
        </p:spPr>
        <p:txBody>
          <a:bodyPr wrap="square" lIns="0" tIns="0" rIns="0" bIns="0" anchor="ctr" anchorCtr="0">
            <a:noAutofit/>
          </a:bodyPr>
          <a:lstStyle/>
          <a:p>
            <a:r>
              <a:rPr lang="pt-BR" sz="1600" b="1">
                <a:latin typeface="Acumin VF Condensed SemiBold" panose="020B0304020202020204" pitchFamily="34" charset="77"/>
                <a:cs typeface="Calibri" panose="020F0502020204030204" pitchFamily="34" charset="0"/>
              </a:rPr>
              <a:t>685 R$/t RSU</a:t>
            </a:r>
            <a:endParaRPr lang="pt-BR" sz="1600" b="1" dirty="0">
              <a:latin typeface="Acumin VF Condensed SemiBold" panose="020B0304020202020204" pitchFamily="34" charset="77"/>
              <a:cs typeface="Calibri" panose="020F0502020204030204" pitchFamily="34" charset="0"/>
            </a:endParaRPr>
          </a:p>
        </p:txBody>
      </p:sp>
      <p:pic>
        <p:nvPicPr>
          <p:cNvPr id="6" name="Picture 5" descr="A green and white sign&#10;&#10;Description automatically generated">
            <a:extLst>
              <a:ext uri="{FF2B5EF4-FFF2-40B4-BE49-F238E27FC236}">
                <a16:creationId xmlns:a16="http://schemas.microsoft.com/office/drawing/2014/main" id="{FC5B43CB-A3B7-9842-1578-528273D9B676}"/>
              </a:ext>
            </a:extLst>
          </p:cNvPr>
          <p:cNvPicPr>
            <a:picLocks noChangeAspect="1"/>
          </p:cNvPicPr>
          <p:nvPr/>
        </p:nvPicPr>
        <p:blipFill>
          <a:blip r:embed="rId10"/>
          <a:stretch>
            <a:fillRect/>
          </a:stretch>
        </p:blipFill>
        <p:spPr>
          <a:xfrm>
            <a:off x="613634" y="3100329"/>
            <a:ext cx="1513130" cy="1125311"/>
          </a:xfrm>
          <a:prstGeom prst="rect">
            <a:avLst/>
          </a:prstGeom>
        </p:spPr>
      </p:pic>
      <p:pic>
        <p:nvPicPr>
          <p:cNvPr id="8" name="Picture 7" descr="A black background with orange text&#10;&#10;Description automatically generated">
            <a:extLst>
              <a:ext uri="{FF2B5EF4-FFF2-40B4-BE49-F238E27FC236}">
                <a16:creationId xmlns:a16="http://schemas.microsoft.com/office/drawing/2014/main" id="{F912D9B8-C365-4486-77B6-9C00691B7B12}"/>
              </a:ext>
            </a:extLst>
          </p:cNvPr>
          <p:cNvPicPr>
            <a:picLocks noChangeAspect="1"/>
          </p:cNvPicPr>
          <p:nvPr/>
        </p:nvPicPr>
        <p:blipFill>
          <a:blip r:embed="rId11"/>
          <a:stretch>
            <a:fillRect/>
          </a:stretch>
        </p:blipFill>
        <p:spPr>
          <a:xfrm>
            <a:off x="604597" y="4295478"/>
            <a:ext cx="1513130" cy="1125311"/>
          </a:xfrm>
          <a:prstGeom prst="rect">
            <a:avLst/>
          </a:prstGeom>
        </p:spPr>
      </p:pic>
      <p:sp>
        <p:nvSpPr>
          <p:cNvPr id="9" name="QuantitativoRSUSub1">
            <a:extLst>
              <a:ext uri="{FF2B5EF4-FFF2-40B4-BE49-F238E27FC236}">
                <a16:creationId xmlns:a16="http://schemas.microsoft.com/office/drawing/2014/main" id="{09E8A54D-6178-A474-0275-9A1F6DEA11DB}"/>
              </a:ext>
            </a:extLst>
          </p:cNvPr>
          <p:cNvSpPr txBox="1"/>
          <p:nvPr/>
        </p:nvSpPr>
        <p:spPr>
          <a:xfrm>
            <a:off x="529759" y="3592316"/>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114 t/d</a:t>
            </a:r>
            <a:endParaRPr lang="pt-BR" sz="1600" b="1" dirty="0">
              <a:latin typeface="Acumin VF Condensed SemiBold" panose="020B0304020202020204" pitchFamily="34" charset="77"/>
              <a:cs typeface="Calibri" panose="020F0502020204030204" pitchFamily="34" charset="0"/>
            </a:endParaRPr>
          </a:p>
        </p:txBody>
      </p:sp>
      <p:sp>
        <p:nvSpPr>
          <p:cNvPr id="10" name="CustoAlgoritmoSub1">
            <a:extLst>
              <a:ext uri="{FF2B5EF4-FFF2-40B4-BE49-F238E27FC236}">
                <a16:creationId xmlns:a16="http://schemas.microsoft.com/office/drawing/2014/main" id="{FE046461-342B-683A-FD88-F0DCBD5188AE}"/>
              </a:ext>
            </a:extLst>
          </p:cNvPr>
          <p:cNvSpPr txBox="1"/>
          <p:nvPr/>
        </p:nvSpPr>
        <p:spPr>
          <a:xfrm>
            <a:off x="529759" y="3968322"/>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1066 R$/t RSU</a:t>
            </a:r>
            <a:endParaRPr lang="pt-BR" sz="1600" b="1" dirty="0">
              <a:latin typeface="Acumin VF Condensed SemiBold" panose="020B0304020202020204" pitchFamily="34" charset="77"/>
              <a:cs typeface="Calibri" panose="020F0502020204030204" pitchFamily="34" charset="0"/>
            </a:endParaRPr>
          </a:p>
        </p:txBody>
      </p:sp>
      <p:sp>
        <p:nvSpPr>
          <p:cNvPr id="12" name="QuantitativoRSUSub2">
            <a:extLst>
              <a:ext uri="{FF2B5EF4-FFF2-40B4-BE49-F238E27FC236}">
                <a16:creationId xmlns:a16="http://schemas.microsoft.com/office/drawing/2014/main" id="{C62741CD-8C2E-4706-CCB6-ABFE58674E0F}"/>
              </a:ext>
            </a:extLst>
          </p:cNvPr>
          <p:cNvSpPr txBox="1"/>
          <p:nvPr/>
        </p:nvSpPr>
        <p:spPr>
          <a:xfrm>
            <a:off x="529759" y="4767664"/>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1184 t/d</a:t>
            </a:r>
            <a:endParaRPr lang="pt-BR" sz="1600" b="1" dirty="0">
              <a:latin typeface="Acumin VF Condensed SemiBold" panose="020B0304020202020204" pitchFamily="34" charset="77"/>
              <a:cs typeface="Calibri" panose="020F0502020204030204" pitchFamily="34" charset="0"/>
            </a:endParaRPr>
          </a:p>
        </p:txBody>
      </p:sp>
      <p:sp>
        <p:nvSpPr>
          <p:cNvPr id="14" name="CustoAlgoritmoSub2">
            <a:extLst>
              <a:ext uri="{FF2B5EF4-FFF2-40B4-BE49-F238E27FC236}">
                <a16:creationId xmlns:a16="http://schemas.microsoft.com/office/drawing/2014/main" id="{F4790E81-8517-C473-9747-1931C340599E}"/>
              </a:ext>
            </a:extLst>
          </p:cNvPr>
          <p:cNvSpPr txBox="1"/>
          <p:nvPr/>
        </p:nvSpPr>
        <p:spPr>
          <a:xfrm>
            <a:off x="529759" y="5146493"/>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618 R$/t RSU</a:t>
            </a:r>
            <a:endParaRPr lang="pt-BR" sz="1600" b="1" dirty="0">
              <a:latin typeface="Acumin VF Condensed SemiBold" panose="020B0304020202020204" pitchFamily="34" charset="77"/>
              <a:cs typeface="Calibri" panose="020F0502020204030204" pitchFamily="34" charset="0"/>
            </a:endParaRPr>
          </a:p>
        </p:txBody>
      </p:sp>
      <p:sp>
        <p:nvSpPr>
          <p:cNvPr id="16" name="MunicípiosSub2">
            <a:extLst>
              <a:ext uri="{FF2B5EF4-FFF2-40B4-BE49-F238E27FC236}">
                <a16:creationId xmlns:a16="http://schemas.microsoft.com/office/drawing/2014/main" id="{05656D2C-B565-62CB-33DA-9DC5B8DDAC9B}"/>
              </a:ext>
            </a:extLst>
          </p:cNvPr>
          <p:cNvSpPr txBox="1"/>
          <p:nvPr/>
        </p:nvSpPr>
        <p:spPr>
          <a:xfrm>
            <a:off x="2270680" y="4357996"/>
            <a:ext cx="3001899" cy="1024159"/>
          </a:xfrm>
          <a:prstGeom prst="rect">
            <a:avLst/>
          </a:prstGeom>
          <a:noFill/>
        </p:spPr>
        <p:txBody>
          <a:bodyPr wrap="square" lIns="0" tIns="0" rIns="0" bIns="0">
            <a:noAutofit/>
          </a:bodyPr>
          <a:lstStyle/>
          <a:p>
            <a:r>
              <a:rPr lang="pt-BR" sz="1300">
                <a:solidFill>
                  <a:schemeClr val="tx1">
                    <a:lumMod val="65000"/>
                    <a:lumOff val="35000"/>
                  </a:schemeClr>
                </a:solidFill>
                <a:latin typeface="Acumin VF SemiCondensed" panose="020B0304020202020204" pitchFamily="34" charset="77"/>
                <a:cs typeface="Arial" panose="020B0604020202020204" pitchFamily="34" charset="0"/>
              </a:rPr>
              <a:t>Florianópolis, São José, Palhoça, Garopaba, Paulo Lopes.</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17" name="UTVRSub2">
            <a:extLst>
              <a:ext uri="{FF2B5EF4-FFF2-40B4-BE49-F238E27FC236}">
                <a16:creationId xmlns:a16="http://schemas.microsoft.com/office/drawing/2014/main" id="{1F34AF25-D9B0-98F1-73C6-E5D115670D1B}"/>
              </a:ext>
            </a:extLst>
          </p:cNvPr>
          <p:cNvSpPr txBox="1"/>
          <p:nvPr/>
        </p:nvSpPr>
        <p:spPr>
          <a:xfrm>
            <a:off x="5380750" y="4364236"/>
            <a:ext cx="1381294"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São José.</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18" name="AterroSub2">
            <a:extLst>
              <a:ext uri="{FF2B5EF4-FFF2-40B4-BE49-F238E27FC236}">
                <a16:creationId xmlns:a16="http://schemas.microsoft.com/office/drawing/2014/main" id="{16824307-FE36-8851-5922-220035536B63}"/>
              </a:ext>
            </a:extLst>
          </p:cNvPr>
          <p:cNvSpPr txBox="1"/>
          <p:nvPr/>
        </p:nvSpPr>
        <p:spPr>
          <a:xfrm>
            <a:off x="8140155" y="4364236"/>
            <a:ext cx="2110939"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4" name="MunicípiosSub3">
            <a:extLst>
              <a:ext uri="{FF2B5EF4-FFF2-40B4-BE49-F238E27FC236}">
                <a16:creationId xmlns:a16="http://schemas.microsoft.com/office/drawing/2014/main" id="{C9923502-22C5-31D1-BF10-FD7402EFF941}"/>
              </a:ext>
            </a:extLst>
          </p:cNvPr>
          <p:cNvSpPr txBox="1"/>
          <p:nvPr/>
        </p:nvSpPr>
        <p:spPr>
          <a:xfrm>
            <a:off x="2270680" y="5548621"/>
            <a:ext cx="3001899" cy="1024159"/>
          </a:xfrm>
          <a:prstGeom prst="rect">
            <a:avLst/>
          </a:prstGeom>
          <a:noFill/>
        </p:spPr>
        <p:txBody>
          <a:bodyPr wrap="square" lIns="0" tIns="0" rIns="0" bIns="0">
            <a:noAutofit/>
          </a:bodyPr>
          <a:lstStyle/>
          <a:p>
            <a:r>
              <a:rPr lang="pt-BR" sz="1300">
                <a:solidFill>
                  <a:schemeClr val="tx1">
                    <a:lumMod val="65000"/>
                    <a:lumOff val="35000"/>
                  </a:schemeClr>
                </a:solidFill>
                <a:latin typeface="Acumin VF SemiCondensed" panose="020B0304020202020204" pitchFamily="34" charset="77"/>
                <a:cs typeface="Arial" panose="020B0604020202020204" pitchFamily="34" charset="0"/>
              </a:rPr>
              <a:t>Florianópolis, São José, Palhoça, Garopaba, Paulo Lopes.</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7" name="UTVRSub3">
            <a:extLst>
              <a:ext uri="{FF2B5EF4-FFF2-40B4-BE49-F238E27FC236}">
                <a16:creationId xmlns:a16="http://schemas.microsoft.com/office/drawing/2014/main" id="{E9B4B23E-2488-184F-58D9-3B97AFC044AA}"/>
              </a:ext>
            </a:extLst>
          </p:cNvPr>
          <p:cNvSpPr txBox="1"/>
          <p:nvPr/>
        </p:nvSpPr>
        <p:spPr>
          <a:xfrm>
            <a:off x="5354623" y="5548601"/>
            <a:ext cx="1381294"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São José.</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19" name="AterroSub3">
            <a:extLst>
              <a:ext uri="{FF2B5EF4-FFF2-40B4-BE49-F238E27FC236}">
                <a16:creationId xmlns:a16="http://schemas.microsoft.com/office/drawing/2014/main" id="{2056C412-2255-5DB5-9682-63D8A3D561CB}"/>
              </a:ext>
            </a:extLst>
          </p:cNvPr>
          <p:cNvSpPr txBox="1"/>
          <p:nvPr/>
        </p:nvSpPr>
        <p:spPr>
          <a:xfrm>
            <a:off x="8140155" y="5548602"/>
            <a:ext cx="2110939" cy="328197"/>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20" name="TextBox 19">
            <a:extLst>
              <a:ext uri="{FF2B5EF4-FFF2-40B4-BE49-F238E27FC236}">
                <a16:creationId xmlns:a16="http://schemas.microsoft.com/office/drawing/2014/main" id="{CCBB165D-0EEC-47C1-75E2-AC9A60E0E6D7}"/>
              </a:ext>
            </a:extLst>
          </p:cNvPr>
          <p:cNvSpPr txBox="1"/>
          <p:nvPr/>
        </p:nvSpPr>
        <p:spPr>
          <a:xfrm>
            <a:off x="529759" y="5952275"/>
            <a:ext cx="1335773" cy="239169"/>
          </a:xfrm>
          <a:prstGeom prst="rect">
            <a:avLst/>
          </a:prstGeom>
          <a:noFill/>
        </p:spPr>
        <p:txBody>
          <a:bodyPr wrap="square" lIns="0" tIns="0" rIns="0" bIns="0" anchor="ctr" anchorCtr="0">
            <a:noAutofit/>
          </a:bodyPr>
          <a:lstStyle/>
          <a:p>
            <a:pPr algn="r"/>
            <a:r>
              <a:rPr lang="pt-BR" sz="1600" b="1" dirty="0">
                <a:latin typeface="Acumin VF Condensed SemiBold" panose="020B0304020202020204" pitchFamily="34" charset="77"/>
                <a:cs typeface="Calibri" panose="020F0502020204030204" pitchFamily="34" charset="0"/>
              </a:rPr>
              <a:t> 80 </a:t>
            </a:r>
            <a:r>
              <a:rPr lang="pt-BR" sz="1600" b="1" dirty="0" err="1">
                <a:latin typeface="Acumin VF Condensed SemiBold" panose="020B0304020202020204" pitchFamily="34" charset="77"/>
                <a:cs typeface="Calibri" panose="020F0502020204030204" pitchFamily="34" charset="0"/>
              </a:rPr>
              <a:t>t</a:t>
            </a:r>
            <a:r>
              <a:rPr lang="pt-BR" sz="1600" b="1" dirty="0">
                <a:latin typeface="Acumin VF Condensed SemiBold" panose="020B0304020202020204" pitchFamily="34" charset="77"/>
                <a:cs typeface="Calibri" panose="020F0502020204030204" pitchFamily="34" charset="0"/>
              </a:rPr>
              <a:t>/</a:t>
            </a:r>
            <a:r>
              <a:rPr lang="pt-BR" sz="1600" b="1" dirty="0" err="1">
                <a:latin typeface="Acumin VF Condensed SemiBold" panose="020B0304020202020204" pitchFamily="34" charset="77"/>
                <a:cs typeface="Calibri" panose="020F0502020204030204" pitchFamily="34" charset="0"/>
              </a:rPr>
              <a:t>d</a:t>
            </a:r>
            <a:endParaRPr lang="pt-BR" sz="1600" b="1" dirty="0">
              <a:latin typeface="Acumin VF Condensed SemiBold" panose="020B0304020202020204" pitchFamily="34" charset="77"/>
              <a:cs typeface="Calibri" panose="020F0502020204030204" pitchFamily="34" charset="0"/>
            </a:endParaRPr>
          </a:p>
        </p:txBody>
      </p:sp>
      <p:sp>
        <p:nvSpPr>
          <p:cNvPr id="21" name="TextBox 20">
            <a:extLst>
              <a:ext uri="{FF2B5EF4-FFF2-40B4-BE49-F238E27FC236}">
                <a16:creationId xmlns:a16="http://schemas.microsoft.com/office/drawing/2014/main" id="{6C338D3F-85B9-E9B9-BAD7-9C7B40FFFCCA}"/>
              </a:ext>
            </a:extLst>
          </p:cNvPr>
          <p:cNvSpPr txBox="1"/>
          <p:nvPr/>
        </p:nvSpPr>
        <p:spPr>
          <a:xfrm>
            <a:off x="529759" y="6331104"/>
            <a:ext cx="1335773" cy="239169"/>
          </a:xfrm>
          <a:prstGeom prst="rect">
            <a:avLst/>
          </a:prstGeom>
          <a:noFill/>
        </p:spPr>
        <p:txBody>
          <a:bodyPr wrap="square" lIns="0" tIns="0" rIns="0" bIns="0" anchor="ctr" anchorCtr="0">
            <a:noAutofit/>
          </a:bodyPr>
          <a:lstStyle/>
          <a:p>
            <a:pPr algn="r"/>
            <a:r>
              <a:rPr lang="pt-BR" sz="1600" b="1" dirty="0">
                <a:latin typeface="Acumin VF Condensed SemiBold" panose="020B0304020202020204" pitchFamily="34" charset="77"/>
                <a:cs typeface="Calibri" panose="020F0502020204030204" pitchFamily="34" charset="0"/>
              </a:rPr>
              <a:t>1074 </a:t>
            </a:r>
            <a:r>
              <a:rPr lang="pt-BR" sz="1600" b="1" dirty="0" err="1">
                <a:latin typeface="Acumin VF Condensed SemiBold" panose="020B0304020202020204" pitchFamily="34" charset="77"/>
                <a:cs typeface="Calibri" panose="020F0502020204030204" pitchFamily="34" charset="0"/>
              </a:rPr>
              <a:t>R</a:t>
            </a:r>
            <a:r>
              <a:rPr lang="pt-BR" sz="1600" b="1" dirty="0">
                <a:latin typeface="Acumin VF Condensed SemiBold" panose="020B0304020202020204" pitchFamily="34" charset="77"/>
                <a:cs typeface="Calibri" panose="020F0502020204030204" pitchFamily="34" charset="0"/>
              </a:rPr>
              <a:t>$/</a:t>
            </a:r>
            <a:r>
              <a:rPr lang="pt-BR" sz="1600" b="1" dirty="0" err="1">
                <a:latin typeface="Acumin VF Condensed SemiBold" panose="020B0304020202020204" pitchFamily="34" charset="77"/>
                <a:cs typeface="Calibri" panose="020F0502020204030204" pitchFamily="34" charset="0"/>
              </a:rPr>
              <a:t>t</a:t>
            </a:r>
            <a:r>
              <a:rPr lang="pt-BR" sz="1600" b="1" dirty="0">
                <a:latin typeface="Acumin VF Condensed SemiBold" panose="020B0304020202020204" pitchFamily="34" charset="77"/>
                <a:cs typeface="Calibri" panose="020F0502020204030204" pitchFamily="34" charset="0"/>
              </a:rPr>
              <a:t> RSU</a:t>
            </a:r>
          </a:p>
        </p:txBody>
      </p:sp>
      <p:pic>
        <p:nvPicPr>
          <p:cNvPr id="25" name="Picture 24">
            <a:extLst>
              <a:ext uri="{FF2B5EF4-FFF2-40B4-BE49-F238E27FC236}">
                <a16:creationId xmlns:a16="http://schemas.microsoft.com/office/drawing/2014/main" id="{F7E1C694-E906-7D5B-B220-26DB72E8812F}"/>
              </a:ext>
            </a:extLst>
          </p:cNvPr>
          <p:cNvPicPr>
            <a:picLocks noChangeAspect="1"/>
          </p:cNvPicPr>
          <p:nvPr/>
        </p:nvPicPr>
        <p:blipFill>
          <a:blip r:embed="rId12"/>
          <a:srcRect/>
          <a:stretch/>
        </p:blipFill>
        <p:spPr>
          <a:xfrm>
            <a:off x="604597" y="5479844"/>
            <a:ext cx="1513130" cy="1125310"/>
          </a:xfrm>
          <a:prstGeom prst="rect">
            <a:avLst/>
          </a:prstGeom>
        </p:spPr>
      </p:pic>
      <p:sp>
        <p:nvSpPr>
          <p:cNvPr id="2" name="Retângulo 1">
            <a:extLst>
              <a:ext uri="{FF2B5EF4-FFF2-40B4-BE49-F238E27FC236}">
                <a16:creationId xmlns:a16="http://schemas.microsoft.com/office/drawing/2014/main" id="{05F55AFD-D106-933C-9CDE-01ED0710A722}"/>
              </a:ext>
            </a:extLst>
          </p:cNvPr>
          <p:cNvSpPr/>
          <p:nvPr/>
        </p:nvSpPr>
        <p:spPr>
          <a:xfrm>
            <a:off x="1046205" y="5987402"/>
            <a:ext cx="894165" cy="204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CC6DCBF-D063-540C-0257-EB8DC1B06EAF}"/>
              </a:ext>
            </a:extLst>
          </p:cNvPr>
          <p:cNvSpPr/>
          <p:nvPr/>
        </p:nvSpPr>
        <p:spPr>
          <a:xfrm>
            <a:off x="599122" y="6359905"/>
            <a:ext cx="1266410" cy="3039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QuantitativoRSUSub3">
            <a:extLst>
              <a:ext uri="{FF2B5EF4-FFF2-40B4-BE49-F238E27FC236}">
                <a16:creationId xmlns:a16="http://schemas.microsoft.com/office/drawing/2014/main" id="{0CC491A7-326C-B6AD-1AF0-5058A2834420}"/>
              </a:ext>
            </a:extLst>
          </p:cNvPr>
          <p:cNvSpPr txBox="1"/>
          <p:nvPr/>
        </p:nvSpPr>
        <p:spPr>
          <a:xfrm>
            <a:off x="520153" y="5969611"/>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1184 t/d</a:t>
            </a:r>
            <a:endParaRPr lang="pt-BR" sz="1600" b="1" dirty="0">
              <a:latin typeface="Acumin VF Condensed SemiBold" panose="020B0304020202020204" pitchFamily="34" charset="77"/>
              <a:cs typeface="Calibri" panose="020F0502020204030204" pitchFamily="34" charset="0"/>
            </a:endParaRPr>
          </a:p>
        </p:txBody>
      </p:sp>
      <p:sp>
        <p:nvSpPr>
          <p:cNvPr id="24" name="CustoAlgoritmoSub3">
            <a:extLst>
              <a:ext uri="{FF2B5EF4-FFF2-40B4-BE49-F238E27FC236}">
                <a16:creationId xmlns:a16="http://schemas.microsoft.com/office/drawing/2014/main" id="{BB768B04-F866-79FA-EBC0-8CB3C2460C4A}"/>
              </a:ext>
            </a:extLst>
          </p:cNvPr>
          <p:cNvSpPr txBox="1"/>
          <p:nvPr/>
        </p:nvSpPr>
        <p:spPr>
          <a:xfrm>
            <a:off x="517078" y="6333611"/>
            <a:ext cx="1335773" cy="239169"/>
          </a:xfrm>
          <a:prstGeom prst="rect">
            <a:avLst/>
          </a:prstGeom>
          <a:noFill/>
        </p:spPr>
        <p:txBody>
          <a:bodyPr wrap="square" lIns="0" tIns="0" rIns="0" bIns="0" anchor="ctr" anchorCtr="0">
            <a:noAutofit/>
          </a:bodyPr>
          <a:lstStyle/>
          <a:p>
            <a:pPr algn="r"/>
            <a:r>
              <a:rPr lang="pt-BR" sz="1600" b="1">
                <a:latin typeface="Acumin VF Condensed SemiBold" panose="020B0304020202020204" pitchFamily="34" charset="77"/>
                <a:cs typeface="Calibri" panose="020F0502020204030204" pitchFamily="34" charset="0"/>
              </a:rPr>
              <a:t>618 R$/t RSU</a:t>
            </a:r>
            <a:endParaRPr lang="pt-BR" sz="1600" b="1" dirty="0">
              <a:latin typeface="Acumin VF Condensed SemiBold" panose="020B0304020202020204" pitchFamily="34" charset="77"/>
              <a:cs typeface="Calibri" panose="020F0502020204030204" pitchFamily="34" charset="0"/>
            </a:endParaRPr>
          </a:p>
        </p:txBody>
      </p:sp>
    </p:spTree>
    <p:extLst>
      <p:ext uri="{BB962C8B-B14F-4D97-AF65-F5344CB8AC3E}">
        <p14:creationId xmlns:p14="http://schemas.microsoft.com/office/powerpoint/2010/main" val="278920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3"/>
          <a:stretch>
            <a:fillRect/>
          </a:stretch>
        </p:blipFill>
        <p:spPr>
          <a:xfrm>
            <a:off x="7955827" y="4459831"/>
            <a:ext cx="3763067" cy="328873"/>
          </a:xfrm>
          <a:prstGeom prst="rect">
            <a:avLst/>
          </a:prstGeom>
        </p:spPr>
      </p:pic>
      <p:pic>
        <p:nvPicPr>
          <p:cNvPr id="42" name="Picture 41">
            <a:extLst>
              <a:ext uri="{FF2B5EF4-FFF2-40B4-BE49-F238E27FC236}">
                <a16:creationId xmlns:a16="http://schemas.microsoft.com/office/drawing/2014/main" id="{AB1C78CE-F743-35A3-B6CD-557408F8BBF6}"/>
              </a:ext>
            </a:extLst>
          </p:cNvPr>
          <p:cNvPicPr>
            <a:picLocks noChangeAspect="1"/>
          </p:cNvPicPr>
          <p:nvPr/>
        </p:nvPicPr>
        <p:blipFill>
          <a:blip r:embed="rId4"/>
          <a:srcRect/>
          <a:stretch/>
        </p:blipFill>
        <p:spPr>
          <a:xfrm>
            <a:off x="329801" y="783550"/>
            <a:ext cx="1881083" cy="1008944"/>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5"/>
          <a:stretch>
            <a:fillRect/>
          </a:stretch>
        </p:blipFill>
        <p:spPr>
          <a:xfrm>
            <a:off x="6794105" y="3982078"/>
            <a:ext cx="4890504" cy="423338"/>
          </a:xfrm>
          <a:prstGeom prst="rect">
            <a:avLst/>
          </a:prstGeom>
        </p:spPr>
      </p:pic>
      <p:pic>
        <p:nvPicPr>
          <p:cNvPr id="66" name="Picture 65">
            <a:extLst>
              <a:ext uri="{FF2B5EF4-FFF2-40B4-BE49-F238E27FC236}">
                <a16:creationId xmlns:a16="http://schemas.microsoft.com/office/drawing/2014/main" id="{4E8A54D4-0A01-0AF4-3DCC-EC1697FE2F23}"/>
              </a:ext>
            </a:extLst>
          </p:cNvPr>
          <p:cNvPicPr>
            <a:picLocks noChangeAspect="1"/>
          </p:cNvPicPr>
          <p:nvPr/>
        </p:nvPicPr>
        <p:blipFill>
          <a:blip r:embed="rId6"/>
          <a:srcRect/>
          <a:stretch/>
        </p:blipFill>
        <p:spPr>
          <a:xfrm>
            <a:off x="3789984" y="6054730"/>
            <a:ext cx="3414469" cy="550108"/>
          </a:xfrm>
          <a:prstGeom prst="rect">
            <a:avLst/>
          </a:prstGeom>
        </p:spPr>
      </p:pic>
      <p:pic>
        <p:nvPicPr>
          <p:cNvPr id="68" name="Picture 67">
            <a:extLst>
              <a:ext uri="{FF2B5EF4-FFF2-40B4-BE49-F238E27FC236}">
                <a16:creationId xmlns:a16="http://schemas.microsoft.com/office/drawing/2014/main" id="{07F46106-5AFA-1467-4CE6-983F907DCAFC}"/>
              </a:ext>
            </a:extLst>
          </p:cNvPr>
          <p:cNvPicPr>
            <a:picLocks noChangeAspect="1"/>
          </p:cNvPicPr>
          <p:nvPr/>
        </p:nvPicPr>
        <p:blipFill>
          <a:blip r:embed="rId7"/>
          <a:srcRect/>
          <a:stretch/>
        </p:blipFill>
        <p:spPr>
          <a:xfrm>
            <a:off x="3789986" y="5469505"/>
            <a:ext cx="3414463" cy="543784"/>
          </a:xfrm>
          <a:prstGeom prst="rect">
            <a:avLst/>
          </a:prstGeom>
        </p:spPr>
      </p:pic>
      <p:pic>
        <p:nvPicPr>
          <p:cNvPr id="72" name="Picture 71">
            <a:extLst>
              <a:ext uri="{FF2B5EF4-FFF2-40B4-BE49-F238E27FC236}">
                <a16:creationId xmlns:a16="http://schemas.microsoft.com/office/drawing/2014/main" id="{746EA8E6-DEAA-BC5D-45F4-C5D6A8765627}"/>
              </a:ext>
            </a:extLst>
          </p:cNvPr>
          <p:cNvPicPr>
            <a:picLocks noChangeAspect="1"/>
          </p:cNvPicPr>
          <p:nvPr/>
        </p:nvPicPr>
        <p:blipFill>
          <a:blip r:embed="rId8"/>
          <a:srcRect/>
          <a:stretch/>
        </p:blipFill>
        <p:spPr>
          <a:xfrm>
            <a:off x="271151" y="6054730"/>
            <a:ext cx="3414469" cy="550108"/>
          </a:xfrm>
          <a:prstGeom prst="rect">
            <a:avLst/>
          </a:prstGeom>
        </p:spPr>
      </p:pic>
      <p:pic>
        <p:nvPicPr>
          <p:cNvPr id="76" name="Picture 75">
            <a:extLst>
              <a:ext uri="{FF2B5EF4-FFF2-40B4-BE49-F238E27FC236}">
                <a16:creationId xmlns:a16="http://schemas.microsoft.com/office/drawing/2014/main" id="{14F2B986-37C1-4784-43E7-AAF1152B650B}"/>
              </a:ext>
            </a:extLst>
          </p:cNvPr>
          <p:cNvPicPr>
            <a:picLocks noChangeAspect="1"/>
          </p:cNvPicPr>
          <p:nvPr/>
        </p:nvPicPr>
        <p:blipFill>
          <a:blip r:embed="rId9"/>
          <a:srcRect/>
          <a:stretch/>
        </p:blipFill>
        <p:spPr>
          <a:xfrm>
            <a:off x="9139061" y="431744"/>
            <a:ext cx="2115365" cy="1131623"/>
          </a:xfrm>
          <a:prstGeom prst="rect">
            <a:avLst/>
          </a:prstGeom>
        </p:spPr>
      </p:pic>
      <p:pic>
        <p:nvPicPr>
          <p:cNvPr id="70" name="Picture 69">
            <a:extLst>
              <a:ext uri="{FF2B5EF4-FFF2-40B4-BE49-F238E27FC236}">
                <a16:creationId xmlns:a16="http://schemas.microsoft.com/office/drawing/2014/main" id="{E7F07B87-3038-DF64-6CFE-1875C36AB67B}"/>
              </a:ext>
            </a:extLst>
          </p:cNvPr>
          <p:cNvPicPr>
            <a:picLocks noChangeAspect="1"/>
          </p:cNvPicPr>
          <p:nvPr/>
        </p:nvPicPr>
        <p:blipFill>
          <a:blip r:embed="rId10"/>
          <a:srcRect/>
          <a:stretch/>
        </p:blipFill>
        <p:spPr>
          <a:xfrm>
            <a:off x="3789986" y="4884281"/>
            <a:ext cx="3414463" cy="543784"/>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1"/>
          <a:srcRect/>
          <a:stretch/>
        </p:blipFill>
        <p:spPr>
          <a:xfrm>
            <a:off x="271156" y="4888143"/>
            <a:ext cx="3414457" cy="543784"/>
          </a:xfrm>
          <a:prstGeom prst="rect">
            <a:avLst/>
          </a:prstGeom>
        </p:spPr>
      </p:pic>
      <p:pic>
        <p:nvPicPr>
          <p:cNvPr id="80" name="Picture 79">
            <a:extLst>
              <a:ext uri="{FF2B5EF4-FFF2-40B4-BE49-F238E27FC236}">
                <a16:creationId xmlns:a16="http://schemas.microsoft.com/office/drawing/2014/main" id="{36372E56-CD52-1E03-D8A5-BDAAE16F9C69}"/>
              </a:ext>
            </a:extLst>
          </p:cNvPr>
          <p:cNvPicPr>
            <a:picLocks noChangeAspect="1"/>
          </p:cNvPicPr>
          <p:nvPr/>
        </p:nvPicPr>
        <p:blipFill>
          <a:blip r:embed="rId12"/>
          <a:srcRect/>
          <a:stretch/>
        </p:blipFill>
        <p:spPr>
          <a:xfrm>
            <a:off x="271153" y="5468436"/>
            <a:ext cx="3414463" cy="543784"/>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2074985" y="4961657"/>
            <a:ext cx="571499"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103</a:t>
            </a:r>
            <a:endParaRPr lang="pt-BR" sz="2200" dirty="0">
              <a:solidFill>
                <a:srgbClr val="3A4040"/>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61657"/>
            <a:ext cx="691665"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462</a:t>
            </a:r>
            <a:endParaRPr lang="pt-BR" sz="2200" dirty="0">
              <a:solidFill>
                <a:srgbClr val="3A4040"/>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519082" y="5513322"/>
            <a:ext cx="1044742"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100%</a:t>
            </a:r>
            <a:endParaRPr lang="pt-BR" sz="2200" dirty="0">
              <a:solidFill>
                <a:srgbClr val="3A4040"/>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8603"/>
            <a:ext cx="1260230" cy="141486"/>
          </a:xfrm>
          <a:prstGeom prst="rect">
            <a:avLst/>
          </a:prstGeom>
          <a:noFill/>
        </p:spPr>
        <p:txBody>
          <a:bodyPr wrap="square" lIns="0" tIns="0" rIns="0" bIns="0" anchor="ctr" anchorCtr="0">
            <a:noAutofit/>
          </a:bodyPr>
          <a:lstStyle/>
          <a:p>
            <a:pPr algn="r"/>
            <a:r>
              <a:rPr lang="pt-BR" sz="1000">
                <a:solidFill>
                  <a:srgbClr val="3A4040"/>
                </a:solidFill>
                <a:latin typeface="Acumin Pro" panose="020B0504020202020204" pitchFamily="34" charset="77"/>
                <a:cs typeface="Calibri" panose="020F0502020204030204" pitchFamily="34" charset="0"/>
              </a:rPr>
              <a:t>(81,9 Milhões R$/a)</a:t>
            </a:r>
            <a:endParaRPr lang="pt-BR" sz="1000" dirty="0">
              <a:solidFill>
                <a:srgbClr val="3A4040"/>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519082" y="6093615"/>
            <a:ext cx="1044742"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-75%</a:t>
            </a:r>
            <a:endParaRPr lang="pt-BR" sz="2200" dirty="0">
              <a:solidFill>
                <a:srgbClr val="3A4040"/>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406661" y="4938891"/>
            <a:ext cx="691665"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61%</a:t>
            </a:r>
            <a:endParaRPr lang="pt-BR" sz="2200" dirty="0">
              <a:solidFill>
                <a:srgbClr val="3A4040"/>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338047" y="5513322"/>
            <a:ext cx="742700"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8%</a:t>
            </a:r>
            <a:endParaRPr lang="pt-BR" sz="2200" dirty="0">
              <a:solidFill>
                <a:srgbClr val="3A4040"/>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9%</a:t>
            </a:r>
            <a:endParaRPr lang="pt-BR" sz="2200" dirty="0">
              <a:solidFill>
                <a:srgbClr val="3A4040"/>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280213" y="6093615"/>
            <a:ext cx="903720" cy="276999"/>
          </a:xfrm>
          <a:prstGeom prst="rect">
            <a:avLst/>
          </a:prstGeom>
          <a:noFill/>
        </p:spPr>
        <p:txBody>
          <a:bodyPr wrap="square" lIns="0" tIns="0" rIns="0" bIns="0" anchor="ctr" anchorCtr="0">
            <a:noAutofit/>
          </a:bodyPr>
          <a:lstStyle/>
          <a:p>
            <a:pPr algn="r"/>
            <a:r>
              <a:rPr lang="pt-BR" sz="2200">
                <a:solidFill>
                  <a:srgbClr val="3A4040"/>
                </a:solidFill>
                <a:latin typeface="Bebas Kai" pitchFamily="82" charset="77"/>
              </a:rPr>
              <a:t>75%</a:t>
            </a:r>
            <a:endParaRPr lang="pt-BR" sz="2200" dirty="0">
              <a:solidFill>
                <a:srgbClr val="3A4040"/>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229725" y="4196137"/>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6" name="Picture 5">
            <a:extLst>
              <a:ext uri="{FF2B5EF4-FFF2-40B4-BE49-F238E27FC236}">
                <a16:creationId xmlns:a16="http://schemas.microsoft.com/office/drawing/2014/main" id="{049C7409-47C5-F853-8358-F5DC1D9C5DB4}"/>
              </a:ext>
            </a:extLst>
          </p:cNvPr>
          <p:cNvPicPr>
            <a:picLocks noChangeAspect="1"/>
          </p:cNvPicPr>
          <p:nvPr/>
        </p:nvPicPr>
        <p:blipFill>
          <a:blip r:embed="rId13"/>
          <a:srcRect/>
          <a:stretch/>
        </p:blipFill>
        <p:spPr>
          <a:xfrm>
            <a:off x="2290641" y="811832"/>
            <a:ext cx="1441821" cy="963399"/>
          </a:xfrm>
          <a:prstGeom prst="rect">
            <a:avLst/>
          </a:prstGeom>
        </p:spPr>
      </p:pic>
      <p:sp>
        <p:nvSpPr>
          <p:cNvPr id="7" name="InvestimentoDireto">
            <a:extLst>
              <a:ext uri="{FF2B5EF4-FFF2-40B4-BE49-F238E27FC236}">
                <a16:creationId xmlns:a16="http://schemas.microsoft.com/office/drawing/2014/main" id="{2BDF58D9-7EDE-D14D-4019-7C19FBF0E0A7}"/>
              </a:ext>
            </a:extLst>
          </p:cNvPr>
          <p:cNvSpPr txBox="1"/>
          <p:nvPr/>
        </p:nvSpPr>
        <p:spPr>
          <a:xfrm>
            <a:off x="2408389" y="1400119"/>
            <a:ext cx="1265214"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R$ 1,09 Bi</a:t>
            </a:r>
            <a:endParaRPr lang="pt-BR" sz="2400" b="1" dirty="0">
              <a:solidFill>
                <a:srgbClr val="606060"/>
              </a:solidFill>
              <a:latin typeface="Acumin VF Condensed SemiBold" panose="020B0304020202020204" pitchFamily="34" charset="77"/>
            </a:endParaRPr>
          </a:p>
        </p:txBody>
      </p:sp>
      <p:grpSp>
        <p:nvGrpSpPr>
          <p:cNvPr id="21" name="Group 20">
            <a:extLst>
              <a:ext uri="{FF2B5EF4-FFF2-40B4-BE49-F238E27FC236}">
                <a16:creationId xmlns:a16="http://schemas.microsoft.com/office/drawing/2014/main" id="{EB748C90-A21E-B984-F39D-6C5BED4CD5A0}"/>
              </a:ext>
            </a:extLst>
          </p:cNvPr>
          <p:cNvGrpSpPr/>
          <p:nvPr/>
        </p:nvGrpSpPr>
        <p:grpSpPr>
          <a:xfrm>
            <a:off x="4633953" y="1813540"/>
            <a:ext cx="3075050" cy="791829"/>
            <a:chOff x="4536176" y="2138558"/>
            <a:chExt cx="3075050" cy="791829"/>
          </a:xfrm>
        </p:grpSpPr>
        <p:pic>
          <p:nvPicPr>
            <p:cNvPr id="10" name="Picture 9">
              <a:extLst>
                <a:ext uri="{FF2B5EF4-FFF2-40B4-BE49-F238E27FC236}">
                  <a16:creationId xmlns:a16="http://schemas.microsoft.com/office/drawing/2014/main" id="{D0C651EE-7B05-DA54-809E-405687E060D8}"/>
                </a:ext>
              </a:extLst>
            </p:cNvPr>
            <p:cNvPicPr>
              <a:picLocks noChangeAspect="1"/>
            </p:cNvPicPr>
            <p:nvPr/>
          </p:nvPicPr>
          <p:blipFill>
            <a:blip r:embed="rId14"/>
            <a:srcRect/>
            <a:stretch/>
          </p:blipFill>
          <p:spPr>
            <a:xfrm>
              <a:off x="4536176" y="2138558"/>
              <a:ext cx="2626487" cy="625968"/>
            </a:xfrm>
            <a:prstGeom prst="rect">
              <a:avLst/>
            </a:prstGeom>
          </p:spPr>
        </p:pic>
        <p:sp>
          <p:nvSpPr>
            <p:cNvPr id="13" name="QuantitativoSub2">
              <a:extLst>
                <a:ext uri="{FF2B5EF4-FFF2-40B4-BE49-F238E27FC236}">
                  <a16:creationId xmlns:a16="http://schemas.microsoft.com/office/drawing/2014/main" id="{A619718E-D359-FF98-E420-8E76A59E3C21}"/>
                </a:ext>
              </a:extLst>
            </p:cNvPr>
            <p:cNvSpPr txBox="1"/>
            <p:nvPr/>
          </p:nvSpPr>
          <p:spPr>
            <a:xfrm>
              <a:off x="6647309" y="2376093"/>
              <a:ext cx="96391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1184 t/d</a:t>
              </a:r>
              <a:endParaRPr lang="pt-BR" sz="1400" b="1" dirty="0">
                <a:latin typeface="Acumin VF Condensed SemiBold" panose="020B0304020202020204" pitchFamily="34" charset="77"/>
              </a:endParaRPr>
            </a:p>
          </p:txBody>
        </p:sp>
        <p:sp>
          <p:nvSpPr>
            <p:cNvPr id="14" name="TecnologiaValorSub2">
              <a:extLst>
                <a:ext uri="{FF2B5EF4-FFF2-40B4-BE49-F238E27FC236}">
                  <a16:creationId xmlns:a16="http://schemas.microsoft.com/office/drawing/2014/main" id="{7FF40674-51DB-7D67-0BEE-9A53D952C960}"/>
                </a:ext>
              </a:extLst>
            </p:cNvPr>
            <p:cNvSpPr txBox="1"/>
            <p:nvPr/>
          </p:nvSpPr>
          <p:spPr>
            <a:xfrm>
              <a:off x="4653409" y="2754097"/>
              <a:ext cx="256797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Compostagem: R$ 674,56 Milhões</a:t>
              </a:r>
              <a:endParaRPr lang="pt-BR" sz="1400" b="1" dirty="0">
                <a:latin typeface="Acumin VF Condensed SemiBold" panose="020B0304020202020204" pitchFamily="34" charset="77"/>
              </a:endParaRPr>
            </a:p>
          </p:txBody>
        </p:sp>
      </p:grpSp>
      <p:sp>
        <p:nvSpPr>
          <p:cNvPr id="18" name="TextBox 17">
            <a:extLst>
              <a:ext uri="{FF2B5EF4-FFF2-40B4-BE49-F238E27FC236}">
                <a16:creationId xmlns:a16="http://schemas.microsoft.com/office/drawing/2014/main" id="{2C714789-34F5-E06F-D84C-0AC87E52A5A6}"/>
              </a:ext>
            </a:extLst>
          </p:cNvPr>
          <p:cNvSpPr txBox="1"/>
          <p:nvPr/>
        </p:nvSpPr>
        <p:spPr>
          <a:xfrm>
            <a:off x="417539" y="1960476"/>
            <a:ext cx="4228602" cy="226020"/>
          </a:xfrm>
          <a:prstGeom prst="rect">
            <a:avLst/>
          </a:prstGeom>
          <a:noFill/>
        </p:spPr>
        <p:txBody>
          <a:bodyPr wrap="square" lIns="0" tIns="0" rIns="0" bIns="0" anchor="ctr" anchorCtr="0">
            <a:noAutofit/>
          </a:bodyPr>
          <a:lstStyle/>
          <a:p>
            <a:r>
              <a:rPr lang="pt-BR" b="1" dirty="0">
                <a:solidFill>
                  <a:srgbClr val="3A4040"/>
                </a:solidFill>
                <a:latin typeface="Acumin VF Condensed SemiBold" panose="020B0304020202020204" pitchFamily="34" charset="77"/>
              </a:rPr>
              <a:t>Unidade de Tratamento/Valorização (UTVR):</a:t>
            </a:r>
          </a:p>
        </p:txBody>
      </p:sp>
      <p:sp>
        <p:nvSpPr>
          <p:cNvPr id="19" name="UTVRSub1">
            <a:extLst>
              <a:ext uri="{FF2B5EF4-FFF2-40B4-BE49-F238E27FC236}">
                <a16:creationId xmlns:a16="http://schemas.microsoft.com/office/drawing/2014/main" id="{DE6C4F95-876B-B9DE-BFB3-D796310A2434}"/>
              </a:ext>
            </a:extLst>
          </p:cNvPr>
          <p:cNvSpPr txBox="1"/>
          <p:nvPr/>
        </p:nvSpPr>
        <p:spPr>
          <a:xfrm>
            <a:off x="417539" y="2214778"/>
            <a:ext cx="2433873" cy="176290"/>
          </a:xfrm>
          <a:prstGeom prst="rect">
            <a:avLst/>
          </a:prstGeom>
          <a:noFill/>
        </p:spPr>
        <p:txBody>
          <a:bodyPr wrap="square" lIns="0" tIns="0" rIns="0" bIns="0" anchor="ctr" anchorCtr="0">
            <a:noAutofit/>
          </a:bodyPr>
          <a:lstStyle/>
          <a:p>
            <a:r>
              <a:rPr lang="pt-BR" sz="1500" b="1">
                <a:solidFill>
                  <a:srgbClr val="3A4040"/>
                </a:solidFill>
                <a:latin typeface="Acumin VF Condensed SemiBold" panose="020B0304020202020204" pitchFamily="34" charset="77"/>
              </a:rPr>
              <a:t>• Biguaçu (Compostagem)</a:t>
            </a:r>
            <a:endParaRPr lang="pt-BR" sz="1500" b="1" dirty="0">
              <a:solidFill>
                <a:srgbClr val="3A4040"/>
              </a:solidFill>
              <a:latin typeface="Acumin VF Condensed SemiBold" panose="020B0304020202020204" pitchFamily="34" charset="77"/>
            </a:endParaRPr>
          </a:p>
        </p:txBody>
      </p:sp>
      <p:sp>
        <p:nvSpPr>
          <p:cNvPr id="20" name="UTVRSub2">
            <a:extLst>
              <a:ext uri="{FF2B5EF4-FFF2-40B4-BE49-F238E27FC236}">
                <a16:creationId xmlns:a16="http://schemas.microsoft.com/office/drawing/2014/main" id="{D3E0418C-51E2-C8A7-0932-9CA1949FC363}"/>
              </a:ext>
            </a:extLst>
          </p:cNvPr>
          <p:cNvSpPr txBox="1"/>
          <p:nvPr/>
        </p:nvSpPr>
        <p:spPr>
          <a:xfrm>
            <a:off x="417539" y="2436614"/>
            <a:ext cx="2433873" cy="176290"/>
          </a:xfrm>
          <a:prstGeom prst="rect">
            <a:avLst/>
          </a:prstGeom>
          <a:noFill/>
        </p:spPr>
        <p:txBody>
          <a:bodyPr wrap="square" lIns="0" tIns="0" rIns="0" bIns="0" anchor="ctr" anchorCtr="0">
            <a:noAutofit/>
          </a:bodyPr>
          <a:lstStyle/>
          <a:p>
            <a:r>
              <a:rPr lang="pt-BR" sz="1500" b="1">
                <a:solidFill>
                  <a:srgbClr val="3A4040"/>
                </a:solidFill>
                <a:latin typeface="Acumin VF Condensed SemiBold" panose="020B0304020202020204" pitchFamily="34" charset="77"/>
              </a:rPr>
              <a:t>• São José (Compostagem)</a:t>
            </a:r>
            <a:endParaRPr lang="pt-BR" sz="1500" b="1" dirty="0">
              <a:solidFill>
                <a:srgbClr val="3A4040"/>
              </a:solidFill>
              <a:latin typeface="Acumin VF Condensed SemiBold" panose="020B0304020202020204" pitchFamily="34" charset="77"/>
            </a:endParaRPr>
          </a:p>
        </p:txBody>
      </p:sp>
      <p:sp>
        <p:nvSpPr>
          <p:cNvPr id="22" name="TextBox 21">
            <a:extLst>
              <a:ext uri="{FF2B5EF4-FFF2-40B4-BE49-F238E27FC236}">
                <a16:creationId xmlns:a16="http://schemas.microsoft.com/office/drawing/2014/main" id="{A40A34CE-50AD-F7ED-3BC2-9FC891C5C9D6}"/>
              </a:ext>
            </a:extLst>
          </p:cNvPr>
          <p:cNvSpPr txBox="1"/>
          <p:nvPr/>
        </p:nvSpPr>
        <p:spPr>
          <a:xfrm>
            <a:off x="417539" y="3034784"/>
            <a:ext cx="2433873" cy="245203"/>
          </a:xfrm>
          <a:prstGeom prst="rect">
            <a:avLst/>
          </a:prstGeom>
          <a:noFill/>
        </p:spPr>
        <p:txBody>
          <a:bodyPr wrap="square" lIns="0" tIns="0" rIns="0" bIns="0" anchor="ctr" anchorCtr="0">
            <a:noAutofit/>
          </a:bodyPr>
          <a:lstStyle/>
          <a:p>
            <a:r>
              <a:rPr lang="pt-BR" b="1" dirty="0">
                <a:solidFill>
                  <a:srgbClr val="3A4040"/>
                </a:solidFill>
                <a:latin typeface="Acumin VF Condensed SemiBold" panose="020B0304020202020204" pitchFamily="34" charset="77"/>
              </a:rPr>
              <a:t>DESTINAÇÃO FINAL:</a:t>
            </a:r>
          </a:p>
        </p:txBody>
      </p:sp>
      <p:sp>
        <p:nvSpPr>
          <p:cNvPr id="23" name="Aterro">
            <a:extLst>
              <a:ext uri="{FF2B5EF4-FFF2-40B4-BE49-F238E27FC236}">
                <a16:creationId xmlns:a16="http://schemas.microsoft.com/office/drawing/2014/main" id="{FA3B6360-25D3-8AA4-EBF2-C17031896F68}"/>
              </a:ext>
            </a:extLst>
          </p:cNvPr>
          <p:cNvSpPr txBox="1"/>
          <p:nvPr/>
        </p:nvSpPr>
        <p:spPr>
          <a:xfrm>
            <a:off x="417539" y="3289086"/>
            <a:ext cx="4157691" cy="505566"/>
          </a:xfrm>
          <a:prstGeom prst="rect">
            <a:avLst/>
          </a:prstGeom>
          <a:noFill/>
        </p:spPr>
        <p:txBody>
          <a:bodyPr wrap="square" lIns="0" tIns="0" rIns="0" bIns="0" anchor="t" anchorCtr="0">
            <a:noAutofit/>
          </a:bodyPr>
          <a:lstStyle/>
          <a:p>
            <a:r>
              <a:rPr lang="pt-BR" sz="1500" b="1">
                <a:solidFill>
                  <a:srgbClr val="3A4040"/>
                </a:solidFill>
                <a:latin typeface="Acumin VF Condensed SemiBold" panose="020B0304020202020204" pitchFamily="34" charset="77"/>
              </a:rPr>
              <a:t>• Aterro Sanitário Biguaçu, Biguaçu e Biguaçu</a:t>
            </a:r>
            <a:endParaRPr lang="pt-BR" sz="1500" b="1" dirty="0">
              <a:solidFill>
                <a:srgbClr val="3A4040"/>
              </a:solidFill>
              <a:latin typeface="Acumin VF Condensed SemiBold" panose="020B0304020202020204" pitchFamily="34" charset="77"/>
            </a:endParaRPr>
          </a:p>
        </p:txBody>
      </p:sp>
      <p:sp>
        <p:nvSpPr>
          <p:cNvPr id="27" name="TextBox 26">
            <a:extLst>
              <a:ext uri="{FF2B5EF4-FFF2-40B4-BE49-F238E27FC236}">
                <a16:creationId xmlns:a16="http://schemas.microsoft.com/office/drawing/2014/main" id="{5CCC941C-358E-EF1B-1B00-7CC3E935317B}"/>
              </a:ext>
            </a:extLst>
          </p:cNvPr>
          <p:cNvSpPr txBox="1"/>
          <p:nvPr/>
        </p:nvSpPr>
        <p:spPr>
          <a:xfrm>
            <a:off x="417539" y="3884257"/>
            <a:ext cx="2762266" cy="183476"/>
          </a:xfrm>
          <a:prstGeom prst="rect">
            <a:avLst/>
          </a:prstGeom>
          <a:noFill/>
        </p:spPr>
        <p:txBody>
          <a:bodyPr wrap="square" lIns="0" tIns="0" rIns="0" bIns="0" anchor="ctr" anchorCtr="0">
            <a:noAutofit/>
          </a:bodyPr>
          <a:lstStyle/>
          <a:p>
            <a:r>
              <a:rPr lang="pt-BR" b="1" dirty="0">
                <a:solidFill>
                  <a:srgbClr val="3A4040"/>
                </a:solidFill>
                <a:latin typeface="Acumin VF Condensed SemiBold" panose="020B0304020202020204" pitchFamily="34" charset="77"/>
              </a:rPr>
              <a:t>QUANTITATIVO TOTAL RSU:</a:t>
            </a:r>
          </a:p>
        </p:txBody>
      </p:sp>
      <p:sp>
        <p:nvSpPr>
          <p:cNvPr id="28" name="QuantitativoTotalRSU">
            <a:extLst>
              <a:ext uri="{FF2B5EF4-FFF2-40B4-BE49-F238E27FC236}">
                <a16:creationId xmlns:a16="http://schemas.microsoft.com/office/drawing/2014/main" id="{58F97775-AD8C-FB6B-4FDC-776F629F43CE}"/>
              </a:ext>
            </a:extLst>
          </p:cNvPr>
          <p:cNvSpPr txBox="1"/>
          <p:nvPr/>
        </p:nvSpPr>
        <p:spPr>
          <a:xfrm>
            <a:off x="417539" y="4138558"/>
            <a:ext cx="2433873" cy="176290"/>
          </a:xfrm>
          <a:prstGeom prst="rect">
            <a:avLst/>
          </a:prstGeom>
          <a:noFill/>
        </p:spPr>
        <p:txBody>
          <a:bodyPr wrap="square" lIns="0" tIns="0" rIns="0" bIns="0" anchor="ctr" anchorCtr="0">
            <a:noAutofit/>
          </a:bodyPr>
          <a:lstStyle/>
          <a:p>
            <a:r>
              <a:rPr lang="fr-FR" sz="1500" b="1">
                <a:solidFill>
                  <a:srgbClr val="3A4040"/>
                </a:solidFill>
                <a:latin typeface="Acumin VF Condensed SemiBold" panose="020B0304020202020204" pitchFamily="34" charset="77"/>
              </a:rPr>
              <a:t>• 1416 t/d | 441,79 Kt/a</a:t>
            </a:r>
            <a:endParaRPr lang="pt-BR" sz="1500" b="1" dirty="0">
              <a:solidFill>
                <a:srgbClr val="3A4040"/>
              </a:solidFill>
              <a:latin typeface="Acumin VF Condensed SemiBold" panose="020B0304020202020204" pitchFamily="34" charset="77"/>
            </a:endParaRPr>
          </a:p>
        </p:txBody>
      </p:sp>
      <p:grpSp>
        <p:nvGrpSpPr>
          <p:cNvPr id="24" name="Group 23">
            <a:extLst>
              <a:ext uri="{FF2B5EF4-FFF2-40B4-BE49-F238E27FC236}">
                <a16:creationId xmlns:a16="http://schemas.microsoft.com/office/drawing/2014/main" id="{41D2062B-3392-7321-7F14-BCF954BA1F9C}"/>
              </a:ext>
            </a:extLst>
          </p:cNvPr>
          <p:cNvGrpSpPr/>
          <p:nvPr/>
        </p:nvGrpSpPr>
        <p:grpSpPr>
          <a:xfrm>
            <a:off x="4646141" y="836466"/>
            <a:ext cx="3062862" cy="791829"/>
            <a:chOff x="4548364" y="1161484"/>
            <a:chExt cx="3062862" cy="791829"/>
          </a:xfrm>
        </p:grpSpPr>
        <p:pic>
          <p:nvPicPr>
            <p:cNvPr id="15" name="Picture 14">
              <a:extLst>
                <a:ext uri="{FF2B5EF4-FFF2-40B4-BE49-F238E27FC236}">
                  <a16:creationId xmlns:a16="http://schemas.microsoft.com/office/drawing/2014/main" id="{D3A1F5F4-BB92-EC18-DCB2-F60C0B80BA8F}"/>
                </a:ext>
              </a:extLst>
            </p:cNvPr>
            <p:cNvPicPr>
              <a:picLocks noChangeAspect="1"/>
            </p:cNvPicPr>
            <p:nvPr/>
          </p:nvPicPr>
          <p:blipFill>
            <a:blip r:embed="rId15"/>
            <a:srcRect/>
            <a:stretch/>
          </p:blipFill>
          <p:spPr>
            <a:xfrm>
              <a:off x="4548364" y="1161484"/>
              <a:ext cx="2626484" cy="625968"/>
            </a:xfrm>
            <a:prstGeom prst="rect">
              <a:avLst/>
            </a:prstGeom>
          </p:spPr>
        </p:pic>
        <p:sp>
          <p:nvSpPr>
            <p:cNvPr id="17" name="TecnologiaValorSub1">
              <a:extLst>
                <a:ext uri="{FF2B5EF4-FFF2-40B4-BE49-F238E27FC236}">
                  <a16:creationId xmlns:a16="http://schemas.microsoft.com/office/drawing/2014/main" id="{DCB310E6-7C99-BA0E-37F3-75977DEB0B0B}"/>
                </a:ext>
              </a:extLst>
            </p:cNvPr>
            <p:cNvSpPr txBox="1"/>
            <p:nvPr/>
          </p:nvSpPr>
          <p:spPr>
            <a:xfrm>
              <a:off x="4665596" y="1777023"/>
              <a:ext cx="256797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Compostagem: R$ 207,22 Milhões</a:t>
              </a:r>
              <a:endParaRPr lang="pt-BR" sz="1400" b="1" dirty="0">
                <a:latin typeface="Acumin VF Condensed SemiBold" panose="020B0304020202020204" pitchFamily="34" charset="77"/>
              </a:endParaRPr>
            </a:p>
          </p:txBody>
        </p:sp>
        <p:sp>
          <p:nvSpPr>
            <p:cNvPr id="8" name="QuantitativoSub1">
              <a:extLst>
                <a:ext uri="{FF2B5EF4-FFF2-40B4-BE49-F238E27FC236}">
                  <a16:creationId xmlns:a16="http://schemas.microsoft.com/office/drawing/2014/main" id="{E914691B-C9F5-CD68-08D9-2024BB50C250}"/>
                </a:ext>
              </a:extLst>
            </p:cNvPr>
            <p:cNvSpPr txBox="1"/>
            <p:nvPr/>
          </p:nvSpPr>
          <p:spPr>
            <a:xfrm>
              <a:off x="6647309" y="1408530"/>
              <a:ext cx="96391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114 t/d</a:t>
              </a:r>
              <a:endParaRPr lang="pt-BR" sz="1400" b="1" dirty="0">
                <a:latin typeface="Acumin VF Condensed SemiBold" panose="020B0304020202020204" pitchFamily="34" charset="77"/>
              </a:endParaRPr>
            </a:p>
          </p:txBody>
        </p:sp>
      </p:grpSp>
      <p:grpSp>
        <p:nvGrpSpPr>
          <p:cNvPr id="16" name="Group 15">
            <a:extLst>
              <a:ext uri="{FF2B5EF4-FFF2-40B4-BE49-F238E27FC236}">
                <a16:creationId xmlns:a16="http://schemas.microsoft.com/office/drawing/2014/main" id="{EFB9557A-8381-EF2E-8AE5-17D93DD42732}"/>
              </a:ext>
            </a:extLst>
          </p:cNvPr>
          <p:cNvGrpSpPr/>
          <p:nvPr/>
        </p:nvGrpSpPr>
        <p:grpSpPr>
          <a:xfrm>
            <a:off x="4647355" y="2866163"/>
            <a:ext cx="3061648" cy="791829"/>
            <a:chOff x="4549578" y="3191181"/>
            <a:chExt cx="3061648" cy="791829"/>
          </a:xfrm>
        </p:grpSpPr>
        <p:pic>
          <p:nvPicPr>
            <p:cNvPr id="9" name="Picture 8">
              <a:extLst>
                <a:ext uri="{FF2B5EF4-FFF2-40B4-BE49-F238E27FC236}">
                  <a16:creationId xmlns:a16="http://schemas.microsoft.com/office/drawing/2014/main" id="{C99B5FDE-06A9-7971-2F8A-593E706D705B}"/>
                </a:ext>
              </a:extLst>
            </p:cNvPr>
            <p:cNvPicPr>
              <a:picLocks noChangeAspect="1"/>
            </p:cNvPicPr>
            <p:nvPr/>
          </p:nvPicPr>
          <p:blipFill>
            <a:blip r:embed="rId16"/>
            <a:srcRect/>
            <a:stretch/>
          </p:blipFill>
          <p:spPr>
            <a:xfrm>
              <a:off x="4549578" y="3191181"/>
              <a:ext cx="2599683" cy="625968"/>
            </a:xfrm>
            <a:prstGeom prst="rect">
              <a:avLst/>
            </a:prstGeom>
          </p:spPr>
        </p:pic>
        <p:sp>
          <p:nvSpPr>
            <p:cNvPr id="11" name="QuantitativoSub3">
              <a:extLst>
                <a:ext uri="{FF2B5EF4-FFF2-40B4-BE49-F238E27FC236}">
                  <a16:creationId xmlns:a16="http://schemas.microsoft.com/office/drawing/2014/main" id="{653DA866-EEC4-34E9-3123-610A7869D59F}"/>
                </a:ext>
              </a:extLst>
            </p:cNvPr>
            <p:cNvSpPr txBox="1"/>
            <p:nvPr/>
          </p:nvSpPr>
          <p:spPr>
            <a:xfrm>
              <a:off x="6647309" y="3428716"/>
              <a:ext cx="96391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117 t/d</a:t>
              </a:r>
              <a:endParaRPr lang="pt-BR" sz="1400" b="1" dirty="0">
                <a:latin typeface="Acumin VF Condensed SemiBold" panose="020B0304020202020204" pitchFamily="34" charset="77"/>
              </a:endParaRPr>
            </a:p>
          </p:txBody>
        </p:sp>
        <p:sp>
          <p:nvSpPr>
            <p:cNvPr id="12" name="TecnologiaValorSub3">
              <a:extLst>
                <a:ext uri="{FF2B5EF4-FFF2-40B4-BE49-F238E27FC236}">
                  <a16:creationId xmlns:a16="http://schemas.microsoft.com/office/drawing/2014/main" id="{6CBA7644-D918-A339-1387-C1020EC6AAB8}"/>
                </a:ext>
              </a:extLst>
            </p:cNvPr>
            <p:cNvSpPr txBox="1"/>
            <p:nvPr/>
          </p:nvSpPr>
          <p:spPr>
            <a:xfrm>
              <a:off x="4653409" y="3806720"/>
              <a:ext cx="2567977" cy="176290"/>
            </a:xfrm>
            <a:prstGeom prst="rect">
              <a:avLst/>
            </a:prstGeom>
            <a:noFill/>
          </p:spPr>
          <p:txBody>
            <a:bodyPr wrap="square" lIns="0" tIns="0" rIns="0" bIns="0" anchor="ctr" anchorCtr="0">
              <a:noAutofit/>
            </a:bodyPr>
            <a:lstStyle/>
            <a:p>
              <a:r>
                <a:rPr lang="pt-BR" sz="1400" b="1">
                  <a:latin typeface="Acumin VF Condensed SemiBold" panose="020B0304020202020204" pitchFamily="34" charset="77"/>
                </a:rPr>
                <a:t>Compostagem: R$ 208,56 Milhões</a:t>
              </a:r>
              <a:endParaRPr lang="pt-BR" sz="1400" b="1" dirty="0">
                <a:latin typeface="Acumin VF Condensed SemiBold" panose="020B0304020202020204" pitchFamily="34" charset="77"/>
              </a:endParaRPr>
            </a:p>
          </p:txBody>
        </p:sp>
      </p:grpSp>
      <p:sp>
        <p:nvSpPr>
          <p:cNvPr id="25" name="UTVRSub3">
            <a:extLst>
              <a:ext uri="{FF2B5EF4-FFF2-40B4-BE49-F238E27FC236}">
                <a16:creationId xmlns:a16="http://schemas.microsoft.com/office/drawing/2014/main" id="{BEED0142-8D1C-7547-0242-1AC2A3FE5499}"/>
              </a:ext>
            </a:extLst>
          </p:cNvPr>
          <p:cNvSpPr txBox="1"/>
          <p:nvPr/>
        </p:nvSpPr>
        <p:spPr>
          <a:xfrm>
            <a:off x="417539" y="2659898"/>
            <a:ext cx="2433873" cy="176290"/>
          </a:xfrm>
          <a:prstGeom prst="rect">
            <a:avLst/>
          </a:prstGeom>
          <a:noFill/>
        </p:spPr>
        <p:txBody>
          <a:bodyPr wrap="square" lIns="0" tIns="0" rIns="0" bIns="0" anchor="ctr" anchorCtr="0">
            <a:noAutofit/>
          </a:bodyPr>
          <a:lstStyle/>
          <a:p>
            <a:r>
              <a:rPr lang="pt-BR" sz="1500" b="1">
                <a:solidFill>
                  <a:srgbClr val="3A4040"/>
                </a:solidFill>
                <a:latin typeface="Acumin VF Condensed SemiBold" panose="020B0304020202020204" pitchFamily="34" charset="77"/>
              </a:rPr>
              <a:t>• Tijucas (Compostagem)</a:t>
            </a:r>
            <a:endParaRPr lang="pt-BR" sz="1500" b="1" dirty="0">
              <a:solidFill>
                <a:srgbClr val="3A4040"/>
              </a:solidFill>
              <a:latin typeface="Acumin VF Condensed SemiBold" panose="020B0304020202020204" pitchFamily="34" charset="77"/>
            </a:endParaRPr>
          </a:p>
        </p:txBody>
      </p:sp>
      <p:graphicFrame>
        <p:nvGraphicFramePr>
          <p:cNvPr id="2" name="Gráfico">
            <a:extLst>
              <a:ext uri="{FF2B5EF4-FFF2-40B4-BE49-F238E27FC236}">
                <a16:creationId xmlns:a16="http://schemas.microsoft.com/office/drawing/2014/main" id="{A8D4A9F5-A861-0208-3B3F-F80DF69C3A4A}"/>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641423868"/>
              </p:ext>
            </p:extLst>
          </p:nvPr>
        </p:nvGraphicFramePr>
        <p:xfrm>
          <a:off x="7558554" y="1272516"/>
          <a:ext cx="3374241" cy="2747933"/>
        </p:xfrm>
        <a:graphic>
          <a:graphicData uri="http://schemas.openxmlformats.org/drawingml/2006/chart">
            <c:chart xmlns:c="http://schemas.openxmlformats.org/drawingml/2006/chart" xmlns:r="http://schemas.openxmlformats.org/officeDocument/2006/relationships" r:id="rId17"/>
          </a:graphicData>
        </a:graphic>
      </p:graphicFrame>
      <p:sp>
        <p:nvSpPr>
          <p:cNvPr id="5" name="CaixaDeTexto 4">
            <a:extLst>
              <a:ext uri="{FF2B5EF4-FFF2-40B4-BE49-F238E27FC236}">
                <a16:creationId xmlns:a16="http://schemas.microsoft.com/office/drawing/2014/main" id="{FA0DD37A-04D3-C37F-71DD-EEDEBFB4CF44}"/>
              </a:ext>
            </a:extLst>
          </p:cNvPr>
          <p:cNvSpPr txBox="1"/>
          <p:nvPr/>
        </p:nvSpPr>
        <p:spPr>
          <a:xfrm>
            <a:off x="759093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26" name="CaixaDeTexto 25">
            <a:extLst>
              <a:ext uri="{FF2B5EF4-FFF2-40B4-BE49-F238E27FC236}">
                <a16:creationId xmlns:a16="http://schemas.microsoft.com/office/drawing/2014/main" id="{E69C6A25-89C2-8537-6DE3-DF3CD6D669E9}"/>
              </a:ext>
            </a:extLst>
          </p:cNvPr>
          <p:cNvSpPr txBox="1"/>
          <p:nvPr/>
        </p:nvSpPr>
        <p:spPr>
          <a:xfrm>
            <a:off x="838341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29" name="CaixaDeTexto 28">
            <a:extLst>
              <a:ext uri="{FF2B5EF4-FFF2-40B4-BE49-F238E27FC236}">
                <a16:creationId xmlns:a16="http://schemas.microsoft.com/office/drawing/2014/main" id="{50E44EBB-2892-8045-141D-F139FEA0EA02}"/>
              </a:ext>
            </a:extLst>
          </p:cNvPr>
          <p:cNvSpPr txBox="1"/>
          <p:nvPr/>
        </p:nvSpPr>
        <p:spPr>
          <a:xfrm>
            <a:off x="917589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30" name="CaixaDeTexto 29">
            <a:extLst>
              <a:ext uri="{FF2B5EF4-FFF2-40B4-BE49-F238E27FC236}">
                <a16:creationId xmlns:a16="http://schemas.microsoft.com/office/drawing/2014/main" id="{57AFFC33-2E8A-5BCB-3E7A-381B189C32B2}"/>
              </a:ext>
            </a:extLst>
          </p:cNvPr>
          <p:cNvSpPr txBox="1"/>
          <p:nvPr/>
        </p:nvSpPr>
        <p:spPr>
          <a:xfrm>
            <a:off x="9998859" y="374904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pic>
        <p:nvPicPr>
          <p:cNvPr id="31" name="Picture 7">
            <a:extLst>
              <a:ext uri="{FF2B5EF4-FFF2-40B4-BE49-F238E27FC236}">
                <a16:creationId xmlns:a16="http://schemas.microsoft.com/office/drawing/2014/main" id="{96E7FD52-A985-98DD-6F5E-CB414CB0EBA3}"/>
              </a:ext>
            </a:extLst>
          </p:cNvPr>
          <p:cNvPicPr>
            <a:picLocks noChangeAspect="1"/>
          </p:cNvPicPr>
          <p:nvPr/>
        </p:nvPicPr>
        <p:blipFill>
          <a:blip r:embed="rId18"/>
          <a:srcRect/>
          <a:stretch/>
        </p:blipFill>
        <p:spPr>
          <a:xfrm>
            <a:off x="7252170" y="4824747"/>
            <a:ext cx="4890504" cy="1780092"/>
          </a:xfrm>
          <a:prstGeom prst="rect">
            <a:avLst/>
          </a:prstGeom>
        </p:spPr>
      </p:pic>
      <p:sp>
        <p:nvSpPr>
          <p:cNvPr id="32" name="Preço Médio Venda Materiais Recicláveis - Mínimo">
            <a:extLst>
              <a:ext uri="{FF2B5EF4-FFF2-40B4-BE49-F238E27FC236}">
                <a16:creationId xmlns:a16="http://schemas.microsoft.com/office/drawing/2014/main" id="{A9BE504C-AAB6-7BCB-C15B-91BBCDB2F92F}"/>
              </a:ext>
            </a:extLst>
          </p:cNvPr>
          <p:cNvSpPr txBox="1"/>
          <p:nvPr/>
        </p:nvSpPr>
        <p:spPr>
          <a:xfrm>
            <a:off x="10383603" y="5225200"/>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1267</a:t>
            </a:r>
            <a:endParaRPr lang="pt-BR" dirty="0">
              <a:solidFill>
                <a:srgbClr val="DF8D21"/>
              </a:solidFill>
              <a:latin typeface="Bebas Kai" pitchFamily="82" charset="77"/>
            </a:endParaRPr>
          </a:p>
        </p:txBody>
      </p:sp>
      <p:sp>
        <p:nvSpPr>
          <p:cNvPr id="33" name="Preço Médio Venda Materiais Recicláveis - Máximo">
            <a:extLst>
              <a:ext uri="{FF2B5EF4-FFF2-40B4-BE49-F238E27FC236}">
                <a16:creationId xmlns:a16="http://schemas.microsoft.com/office/drawing/2014/main" id="{395F0132-B2DE-961C-F378-79743B67C37C}"/>
              </a:ext>
            </a:extLst>
          </p:cNvPr>
          <p:cNvSpPr txBox="1"/>
          <p:nvPr/>
        </p:nvSpPr>
        <p:spPr>
          <a:xfrm>
            <a:off x="11020516" y="5225200"/>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1267</a:t>
            </a:r>
            <a:endParaRPr lang="pt-BR" dirty="0">
              <a:solidFill>
                <a:srgbClr val="056C7A"/>
              </a:solidFill>
              <a:latin typeface="Bebas Kai" pitchFamily="82" charset="77"/>
            </a:endParaRPr>
          </a:p>
        </p:txBody>
      </p:sp>
      <p:sp>
        <p:nvSpPr>
          <p:cNvPr id="34" name="Preço Venda CDR - Mínimo">
            <a:extLst>
              <a:ext uri="{FF2B5EF4-FFF2-40B4-BE49-F238E27FC236}">
                <a16:creationId xmlns:a16="http://schemas.microsoft.com/office/drawing/2014/main" id="{DBC8EFDC-C645-BFCB-8EB4-3DEC689AA814}"/>
              </a:ext>
            </a:extLst>
          </p:cNvPr>
          <p:cNvSpPr txBox="1"/>
          <p:nvPr/>
        </p:nvSpPr>
        <p:spPr>
          <a:xfrm>
            <a:off x="10383603" y="5444136"/>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120</a:t>
            </a:r>
            <a:endParaRPr lang="pt-BR" dirty="0">
              <a:solidFill>
                <a:srgbClr val="DF8D21"/>
              </a:solidFill>
              <a:latin typeface="Bebas Kai" pitchFamily="82" charset="77"/>
            </a:endParaRPr>
          </a:p>
        </p:txBody>
      </p:sp>
      <p:sp>
        <p:nvSpPr>
          <p:cNvPr id="35" name="Preço Venda CDR - Máximo">
            <a:extLst>
              <a:ext uri="{FF2B5EF4-FFF2-40B4-BE49-F238E27FC236}">
                <a16:creationId xmlns:a16="http://schemas.microsoft.com/office/drawing/2014/main" id="{47467821-732C-AA63-167C-C8126B407ACF}"/>
              </a:ext>
            </a:extLst>
          </p:cNvPr>
          <p:cNvSpPr txBox="1"/>
          <p:nvPr/>
        </p:nvSpPr>
        <p:spPr>
          <a:xfrm>
            <a:off x="11020516" y="5444136"/>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160</a:t>
            </a:r>
            <a:endParaRPr lang="pt-BR" dirty="0">
              <a:solidFill>
                <a:srgbClr val="056C7A"/>
              </a:solidFill>
              <a:latin typeface="Bebas Kai" pitchFamily="82" charset="77"/>
            </a:endParaRPr>
          </a:p>
        </p:txBody>
      </p:sp>
      <p:sp>
        <p:nvSpPr>
          <p:cNvPr id="36" name="Preço Venda Composto Orgânico - Mínimo">
            <a:extLst>
              <a:ext uri="{FF2B5EF4-FFF2-40B4-BE49-F238E27FC236}">
                <a16:creationId xmlns:a16="http://schemas.microsoft.com/office/drawing/2014/main" id="{F6C32642-66CE-EEE3-A077-D27D90312E13}"/>
              </a:ext>
            </a:extLst>
          </p:cNvPr>
          <p:cNvSpPr txBox="1"/>
          <p:nvPr/>
        </p:nvSpPr>
        <p:spPr>
          <a:xfrm>
            <a:off x="10383603" y="5684806"/>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0</a:t>
            </a:r>
            <a:endParaRPr lang="pt-BR" dirty="0">
              <a:solidFill>
                <a:srgbClr val="DF8D21"/>
              </a:solidFill>
              <a:latin typeface="Bebas Kai" pitchFamily="82" charset="77"/>
            </a:endParaRPr>
          </a:p>
        </p:txBody>
      </p:sp>
      <p:sp>
        <p:nvSpPr>
          <p:cNvPr id="37" name="Preço Venda Composto Orgânico - Máximo">
            <a:extLst>
              <a:ext uri="{FF2B5EF4-FFF2-40B4-BE49-F238E27FC236}">
                <a16:creationId xmlns:a16="http://schemas.microsoft.com/office/drawing/2014/main" id="{AEEFD050-1107-A15F-A094-A4CCC98D20DA}"/>
              </a:ext>
            </a:extLst>
          </p:cNvPr>
          <p:cNvSpPr txBox="1"/>
          <p:nvPr/>
        </p:nvSpPr>
        <p:spPr>
          <a:xfrm>
            <a:off x="11020516" y="5684806"/>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359</a:t>
            </a:r>
            <a:endParaRPr lang="pt-BR" dirty="0">
              <a:solidFill>
                <a:srgbClr val="056C7A"/>
              </a:solidFill>
              <a:latin typeface="Bebas Kai" pitchFamily="82" charset="77"/>
            </a:endParaRPr>
          </a:p>
        </p:txBody>
      </p:sp>
      <p:sp>
        <p:nvSpPr>
          <p:cNvPr id="39" name="Preço Venda Biometano - Mínimo">
            <a:extLst>
              <a:ext uri="{FF2B5EF4-FFF2-40B4-BE49-F238E27FC236}">
                <a16:creationId xmlns:a16="http://schemas.microsoft.com/office/drawing/2014/main" id="{8F4A0BD7-2314-D879-A8FB-D3DE2C417338}"/>
              </a:ext>
            </a:extLst>
          </p:cNvPr>
          <p:cNvSpPr txBox="1"/>
          <p:nvPr/>
        </p:nvSpPr>
        <p:spPr>
          <a:xfrm>
            <a:off x="10383603" y="5923700"/>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0,10</a:t>
            </a:r>
            <a:endParaRPr lang="pt-BR" dirty="0">
              <a:solidFill>
                <a:srgbClr val="DF8D21"/>
              </a:solidFill>
              <a:latin typeface="Bebas Kai" pitchFamily="82" charset="77"/>
            </a:endParaRPr>
          </a:p>
        </p:txBody>
      </p:sp>
      <p:sp>
        <p:nvSpPr>
          <p:cNvPr id="40" name="Preço Venda Biometano - Máximo">
            <a:extLst>
              <a:ext uri="{FF2B5EF4-FFF2-40B4-BE49-F238E27FC236}">
                <a16:creationId xmlns:a16="http://schemas.microsoft.com/office/drawing/2014/main" id="{49514E8F-25CB-2F4C-D3A7-880FAB55D72C}"/>
              </a:ext>
            </a:extLst>
          </p:cNvPr>
          <p:cNvSpPr txBox="1"/>
          <p:nvPr/>
        </p:nvSpPr>
        <p:spPr>
          <a:xfrm>
            <a:off x="11020516" y="5923700"/>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0,10</a:t>
            </a:r>
            <a:endParaRPr lang="pt-BR" dirty="0">
              <a:solidFill>
                <a:srgbClr val="056C7A"/>
              </a:solidFill>
              <a:latin typeface="Bebas Kai" pitchFamily="82" charset="77"/>
            </a:endParaRPr>
          </a:p>
        </p:txBody>
      </p:sp>
      <p:sp>
        <p:nvSpPr>
          <p:cNvPr id="41" name="Preço Venda Energia Elétrica Biodigestão - Mínimo">
            <a:extLst>
              <a:ext uri="{FF2B5EF4-FFF2-40B4-BE49-F238E27FC236}">
                <a16:creationId xmlns:a16="http://schemas.microsoft.com/office/drawing/2014/main" id="{E4947F98-6A1D-7ECC-E391-FFD9B0B10EA5}"/>
              </a:ext>
            </a:extLst>
          </p:cNvPr>
          <p:cNvSpPr txBox="1"/>
          <p:nvPr/>
        </p:nvSpPr>
        <p:spPr>
          <a:xfrm>
            <a:off x="10383603" y="6158511"/>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263</a:t>
            </a:r>
            <a:endParaRPr lang="pt-BR" dirty="0">
              <a:solidFill>
                <a:srgbClr val="DF8D21"/>
              </a:solidFill>
              <a:latin typeface="Bebas Kai" pitchFamily="82" charset="77"/>
            </a:endParaRPr>
          </a:p>
        </p:txBody>
      </p:sp>
      <p:sp>
        <p:nvSpPr>
          <p:cNvPr id="43" name="Preço Venda Energia Elétrica Biodigestão - Máximo">
            <a:extLst>
              <a:ext uri="{FF2B5EF4-FFF2-40B4-BE49-F238E27FC236}">
                <a16:creationId xmlns:a16="http://schemas.microsoft.com/office/drawing/2014/main" id="{EEA2E330-B21F-E3A9-EEEE-A94D524922DE}"/>
              </a:ext>
            </a:extLst>
          </p:cNvPr>
          <p:cNvSpPr txBox="1"/>
          <p:nvPr/>
        </p:nvSpPr>
        <p:spPr>
          <a:xfrm>
            <a:off x="11020516" y="6158511"/>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263</a:t>
            </a:r>
            <a:endParaRPr lang="pt-BR" dirty="0">
              <a:solidFill>
                <a:srgbClr val="056C7A"/>
              </a:solidFill>
              <a:latin typeface="Bebas Kai" pitchFamily="82" charset="77"/>
            </a:endParaRPr>
          </a:p>
        </p:txBody>
      </p:sp>
      <p:sp>
        <p:nvSpPr>
          <p:cNvPr id="44" name="Preço Venda Energia Elétrica Incineração - Mínimo">
            <a:extLst>
              <a:ext uri="{FF2B5EF4-FFF2-40B4-BE49-F238E27FC236}">
                <a16:creationId xmlns:a16="http://schemas.microsoft.com/office/drawing/2014/main" id="{E50EE9F9-01D4-AC86-B7A7-875526DF4D0B}"/>
              </a:ext>
            </a:extLst>
          </p:cNvPr>
          <p:cNvSpPr txBox="1"/>
          <p:nvPr/>
        </p:nvSpPr>
        <p:spPr>
          <a:xfrm>
            <a:off x="10383603" y="6383306"/>
            <a:ext cx="515816"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a:solidFill>
                  <a:srgbClr val="DF8D21"/>
                </a:solidFill>
                <a:latin typeface="Bebas Kai" pitchFamily="82" charset="77"/>
              </a:rPr>
              <a:t>211</a:t>
            </a:r>
            <a:endParaRPr lang="pt-BR" dirty="0">
              <a:solidFill>
                <a:srgbClr val="DF8D21"/>
              </a:solidFill>
              <a:latin typeface="Bebas Kai" pitchFamily="82" charset="77"/>
            </a:endParaRPr>
          </a:p>
        </p:txBody>
      </p:sp>
      <p:sp>
        <p:nvSpPr>
          <p:cNvPr id="45" name="Preço Venda Energia Elétrica Incineração - Máximo">
            <a:extLst>
              <a:ext uri="{FF2B5EF4-FFF2-40B4-BE49-F238E27FC236}">
                <a16:creationId xmlns:a16="http://schemas.microsoft.com/office/drawing/2014/main" id="{E4BFA22B-C9A4-E47F-F76D-028BF6F7DB57}"/>
              </a:ext>
            </a:extLst>
          </p:cNvPr>
          <p:cNvSpPr txBox="1"/>
          <p:nvPr/>
        </p:nvSpPr>
        <p:spPr>
          <a:xfrm>
            <a:off x="11020516" y="6383306"/>
            <a:ext cx="458750" cy="148047"/>
          </a:xfrm>
          <a:prstGeom prst="rect">
            <a:avLst/>
          </a:prstGeom>
          <a:noFill/>
        </p:spPr>
        <p:txBody>
          <a:bodyPr wrap="square" lIns="0" tIns="0" rIns="0" bIns="0" anchor="ctr" anchorCtr="0">
            <a:noAutofit/>
          </a:bodyPr>
          <a:ls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a:solidFill>
                  <a:srgbClr val="056C7A"/>
                </a:solidFill>
                <a:latin typeface="Bebas Kai" pitchFamily="82" charset="77"/>
              </a:rPr>
              <a:t>215</a:t>
            </a:r>
            <a:endParaRPr lang="pt-BR" dirty="0">
              <a:solidFill>
                <a:srgbClr val="056C7A"/>
              </a:solidFill>
              <a:latin typeface="Bebas Kai" pitchFamily="82" charset="77"/>
            </a:endParaRPr>
          </a:p>
        </p:txBody>
      </p:sp>
    </p:spTree>
    <p:extLst>
      <p:ext uri="{BB962C8B-B14F-4D97-AF65-F5344CB8AC3E}">
        <p14:creationId xmlns:p14="http://schemas.microsoft.com/office/powerpoint/2010/main" val="206670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8" name="Picture 147" descr="A black background with a black square&#10;&#10;Description automatically generated with medium confidence">
            <a:extLst>
              <a:ext uri="{FF2B5EF4-FFF2-40B4-BE49-F238E27FC236}">
                <a16:creationId xmlns:a16="http://schemas.microsoft.com/office/drawing/2014/main" id="{6D8DCA9F-073D-7C2C-75A3-F447A6CA0B80}"/>
              </a:ext>
            </a:extLst>
          </p:cNvPr>
          <p:cNvPicPr>
            <a:picLocks noChangeAspect="1"/>
          </p:cNvPicPr>
          <p:nvPr/>
        </p:nvPicPr>
        <p:blipFill>
          <a:blip r:embed="rId3"/>
          <a:stretch>
            <a:fillRect/>
          </a:stretch>
        </p:blipFill>
        <p:spPr>
          <a:xfrm>
            <a:off x="0" y="5245102"/>
            <a:ext cx="12192000" cy="1612898"/>
          </a:xfrm>
          <a:prstGeom prst="rect">
            <a:avLst/>
          </a:prstGeom>
        </p:spPr>
      </p:pic>
      <p:pic>
        <p:nvPicPr>
          <p:cNvPr id="150" name="Picture 149" descr="A black screen with a black background&#10;&#10;Description automatically generated">
            <a:extLst>
              <a:ext uri="{FF2B5EF4-FFF2-40B4-BE49-F238E27FC236}">
                <a16:creationId xmlns:a16="http://schemas.microsoft.com/office/drawing/2014/main" id="{541F18AB-22CD-5F32-A083-BC52FA43F849}"/>
              </a:ext>
            </a:extLst>
          </p:cNvPr>
          <p:cNvPicPr>
            <a:picLocks noChangeAspect="1"/>
          </p:cNvPicPr>
          <p:nvPr/>
        </p:nvPicPr>
        <p:blipFill>
          <a:blip r:embed="rId4"/>
          <a:stretch>
            <a:fillRect/>
          </a:stretch>
        </p:blipFill>
        <p:spPr>
          <a:xfrm>
            <a:off x="8604250" y="-6051"/>
            <a:ext cx="3587750" cy="6858000"/>
          </a:xfrm>
          <a:prstGeom prst="rect">
            <a:avLst/>
          </a:prstGeom>
        </p:spPr>
      </p:pic>
      <p:sp>
        <p:nvSpPr>
          <p:cNvPr id="93" name="TetoCusto">
            <a:extLst>
              <a:ext uri="{FF2B5EF4-FFF2-40B4-BE49-F238E27FC236}">
                <a16:creationId xmlns:a16="http://schemas.microsoft.com/office/drawing/2014/main" id="{8F90408C-0617-E027-3897-E9FBE9D138F0}"/>
              </a:ext>
            </a:extLst>
          </p:cNvPr>
          <p:cNvSpPr txBox="1"/>
          <p:nvPr/>
        </p:nvSpPr>
        <p:spPr>
          <a:xfrm>
            <a:off x="341457" y="1976727"/>
            <a:ext cx="792167" cy="370544"/>
          </a:xfrm>
          <a:prstGeom prst="rect">
            <a:avLst/>
          </a:prstGeom>
          <a:noFill/>
        </p:spPr>
        <p:txBody>
          <a:bodyPr wrap="square" lIns="0" tIns="0" rIns="0" bIns="0" anchor="ctr" anchorCtr="0">
            <a:noAutofit/>
          </a:bodyPr>
          <a:lstStyle/>
          <a:p>
            <a:pPr algn="ctr"/>
            <a:r>
              <a:rPr lang="pt-BR" sz="2800">
                <a:solidFill>
                  <a:srgbClr val="FF2D28"/>
                </a:solidFill>
                <a:latin typeface="Bebas Kai" pitchFamily="82" charset="77"/>
              </a:rPr>
              <a:t>775</a:t>
            </a:r>
            <a:endParaRPr lang="pt-BR" sz="2800" dirty="0">
              <a:solidFill>
                <a:srgbClr val="FF2D28"/>
              </a:solidFill>
              <a:latin typeface="Bebas Kai" pitchFamily="82" charset="77"/>
            </a:endParaRPr>
          </a:p>
        </p:txBody>
      </p:sp>
      <p:pic>
        <p:nvPicPr>
          <p:cNvPr id="49" name="Picture 48" descr="A black background with white text&#10;&#10;Description automatically generated">
            <a:extLst>
              <a:ext uri="{FF2B5EF4-FFF2-40B4-BE49-F238E27FC236}">
                <a16:creationId xmlns:a16="http://schemas.microsoft.com/office/drawing/2014/main" id="{873048EA-EBD9-8092-6B3D-71FB80D66E66}"/>
              </a:ext>
            </a:extLst>
          </p:cNvPr>
          <p:cNvPicPr>
            <a:picLocks noChangeAspect="1"/>
          </p:cNvPicPr>
          <p:nvPr/>
        </p:nvPicPr>
        <p:blipFill>
          <a:blip r:embed="rId5"/>
          <a:stretch>
            <a:fillRect/>
          </a:stretch>
        </p:blipFill>
        <p:spPr>
          <a:xfrm>
            <a:off x="519854" y="5896274"/>
            <a:ext cx="2683938" cy="690340"/>
          </a:xfrm>
          <a:prstGeom prst="rect">
            <a:avLst/>
          </a:prstGeom>
        </p:spPr>
      </p:pic>
      <p:pic>
        <p:nvPicPr>
          <p:cNvPr id="53" name="Picture 52" descr="A green and white sign&#10;&#10;Description automatically generated">
            <a:extLst>
              <a:ext uri="{FF2B5EF4-FFF2-40B4-BE49-F238E27FC236}">
                <a16:creationId xmlns:a16="http://schemas.microsoft.com/office/drawing/2014/main" id="{631CD1F9-F4A4-2134-2D26-D89C63DD7D3E}"/>
              </a:ext>
            </a:extLst>
          </p:cNvPr>
          <p:cNvPicPr>
            <a:picLocks noChangeAspect="1"/>
          </p:cNvPicPr>
          <p:nvPr/>
        </p:nvPicPr>
        <p:blipFill>
          <a:blip r:embed="rId6"/>
          <a:stretch>
            <a:fillRect/>
          </a:stretch>
        </p:blipFill>
        <p:spPr>
          <a:xfrm>
            <a:off x="4181669" y="5238574"/>
            <a:ext cx="1100601" cy="331431"/>
          </a:xfrm>
          <a:prstGeom prst="rect">
            <a:avLst/>
          </a:prstGeom>
        </p:spPr>
      </p:pic>
      <p:pic>
        <p:nvPicPr>
          <p:cNvPr id="55" name="Picture 54" descr="A green sign with white border&#10;&#10;Description automatically generated">
            <a:extLst>
              <a:ext uri="{FF2B5EF4-FFF2-40B4-BE49-F238E27FC236}">
                <a16:creationId xmlns:a16="http://schemas.microsoft.com/office/drawing/2014/main" id="{0A58E312-BA6A-2AE3-6853-C94CE89005B3}"/>
              </a:ext>
            </a:extLst>
          </p:cNvPr>
          <p:cNvPicPr>
            <a:picLocks noChangeAspect="1"/>
          </p:cNvPicPr>
          <p:nvPr/>
        </p:nvPicPr>
        <p:blipFill>
          <a:blip r:embed="rId7"/>
          <a:stretch>
            <a:fillRect/>
          </a:stretch>
        </p:blipFill>
        <p:spPr>
          <a:xfrm>
            <a:off x="3089866" y="5238574"/>
            <a:ext cx="1100601" cy="331431"/>
          </a:xfrm>
          <a:prstGeom prst="rect">
            <a:avLst/>
          </a:prstGeom>
        </p:spPr>
      </p:pic>
      <p:pic>
        <p:nvPicPr>
          <p:cNvPr id="57" name="Picture 56" descr="A close up of a sign&#10;&#10;Description automatically generated">
            <a:extLst>
              <a:ext uri="{FF2B5EF4-FFF2-40B4-BE49-F238E27FC236}">
                <a16:creationId xmlns:a16="http://schemas.microsoft.com/office/drawing/2014/main" id="{304C878C-A1FC-67B3-8D1D-5C79B2CEFDB7}"/>
              </a:ext>
            </a:extLst>
          </p:cNvPr>
          <p:cNvPicPr>
            <a:picLocks noChangeAspect="1"/>
          </p:cNvPicPr>
          <p:nvPr/>
        </p:nvPicPr>
        <p:blipFill>
          <a:blip r:embed="rId8"/>
          <a:stretch>
            <a:fillRect/>
          </a:stretch>
        </p:blipFill>
        <p:spPr>
          <a:xfrm>
            <a:off x="7520881" y="5238574"/>
            <a:ext cx="1100601" cy="200109"/>
          </a:xfrm>
          <a:prstGeom prst="rect">
            <a:avLst/>
          </a:prstGeom>
        </p:spPr>
      </p:pic>
      <p:pic>
        <p:nvPicPr>
          <p:cNvPr id="59" name="Picture 58" descr="A blue and white rectangle sign&#10;&#10;Description automatically generated">
            <a:extLst>
              <a:ext uri="{FF2B5EF4-FFF2-40B4-BE49-F238E27FC236}">
                <a16:creationId xmlns:a16="http://schemas.microsoft.com/office/drawing/2014/main" id="{B5016D20-8A07-0457-8F9F-CACF292FCCC4}"/>
              </a:ext>
            </a:extLst>
          </p:cNvPr>
          <p:cNvPicPr>
            <a:picLocks noChangeAspect="1"/>
          </p:cNvPicPr>
          <p:nvPr/>
        </p:nvPicPr>
        <p:blipFill>
          <a:blip r:embed="rId9"/>
          <a:stretch>
            <a:fillRect/>
          </a:stretch>
        </p:blipFill>
        <p:spPr>
          <a:xfrm>
            <a:off x="5303952" y="5238574"/>
            <a:ext cx="1100601" cy="200109"/>
          </a:xfrm>
          <a:prstGeom prst="rect">
            <a:avLst/>
          </a:prstGeom>
        </p:spPr>
      </p:pic>
      <p:pic>
        <p:nvPicPr>
          <p:cNvPr id="61" name="Picture 60" descr="A white and brown sign with a black border&#10;&#10;Description automatically generated">
            <a:extLst>
              <a:ext uri="{FF2B5EF4-FFF2-40B4-BE49-F238E27FC236}">
                <a16:creationId xmlns:a16="http://schemas.microsoft.com/office/drawing/2014/main" id="{A3242760-FC5D-FF65-A376-7BDA2E0C83DC}"/>
              </a:ext>
            </a:extLst>
          </p:cNvPr>
          <p:cNvPicPr>
            <a:picLocks noChangeAspect="1"/>
          </p:cNvPicPr>
          <p:nvPr/>
        </p:nvPicPr>
        <p:blipFill>
          <a:blip r:embed="rId10"/>
          <a:stretch>
            <a:fillRect/>
          </a:stretch>
        </p:blipFill>
        <p:spPr>
          <a:xfrm>
            <a:off x="6417526" y="5238574"/>
            <a:ext cx="1100601" cy="200109"/>
          </a:xfrm>
          <a:prstGeom prst="rect">
            <a:avLst/>
          </a:prstGeom>
        </p:spPr>
      </p:pic>
      <p:pic>
        <p:nvPicPr>
          <p:cNvPr id="63" name="Picture 62" descr="A red sign with white text&#10;&#10;Description automatically generated">
            <a:extLst>
              <a:ext uri="{FF2B5EF4-FFF2-40B4-BE49-F238E27FC236}">
                <a16:creationId xmlns:a16="http://schemas.microsoft.com/office/drawing/2014/main" id="{0593C746-9E17-48DB-B96A-EAD2363713E9}"/>
              </a:ext>
            </a:extLst>
          </p:cNvPr>
          <p:cNvPicPr>
            <a:picLocks noChangeAspect="1"/>
          </p:cNvPicPr>
          <p:nvPr/>
        </p:nvPicPr>
        <p:blipFill>
          <a:blip r:embed="rId11"/>
          <a:stretch>
            <a:fillRect/>
          </a:stretch>
        </p:blipFill>
        <p:spPr>
          <a:xfrm>
            <a:off x="375234" y="2177010"/>
            <a:ext cx="1931997" cy="518341"/>
          </a:xfrm>
          <a:prstGeom prst="rect">
            <a:avLst/>
          </a:prstGeom>
        </p:spPr>
      </p:pic>
      <p:pic>
        <p:nvPicPr>
          <p:cNvPr id="65" name="Picture 64" descr="A blue and white sign with a black background&#10;&#10;Description automatically generated">
            <a:extLst>
              <a:ext uri="{FF2B5EF4-FFF2-40B4-BE49-F238E27FC236}">
                <a16:creationId xmlns:a16="http://schemas.microsoft.com/office/drawing/2014/main" id="{B69B288B-84C7-C670-5AE0-714CBE922311}"/>
              </a:ext>
            </a:extLst>
          </p:cNvPr>
          <p:cNvPicPr>
            <a:picLocks noChangeAspect="1"/>
          </p:cNvPicPr>
          <p:nvPr/>
        </p:nvPicPr>
        <p:blipFill>
          <a:blip r:embed="rId12"/>
          <a:stretch>
            <a:fillRect/>
          </a:stretch>
        </p:blipFill>
        <p:spPr>
          <a:xfrm>
            <a:off x="374444" y="2999210"/>
            <a:ext cx="1931997" cy="518341"/>
          </a:xfrm>
          <a:prstGeom prst="rect">
            <a:avLst/>
          </a:prstGeom>
        </p:spPr>
      </p:pic>
      <p:pic>
        <p:nvPicPr>
          <p:cNvPr id="75" name="Picture 74" descr="A black and white sign with grey text&#10;&#10;Description automatically generated">
            <a:extLst>
              <a:ext uri="{FF2B5EF4-FFF2-40B4-BE49-F238E27FC236}">
                <a16:creationId xmlns:a16="http://schemas.microsoft.com/office/drawing/2014/main" id="{412BC36F-3371-9B9F-C0BE-21C144DC80C9}"/>
              </a:ext>
            </a:extLst>
          </p:cNvPr>
          <p:cNvPicPr>
            <a:picLocks noChangeAspect="1"/>
          </p:cNvPicPr>
          <p:nvPr/>
        </p:nvPicPr>
        <p:blipFill>
          <a:blip r:embed="rId13"/>
          <a:stretch>
            <a:fillRect/>
          </a:stretch>
        </p:blipFill>
        <p:spPr>
          <a:xfrm>
            <a:off x="8666231" y="268164"/>
            <a:ext cx="1786618" cy="672383"/>
          </a:xfrm>
          <a:prstGeom prst="rect">
            <a:avLst/>
          </a:prstGeom>
        </p:spPr>
      </p:pic>
      <p:pic>
        <p:nvPicPr>
          <p:cNvPr id="81" name="Picture 80" descr="A black and white sign with white text&#10;&#10;Description automatically generated">
            <a:extLst>
              <a:ext uri="{FF2B5EF4-FFF2-40B4-BE49-F238E27FC236}">
                <a16:creationId xmlns:a16="http://schemas.microsoft.com/office/drawing/2014/main" id="{86B993B4-56E9-80C7-7D33-B738B6C1B767}"/>
              </a:ext>
            </a:extLst>
          </p:cNvPr>
          <p:cNvPicPr>
            <a:picLocks noChangeAspect="1"/>
          </p:cNvPicPr>
          <p:nvPr/>
        </p:nvPicPr>
        <p:blipFill>
          <a:blip r:embed="rId14"/>
          <a:stretch>
            <a:fillRect/>
          </a:stretch>
        </p:blipFill>
        <p:spPr>
          <a:xfrm>
            <a:off x="6769739" y="270342"/>
            <a:ext cx="1786618" cy="672383"/>
          </a:xfrm>
          <a:prstGeom prst="rect">
            <a:avLst/>
          </a:prstGeom>
        </p:spPr>
      </p:pic>
      <p:sp>
        <p:nvSpPr>
          <p:cNvPr id="105" name="EficiênciaValorizaçãoBioElétrica">
            <a:extLst>
              <a:ext uri="{FF2B5EF4-FFF2-40B4-BE49-F238E27FC236}">
                <a16:creationId xmlns:a16="http://schemas.microsoft.com/office/drawing/2014/main" id="{6C0844B4-210E-D70A-3FCA-69AE6F629CC7}"/>
              </a:ext>
            </a:extLst>
          </p:cNvPr>
          <p:cNvSpPr txBox="1"/>
          <p:nvPr/>
        </p:nvSpPr>
        <p:spPr>
          <a:xfrm>
            <a:off x="3172592" y="5982637"/>
            <a:ext cx="935148" cy="176290"/>
          </a:xfrm>
          <a:prstGeom prst="rect">
            <a:avLst/>
          </a:prstGeom>
          <a:noFill/>
        </p:spPr>
        <p:txBody>
          <a:bodyPr wrap="square" lIns="0" tIns="0" rIns="0" bIns="0" anchor="ctr" anchorCtr="0">
            <a:noAutofit/>
          </a:bodyPr>
          <a:lstStyle/>
          <a:p>
            <a:pPr algn="ctr"/>
            <a:r>
              <a:rPr lang="pt-BR" sz="1400" b="1">
                <a:latin typeface="Acumin VF Condensed SemiBold" panose="020B0304020202020204" pitchFamily="34" charset="77"/>
              </a:rPr>
              <a:t>107% (930)</a:t>
            </a:r>
            <a:endParaRPr lang="pt-BR" sz="1400" b="1" dirty="0">
              <a:latin typeface="Acumin VF Condensed SemiBold" panose="020B0304020202020204" pitchFamily="34" charset="77"/>
            </a:endParaRPr>
          </a:p>
        </p:txBody>
      </p:sp>
      <p:sp>
        <p:nvSpPr>
          <p:cNvPr id="121" name="CustoAtual">
            <a:extLst>
              <a:ext uri="{FF2B5EF4-FFF2-40B4-BE49-F238E27FC236}">
                <a16:creationId xmlns:a16="http://schemas.microsoft.com/office/drawing/2014/main" id="{CE7631D9-560A-67A8-155D-54567AFC3A4E}"/>
              </a:ext>
            </a:extLst>
          </p:cNvPr>
          <p:cNvSpPr txBox="1"/>
          <p:nvPr/>
        </p:nvSpPr>
        <p:spPr>
          <a:xfrm>
            <a:off x="341457" y="2802666"/>
            <a:ext cx="792167" cy="370544"/>
          </a:xfrm>
          <a:prstGeom prst="rect">
            <a:avLst/>
          </a:prstGeom>
          <a:noFill/>
        </p:spPr>
        <p:txBody>
          <a:bodyPr wrap="square" lIns="0" tIns="0" rIns="0" bIns="0" anchor="ctr" anchorCtr="0">
            <a:noAutofit/>
          </a:bodyPr>
          <a:lstStyle/>
          <a:p>
            <a:pPr algn="ctr"/>
            <a:r>
              <a:rPr lang="pt-BR" sz="2800">
                <a:solidFill>
                  <a:srgbClr val="034F99"/>
                </a:solidFill>
                <a:latin typeface="Bebas Kai" pitchFamily="82" charset="77"/>
              </a:rPr>
              <a:t>534</a:t>
            </a:r>
            <a:endParaRPr lang="pt-BR" sz="2800" dirty="0">
              <a:solidFill>
                <a:srgbClr val="034F99"/>
              </a:solidFill>
              <a:latin typeface="Bebas Kai" pitchFamily="82" charset="77"/>
            </a:endParaRPr>
          </a:p>
        </p:txBody>
      </p:sp>
      <p:sp>
        <p:nvSpPr>
          <p:cNvPr id="122" name="TextBox 121">
            <a:extLst>
              <a:ext uri="{FF2B5EF4-FFF2-40B4-BE49-F238E27FC236}">
                <a16:creationId xmlns:a16="http://schemas.microsoft.com/office/drawing/2014/main" id="{A9AC54FD-EA87-C21E-5B0D-A2100C0A3F36}"/>
              </a:ext>
            </a:extLst>
          </p:cNvPr>
          <p:cNvSpPr txBox="1"/>
          <p:nvPr/>
        </p:nvSpPr>
        <p:spPr>
          <a:xfrm>
            <a:off x="1109350" y="3423949"/>
            <a:ext cx="1092202" cy="219571"/>
          </a:xfrm>
          <a:prstGeom prst="rect">
            <a:avLst/>
          </a:prstGeom>
          <a:noFill/>
        </p:spPr>
        <p:txBody>
          <a:bodyPr wrap="square" lIns="0" tIns="0" rIns="0" bIns="0" anchor="ctr" anchorCtr="0">
            <a:noAutofit/>
          </a:bodyPr>
          <a:lstStyle/>
          <a:p>
            <a:pPr algn="r"/>
            <a:r>
              <a:rPr lang="pt-BR" sz="1300" dirty="0">
                <a:latin typeface="Acumin VF SemiCondensed" panose="020B0304020202020204" pitchFamily="34" charset="77"/>
              </a:rPr>
              <a:t>SINIR+</a:t>
            </a:r>
          </a:p>
        </p:txBody>
      </p:sp>
      <p:sp>
        <p:nvSpPr>
          <p:cNvPr id="123" name="TextBox 122">
            <a:extLst>
              <a:ext uri="{FF2B5EF4-FFF2-40B4-BE49-F238E27FC236}">
                <a16:creationId xmlns:a16="http://schemas.microsoft.com/office/drawing/2014/main" id="{71500C71-919F-2AC6-E3A5-5FD222064065}"/>
              </a:ext>
            </a:extLst>
          </p:cNvPr>
          <p:cNvSpPr txBox="1"/>
          <p:nvPr/>
        </p:nvSpPr>
        <p:spPr>
          <a:xfrm>
            <a:off x="1109350" y="2598010"/>
            <a:ext cx="1092202" cy="219571"/>
          </a:xfrm>
          <a:prstGeom prst="rect">
            <a:avLst/>
          </a:prstGeom>
          <a:noFill/>
        </p:spPr>
        <p:txBody>
          <a:bodyPr wrap="square" lIns="0" tIns="0" rIns="0" bIns="0" anchor="ctr" anchorCtr="0">
            <a:noAutofit/>
          </a:bodyPr>
          <a:lstStyle/>
          <a:p>
            <a:pPr algn="r"/>
            <a:r>
              <a:rPr lang="pt-BR" sz="1300" dirty="0">
                <a:latin typeface="Acumin VF SemiCondensed" panose="020B0304020202020204" pitchFamily="34" charset="77"/>
              </a:rPr>
              <a:t>CONSÓRCIO</a:t>
            </a:r>
          </a:p>
        </p:txBody>
      </p:sp>
      <p:pic>
        <p:nvPicPr>
          <p:cNvPr id="125" name="Picture 124" descr="A black and orange sign&#10;&#10;Description automatically generated">
            <a:extLst>
              <a:ext uri="{FF2B5EF4-FFF2-40B4-BE49-F238E27FC236}">
                <a16:creationId xmlns:a16="http://schemas.microsoft.com/office/drawing/2014/main" id="{17038B09-7880-0469-D84A-0DED66D72FA2}"/>
              </a:ext>
            </a:extLst>
          </p:cNvPr>
          <p:cNvPicPr>
            <a:picLocks noChangeAspect="1"/>
          </p:cNvPicPr>
          <p:nvPr/>
        </p:nvPicPr>
        <p:blipFill>
          <a:blip r:embed="rId15"/>
          <a:stretch>
            <a:fillRect/>
          </a:stretch>
        </p:blipFill>
        <p:spPr>
          <a:xfrm>
            <a:off x="269272" y="771788"/>
            <a:ext cx="2709979" cy="1136791"/>
          </a:xfrm>
          <a:prstGeom prst="rect">
            <a:avLst/>
          </a:prstGeom>
        </p:spPr>
      </p:pic>
      <p:sp>
        <p:nvSpPr>
          <p:cNvPr id="134" name="TextBox 133">
            <a:extLst>
              <a:ext uri="{FF2B5EF4-FFF2-40B4-BE49-F238E27FC236}">
                <a16:creationId xmlns:a16="http://schemas.microsoft.com/office/drawing/2014/main" id="{F8CE3E8F-F572-D0F6-2282-203C56D457A0}"/>
              </a:ext>
            </a:extLst>
          </p:cNvPr>
          <p:cNvSpPr txBox="1"/>
          <p:nvPr/>
        </p:nvSpPr>
        <p:spPr>
          <a:xfrm>
            <a:off x="7687161" y="3486830"/>
            <a:ext cx="792167" cy="276999"/>
          </a:xfrm>
          <a:prstGeom prst="rect">
            <a:avLst/>
          </a:prstGeom>
          <a:noFill/>
        </p:spPr>
        <p:txBody>
          <a:bodyPr wrap="square" lIns="0" tIns="0" rIns="0" bIns="0" anchor="ctr" anchorCtr="0">
            <a:noAutofit/>
          </a:bodyPr>
          <a:lstStyle/>
          <a:p>
            <a:pPr algn="ctr"/>
            <a:r>
              <a:rPr lang="pt-BR" sz="2000" dirty="0">
                <a:solidFill>
                  <a:schemeClr val="bg1"/>
                </a:solidFill>
                <a:latin typeface="Bebas Kai" pitchFamily="82" charset="77"/>
              </a:rPr>
              <a:t>977</a:t>
            </a:r>
          </a:p>
        </p:txBody>
      </p:sp>
      <p:sp>
        <p:nvSpPr>
          <p:cNvPr id="135" name="TextBox 134">
            <a:extLst>
              <a:ext uri="{FF2B5EF4-FFF2-40B4-BE49-F238E27FC236}">
                <a16:creationId xmlns:a16="http://schemas.microsoft.com/office/drawing/2014/main" id="{19A49F15-A9B3-0E74-77DE-B8E47B7EF685}"/>
              </a:ext>
            </a:extLst>
          </p:cNvPr>
          <p:cNvSpPr txBox="1"/>
          <p:nvPr/>
        </p:nvSpPr>
        <p:spPr>
          <a:xfrm>
            <a:off x="6594736" y="4358344"/>
            <a:ext cx="792167" cy="276999"/>
          </a:xfrm>
          <a:prstGeom prst="rect">
            <a:avLst/>
          </a:prstGeom>
          <a:noFill/>
        </p:spPr>
        <p:txBody>
          <a:bodyPr wrap="square" lIns="0" tIns="0" rIns="0" bIns="0" anchor="ctr" anchorCtr="0">
            <a:noAutofit/>
          </a:bodyPr>
          <a:lstStyle/>
          <a:p>
            <a:pPr algn="ctr"/>
            <a:r>
              <a:rPr lang="pt-BR" sz="2000" dirty="0">
                <a:solidFill>
                  <a:schemeClr val="bg1"/>
                </a:solidFill>
                <a:latin typeface="Bebas Kai" pitchFamily="82" charset="77"/>
              </a:rPr>
              <a:t>508</a:t>
            </a:r>
          </a:p>
        </p:txBody>
      </p:sp>
      <p:sp>
        <p:nvSpPr>
          <p:cNvPr id="136" name="TextBox 135">
            <a:extLst>
              <a:ext uri="{FF2B5EF4-FFF2-40B4-BE49-F238E27FC236}">
                <a16:creationId xmlns:a16="http://schemas.microsoft.com/office/drawing/2014/main" id="{100B38BF-6E89-83CB-CD9F-68C5D4649A65}"/>
              </a:ext>
            </a:extLst>
          </p:cNvPr>
          <p:cNvSpPr txBox="1"/>
          <p:nvPr/>
        </p:nvSpPr>
        <p:spPr>
          <a:xfrm>
            <a:off x="5510403" y="4190841"/>
            <a:ext cx="792167" cy="276999"/>
          </a:xfrm>
          <a:prstGeom prst="rect">
            <a:avLst/>
          </a:prstGeom>
          <a:noFill/>
        </p:spPr>
        <p:txBody>
          <a:bodyPr wrap="square" lIns="0" tIns="0" rIns="0" bIns="0" anchor="ctr" anchorCtr="0">
            <a:noAutofit/>
          </a:bodyPr>
          <a:lstStyle/>
          <a:p>
            <a:pPr algn="ctr"/>
            <a:r>
              <a:rPr lang="pt-BR" sz="2000" dirty="0">
                <a:solidFill>
                  <a:schemeClr val="bg1"/>
                </a:solidFill>
                <a:latin typeface="Bebas Kai" pitchFamily="82" charset="77"/>
              </a:rPr>
              <a:t>593</a:t>
            </a:r>
          </a:p>
        </p:txBody>
      </p:sp>
      <p:sp>
        <p:nvSpPr>
          <p:cNvPr id="137" name="TextBox 136">
            <a:extLst>
              <a:ext uri="{FF2B5EF4-FFF2-40B4-BE49-F238E27FC236}">
                <a16:creationId xmlns:a16="http://schemas.microsoft.com/office/drawing/2014/main" id="{56D80B26-F85D-505C-AA85-F5E6BE0B65AD}"/>
              </a:ext>
            </a:extLst>
          </p:cNvPr>
          <p:cNvSpPr txBox="1"/>
          <p:nvPr/>
        </p:nvSpPr>
        <p:spPr>
          <a:xfrm>
            <a:off x="4426070" y="4296279"/>
            <a:ext cx="792167" cy="276999"/>
          </a:xfrm>
          <a:prstGeom prst="rect">
            <a:avLst/>
          </a:prstGeom>
          <a:noFill/>
        </p:spPr>
        <p:txBody>
          <a:bodyPr wrap="square" lIns="0" tIns="0" rIns="0" bIns="0" anchor="ctr" anchorCtr="0">
            <a:noAutofit/>
          </a:bodyPr>
          <a:lstStyle/>
          <a:p>
            <a:pPr algn="ctr"/>
            <a:r>
              <a:rPr lang="pt-BR" sz="2000" dirty="0">
                <a:solidFill>
                  <a:schemeClr val="bg1"/>
                </a:solidFill>
                <a:latin typeface="Bebas Kai" pitchFamily="82" charset="77"/>
              </a:rPr>
              <a:t>575</a:t>
            </a:r>
          </a:p>
        </p:txBody>
      </p:sp>
      <p:sp>
        <p:nvSpPr>
          <p:cNvPr id="138" name="TextBox 137">
            <a:extLst>
              <a:ext uri="{FF2B5EF4-FFF2-40B4-BE49-F238E27FC236}">
                <a16:creationId xmlns:a16="http://schemas.microsoft.com/office/drawing/2014/main" id="{E6474FA7-CA42-121C-7F07-85AA02979F24}"/>
              </a:ext>
            </a:extLst>
          </p:cNvPr>
          <p:cNvSpPr txBox="1"/>
          <p:nvPr/>
        </p:nvSpPr>
        <p:spPr>
          <a:xfrm>
            <a:off x="3333645" y="4296279"/>
            <a:ext cx="792167" cy="276999"/>
          </a:xfrm>
          <a:prstGeom prst="rect">
            <a:avLst/>
          </a:prstGeom>
          <a:noFill/>
        </p:spPr>
        <p:txBody>
          <a:bodyPr wrap="square" lIns="0" tIns="0" rIns="0" bIns="0" anchor="ctr" anchorCtr="0">
            <a:noAutofit/>
          </a:bodyPr>
          <a:lstStyle/>
          <a:p>
            <a:pPr algn="ctr"/>
            <a:r>
              <a:rPr lang="pt-BR" sz="2000" dirty="0">
                <a:solidFill>
                  <a:schemeClr val="bg1"/>
                </a:solidFill>
                <a:latin typeface="Bebas Kai" pitchFamily="82" charset="77"/>
              </a:rPr>
              <a:t>562</a:t>
            </a:r>
          </a:p>
        </p:txBody>
      </p:sp>
      <p:sp>
        <p:nvSpPr>
          <p:cNvPr id="141" name="EficiênciaValorizaçãoBioBiometano">
            <a:extLst>
              <a:ext uri="{FF2B5EF4-FFF2-40B4-BE49-F238E27FC236}">
                <a16:creationId xmlns:a16="http://schemas.microsoft.com/office/drawing/2014/main" id="{40D06363-F855-EC80-E1CF-59C85ECE4B73}"/>
              </a:ext>
            </a:extLst>
          </p:cNvPr>
          <p:cNvSpPr txBox="1"/>
          <p:nvPr/>
        </p:nvSpPr>
        <p:spPr>
          <a:xfrm>
            <a:off x="4264413" y="5982637"/>
            <a:ext cx="935148" cy="176290"/>
          </a:xfrm>
          <a:prstGeom prst="rect">
            <a:avLst/>
          </a:prstGeom>
          <a:noFill/>
        </p:spPr>
        <p:txBody>
          <a:bodyPr wrap="square" lIns="0" tIns="0" rIns="0" bIns="0" anchor="ctr" anchorCtr="0">
            <a:noAutofit/>
          </a:bodyPr>
          <a:lstStyle/>
          <a:p>
            <a:pPr algn="ctr"/>
            <a:r>
              <a:rPr lang="pt-BR" sz="1400" b="1">
                <a:latin typeface="Acumin VF Condensed SemiBold" panose="020B0304020202020204" pitchFamily="34" charset="77"/>
              </a:rPr>
              <a:t>103% (930)</a:t>
            </a:r>
            <a:endParaRPr lang="pt-BR" sz="1400" b="1" dirty="0">
              <a:latin typeface="Acumin VF Condensed SemiBold" panose="020B0304020202020204" pitchFamily="34" charset="77"/>
            </a:endParaRPr>
          </a:p>
        </p:txBody>
      </p:sp>
      <p:sp>
        <p:nvSpPr>
          <p:cNvPr id="142" name="EficiênciaValorizaçãoBiosecagem">
            <a:extLst>
              <a:ext uri="{FF2B5EF4-FFF2-40B4-BE49-F238E27FC236}">
                <a16:creationId xmlns:a16="http://schemas.microsoft.com/office/drawing/2014/main" id="{3A6BB322-4956-3B3A-004F-01349C134252}"/>
              </a:ext>
            </a:extLst>
          </p:cNvPr>
          <p:cNvSpPr txBox="1"/>
          <p:nvPr/>
        </p:nvSpPr>
        <p:spPr>
          <a:xfrm>
            <a:off x="5388508" y="5982637"/>
            <a:ext cx="935148" cy="176290"/>
          </a:xfrm>
          <a:prstGeom prst="rect">
            <a:avLst/>
          </a:prstGeom>
          <a:noFill/>
        </p:spPr>
        <p:txBody>
          <a:bodyPr wrap="square" lIns="0" tIns="0" rIns="0" bIns="0" anchor="ctr" anchorCtr="0">
            <a:noAutofit/>
          </a:bodyPr>
          <a:lstStyle/>
          <a:p>
            <a:pPr algn="ctr"/>
            <a:r>
              <a:rPr lang="pt-BR" sz="1400" b="1">
                <a:latin typeface="Acumin VF Condensed SemiBold" panose="020B0304020202020204" pitchFamily="34" charset="77"/>
              </a:rPr>
              <a:t>110% (907)</a:t>
            </a:r>
            <a:endParaRPr lang="pt-BR" sz="1400" b="1" dirty="0">
              <a:latin typeface="Acumin VF Condensed SemiBold" panose="020B0304020202020204" pitchFamily="34" charset="77"/>
            </a:endParaRPr>
          </a:p>
        </p:txBody>
      </p:sp>
      <p:sp>
        <p:nvSpPr>
          <p:cNvPr id="143" name="EficiênciaValorizaçãoCompostagem">
            <a:extLst>
              <a:ext uri="{FF2B5EF4-FFF2-40B4-BE49-F238E27FC236}">
                <a16:creationId xmlns:a16="http://schemas.microsoft.com/office/drawing/2014/main" id="{242FEBCC-5C3B-9EF8-82D5-527882CE4D1D}"/>
              </a:ext>
            </a:extLst>
          </p:cNvPr>
          <p:cNvSpPr txBox="1"/>
          <p:nvPr/>
        </p:nvSpPr>
        <p:spPr>
          <a:xfrm>
            <a:off x="6477962" y="5982637"/>
            <a:ext cx="935148" cy="176290"/>
          </a:xfrm>
          <a:prstGeom prst="rect">
            <a:avLst/>
          </a:prstGeom>
          <a:noFill/>
        </p:spPr>
        <p:txBody>
          <a:bodyPr wrap="square" lIns="0" tIns="0" rIns="0" bIns="0" anchor="ctr" anchorCtr="0">
            <a:noAutofit/>
          </a:bodyPr>
          <a:lstStyle/>
          <a:p>
            <a:pPr algn="ctr"/>
            <a:r>
              <a:rPr lang="pt-BR" sz="1400" b="1">
                <a:latin typeface="Acumin VF Condensed SemiBold" panose="020B0304020202020204" pitchFamily="34" charset="77"/>
              </a:rPr>
              <a:t>109% (845)</a:t>
            </a:r>
            <a:endParaRPr lang="pt-BR" sz="1400" b="1" dirty="0">
              <a:latin typeface="Acumin VF Condensed SemiBold" panose="020B0304020202020204" pitchFamily="34" charset="77"/>
            </a:endParaRPr>
          </a:p>
        </p:txBody>
      </p:sp>
      <p:sp>
        <p:nvSpPr>
          <p:cNvPr id="144" name="EficiênciaValorizaçãoIncineração">
            <a:extLst>
              <a:ext uri="{FF2B5EF4-FFF2-40B4-BE49-F238E27FC236}">
                <a16:creationId xmlns:a16="http://schemas.microsoft.com/office/drawing/2014/main" id="{1B56B3B5-B13F-91C5-9375-92E5C498E126}"/>
              </a:ext>
            </a:extLst>
          </p:cNvPr>
          <p:cNvSpPr txBox="1"/>
          <p:nvPr/>
        </p:nvSpPr>
        <p:spPr>
          <a:xfrm>
            <a:off x="7612292" y="5982637"/>
            <a:ext cx="935148" cy="176290"/>
          </a:xfrm>
          <a:prstGeom prst="rect">
            <a:avLst/>
          </a:prstGeom>
          <a:noFill/>
        </p:spPr>
        <p:txBody>
          <a:bodyPr wrap="square" lIns="0" tIns="0" rIns="0" bIns="0" anchor="ctr" anchorCtr="0">
            <a:noAutofit/>
          </a:bodyPr>
          <a:lstStyle/>
          <a:p>
            <a:pPr algn="ctr"/>
            <a:r>
              <a:rPr lang="pt-BR" sz="1400" b="1">
                <a:latin typeface="Acumin VF Condensed SemiBold" panose="020B0304020202020204" pitchFamily="34" charset="77"/>
              </a:rPr>
              <a:t>89% (1431)</a:t>
            </a:r>
            <a:endParaRPr lang="pt-BR" sz="1400" b="1" dirty="0">
              <a:latin typeface="Acumin VF Condensed SemiBold" panose="020B0304020202020204" pitchFamily="34" charset="77"/>
            </a:endParaRPr>
          </a:p>
        </p:txBody>
      </p:sp>
      <p:sp>
        <p:nvSpPr>
          <p:cNvPr id="145" name="EficiênciaValorizaçãoSub2">
            <a:extLst>
              <a:ext uri="{FF2B5EF4-FFF2-40B4-BE49-F238E27FC236}">
                <a16:creationId xmlns:a16="http://schemas.microsoft.com/office/drawing/2014/main" id="{99722A68-6730-9F37-1D62-F0056E0F4CBE}"/>
              </a:ext>
            </a:extLst>
          </p:cNvPr>
          <p:cNvSpPr txBox="1"/>
          <p:nvPr/>
        </p:nvSpPr>
        <p:spPr>
          <a:xfrm>
            <a:off x="8700179" y="5982637"/>
            <a:ext cx="935148" cy="176290"/>
          </a:xfrm>
          <a:prstGeom prst="rect">
            <a:avLst/>
          </a:prstGeom>
          <a:noFill/>
        </p:spPr>
        <p:txBody>
          <a:bodyPr wrap="square" lIns="0" tIns="0" rIns="0" bIns="0" anchor="ctr" anchorCtr="0">
            <a:noAutofit/>
          </a:bodyPr>
          <a:lstStyle/>
          <a:p>
            <a:pPr algn="ctr"/>
            <a:r>
              <a:rPr lang="pt-BR" sz="1400" b="1" dirty="0">
                <a:latin typeface="Acumin VF Condensed SemiBold" panose="020B0304020202020204" pitchFamily="34" charset="77"/>
              </a:rPr>
              <a:t>114% (842)</a:t>
            </a:r>
          </a:p>
        </p:txBody>
      </p:sp>
      <p:sp>
        <p:nvSpPr>
          <p:cNvPr id="146" name="EficiênciaValorizaçãoSub3">
            <a:extLst>
              <a:ext uri="{FF2B5EF4-FFF2-40B4-BE49-F238E27FC236}">
                <a16:creationId xmlns:a16="http://schemas.microsoft.com/office/drawing/2014/main" id="{711BE2C8-DF48-94EE-4499-5C7603C49E74}"/>
              </a:ext>
            </a:extLst>
          </p:cNvPr>
          <p:cNvSpPr txBox="1"/>
          <p:nvPr/>
        </p:nvSpPr>
        <p:spPr>
          <a:xfrm>
            <a:off x="9798824" y="5993395"/>
            <a:ext cx="935148" cy="176290"/>
          </a:xfrm>
          <a:prstGeom prst="rect">
            <a:avLst/>
          </a:prstGeom>
          <a:noFill/>
        </p:spPr>
        <p:txBody>
          <a:bodyPr wrap="square" lIns="0" tIns="0" rIns="0" bIns="0" anchor="ctr" anchorCtr="0">
            <a:noAutofit/>
          </a:bodyPr>
          <a:lstStyle/>
          <a:p>
            <a:pPr algn="ctr"/>
            <a:r>
              <a:rPr lang="pt-BR" sz="1400" b="1" dirty="0">
                <a:latin typeface="Acumin VF Condensed SemiBold" panose="020B0304020202020204" pitchFamily="34" charset="77"/>
              </a:rPr>
              <a:t>108% (923)</a:t>
            </a:r>
          </a:p>
        </p:txBody>
      </p:sp>
      <p:graphicFrame>
        <p:nvGraphicFramePr>
          <p:cNvPr id="4" name="Gráfico">
            <a:extLst>
              <a:ext uri="{FF2B5EF4-FFF2-40B4-BE49-F238E27FC236}">
                <a16:creationId xmlns:a16="http://schemas.microsoft.com/office/drawing/2014/main" id="{28DBC3CA-E3A1-EB2F-9239-CC72E7B39CBC}"/>
              </a:ext>
            </a:extLst>
          </p:cNvPr>
          <p:cNvGraphicFramePr/>
          <p:nvPr>
            <p:extLst>
              <p:ext uri="{D42A27DB-BD31-4B8C-83A1-F6EECF244321}">
                <p14:modId xmlns:p14="http://schemas.microsoft.com/office/powerpoint/2010/main" val="3832324876"/>
              </p:ext>
            </p:extLst>
          </p:nvPr>
        </p:nvGraphicFramePr>
        <p:xfrm>
          <a:off x="1835741" y="824983"/>
          <a:ext cx="10272375" cy="4557571"/>
        </p:xfrm>
        <a:graphic>
          <a:graphicData uri="http://schemas.openxmlformats.org/drawingml/2006/chart">
            <c:chart xmlns:c="http://schemas.openxmlformats.org/drawingml/2006/chart" xmlns:r="http://schemas.openxmlformats.org/officeDocument/2006/relationships" r:id="rId16"/>
          </a:graphicData>
        </a:graphic>
      </p:graphicFrame>
      <p:pic>
        <p:nvPicPr>
          <p:cNvPr id="2" name="LabelA2Sub1-Compostagem" descr="A white and brown sign with a black border&#10;&#10;Description automatically generated" hidden="1">
            <a:extLst>
              <a:ext uri="{FF2B5EF4-FFF2-40B4-BE49-F238E27FC236}">
                <a16:creationId xmlns:a16="http://schemas.microsoft.com/office/drawing/2014/main" id="{A703292F-C921-D4E0-4EA1-03407DEDB5B4}"/>
              </a:ext>
            </a:extLst>
          </p:cNvPr>
          <p:cNvPicPr>
            <a:picLocks noChangeAspect="1"/>
          </p:cNvPicPr>
          <p:nvPr/>
        </p:nvPicPr>
        <p:blipFill>
          <a:blip r:embed="rId10"/>
          <a:stretch>
            <a:fillRect/>
          </a:stretch>
        </p:blipFill>
        <p:spPr>
          <a:xfrm>
            <a:off x="8651457" y="5239861"/>
            <a:ext cx="1100601" cy="200109"/>
          </a:xfrm>
          <a:prstGeom prst="rect">
            <a:avLst/>
          </a:prstGeom>
        </p:spPr>
      </p:pic>
      <p:pic>
        <p:nvPicPr>
          <p:cNvPr id="113" name="LabelA2Sub1-Biosecagem" descr="A blue and white rectangle sign&#10;&#10;Description automatically generated" hidden="1">
            <a:extLst>
              <a:ext uri="{FF2B5EF4-FFF2-40B4-BE49-F238E27FC236}">
                <a16:creationId xmlns:a16="http://schemas.microsoft.com/office/drawing/2014/main" id="{59FBE7FE-5CE2-B495-3B6F-3D229B33885D}"/>
              </a:ext>
            </a:extLst>
          </p:cNvPr>
          <p:cNvPicPr>
            <a:picLocks noChangeAspect="1"/>
          </p:cNvPicPr>
          <p:nvPr/>
        </p:nvPicPr>
        <p:blipFill>
          <a:blip r:embed="rId9"/>
          <a:stretch>
            <a:fillRect/>
          </a:stretch>
        </p:blipFill>
        <p:spPr>
          <a:xfrm>
            <a:off x="8647976" y="5240955"/>
            <a:ext cx="1100601" cy="200109"/>
          </a:xfrm>
          <a:prstGeom prst="rect">
            <a:avLst/>
          </a:prstGeom>
        </p:spPr>
      </p:pic>
      <p:pic>
        <p:nvPicPr>
          <p:cNvPr id="3" name="LabelA2Sub1-Incineração" descr="A close up of a sign&#10;&#10;Description automatically generated" hidden="1">
            <a:extLst>
              <a:ext uri="{FF2B5EF4-FFF2-40B4-BE49-F238E27FC236}">
                <a16:creationId xmlns:a16="http://schemas.microsoft.com/office/drawing/2014/main" id="{7C5D0A46-8FF6-ED60-7F4A-5A0CC002978A}"/>
              </a:ext>
            </a:extLst>
          </p:cNvPr>
          <p:cNvPicPr>
            <a:picLocks noChangeAspect="1"/>
          </p:cNvPicPr>
          <p:nvPr/>
        </p:nvPicPr>
        <p:blipFill>
          <a:blip r:embed="rId8"/>
          <a:stretch>
            <a:fillRect/>
          </a:stretch>
        </p:blipFill>
        <p:spPr>
          <a:xfrm>
            <a:off x="8657319" y="5240919"/>
            <a:ext cx="1100601" cy="200109"/>
          </a:xfrm>
          <a:prstGeom prst="rect">
            <a:avLst/>
          </a:prstGeom>
        </p:spPr>
      </p:pic>
      <p:pic>
        <p:nvPicPr>
          <p:cNvPr id="5" name="LabelA2Sub1-Biodigestão | E.Elétrica" descr="A green sign with white border&#10;&#10;Description automatically generated" hidden="1">
            <a:extLst>
              <a:ext uri="{FF2B5EF4-FFF2-40B4-BE49-F238E27FC236}">
                <a16:creationId xmlns:a16="http://schemas.microsoft.com/office/drawing/2014/main" id="{5D54E4C8-99E4-3CE6-205A-9270F5243E08}"/>
              </a:ext>
            </a:extLst>
          </p:cNvPr>
          <p:cNvPicPr>
            <a:picLocks noChangeAspect="1"/>
          </p:cNvPicPr>
          <p:nvPr/>
        </p:nvPicPr>
        <p:blipFill>
          <a:blip r:embed="rId7"/>
          <a:stretch>
            <a:fillRect/>
          </a:stretch>
        </p:blipFill>
        <p:spPr>
          <a:xfrm>
            <a:off x="8656707" y="5239984"/>
            <a:ext cx="1100601" cy="331431"/>
          </a:xfrm>
          <a:prstGeom prst="rect">
            <a:avLst/>
          </a:prstGeom>
        </p:spPr>
      </p:pic>
      <p:pic>
        <p:nvPicPr>
          <p:cNvPr id="6" name="LabelA2Sub1-Biodigestão | Biometano" descr="A green and white sign&#10;&#10;Description automatically generated" hidden="1">
            <a:extLst>
              <a:ext uri="{FF2B5EF4-FFF2-40B4-BE49-F238E27FC236}">
                <a16:creationId xmlns:a16="http://schemas.microsoft.com/office/drawing/2014/main" id="{51C1A083-3651-48D0-5F9F-EF85C40A2A75}"/>
              </a:ext>
            </a:extLst>
          </p:cNvPr>
          <p:cNvPicPr>
            <a:picLocks noChangeAspect="1"/>
          </p:cNvPicPr>
          <p:nvPr/>
        </p:nvPicPr>
        <p:blipFill>
          <a:blip r:embed="rId6"/>
          <a:stretch>
            <a:fillRect/>
          </a:stretch>
        </p:blipFill>
        <p:spPr>
          <a:xfrm>
            <a:off x="8658419" y="5240954"/>
            <a:ext cx="1100601" cy="331431"/>
          </a:xfrm>
          <a:prstGeom prst="rect">
            <a:avLst/>
          </a:prstGeom>
        </p:spPr>
      </p:pic>
      <p:pic>
        <p:nvPicPr>
          <p:cNvPr id="7" name="LabelA2Sub2-Compostagem" descr="A white and brown sign with a black border&#10;&#10;Description automatically generated" hidden="1">
            <a:extLst>
              <a:ext uri="{FF2B5EF4-FFF2-40B4-BE49-F238E27FC236}">
                <a16:creationId xmlns:a16="http://schemas.microsoft.com/office/drawing/2014/main" id="{BBE4AF3A-EC2E-3382-FA1A-1D791864BA65}"/>
              </a:ext>
            </a:extLst>
          </p:cNvPr>
          <p:cNvPicPr>
            <a:picLocks noChangeAspect="1"/>
          </p:cNvPicPr>
          <p:nvPr/>
        </p:nvPicPr>
        <p:blipFill>
          <a:blip r:embed="rId10"/>
          <a:stretch>
            <a:fillRect/>
          </a:stretch>
        </p:blipFill>
        <p:spPr>
          <a:xfrm>
            <a:off x="8656784" y="5426386"/>
            <a:ext cx="1100601" cy="200109"/>
          </a:xfrm>
          <a:prstGeom prst="rect">
            <a:avLst/>
          </a:prstGeom>
        </p:spPr>
      </p:pic>
      <p:pic>
        <p:nvPicPr>
          <p:cNvPr id="8" name="LabelA2Sub2-Biosecagem" descr="A blue and white rectangle sign&#10;&#10;Description automatically generated" hidden="1">
            <a:extLst>
              <a:ext uri="{FF2B5EF4-FFF2-40B4-BE49-F238E27FC236}">
                <a16:creationId xmlns:a16="http://schemas.microsoft.com/office/drawing/2014/main" id="{9EF4B3D4-2B21-359C-6E7D-D0D7840465EB}"/>
              </a:ext>
            </a:extLst>
          </p:cNvPr>
          <p:cNvPicPr>
            <a:picLocks noChangeAspect="1"/>
          </p:cNvPicPr>
          <p:nvPr/>
        </p:nvPicPr>
        <p:blipFill>
          <a:blip r:embed="rId9"/>
          <a:stretch>
            <a:fillRect/>
          </a:stretch>
        </p:blipFill>
        <p:spPr>
          <a:xfrm>
            <a:off x="8653303" y="5427480"/>
            <a:ext cx="1100601" cy="200109"/>
          </a:xfrm>
          <a:prstGeom prst="rect">
            <a:avLst/>
          </a:prstGeom>
        </p:spPr>
      </p:pic>
      <p:pic>
        <p:nvPicPr>
          <p:cNvPr id="9" name="LabelA2Sub2-Incineração" descr="A close up of a sign&#10;&#10;Description automatically generated" hidden="1">
            <a:extLst>
              <a:ext uri="{FF2B5EF4-FFF2-40B4-BE49-F238E27FC236}">
                <a16:creationId xmlns:a16="http://schemas.microsoft.com/office/drawing/2014/main" id="{5B27F23C-34EA-7462-5CDC-BBEEF178C58F}"/>
              </a:ext>
            </a:extLst>
          </p:cNvPr>
          <p:cNvPicPr>
            <a:picLocks noChangeAspect="1"/>
          </p:cNvPicPr>
          <p:nvPr/>
        </p:nvPicPr>
        <p:blipFill>
          <a:blip r:embed="rId8"/>
          <a:stretch>
            <a:fillRect/>
          </a:stretch>
        </p:blipFill>
        <p:spPr>
          <a:xfrm>
            <a:off x="8662646" y="5432207"/>
            <a:ext cx="1100601" cy="200109"/>
          </a:xfrm>
          <a:prstGeom prst="rect">
            <a:avLst/>
          </a:prstGeom>
        </p:spPr>
      </p:pic>
      <p:pic>
        <p:nvPicPr>
          <p:cNvPr id="10" name="LabelA2Sub2-Biodigestão | E.Elétrica" descr="A green sign with white border&#10;&#10;Description automatically generated" hidden="1">
            <a:extLst>
              <a:ext uri="{FF2B5EF4-FFF2-40B4-BE49-F238E27FC236}">
                <a16:creationId xmlns:a16="http://schemas.microsoft.com/office/drawing/2014/main" id="{C16B9508-1953-2046-1680-D810406610FE}"/>
              </a:ext>
            </a:extLst>
          </p:cNvPr>
          <p:cNvPicPr>
            <a:picLocks noChangeAspect="1"/>
          </p:cNvPicPr>
          <p:nvPr/>
        </p:nvPicPr>
        <p:blipFill>
          <a:blip r:embed="rId7"/>
          <a:stretch>
            <a:fillRect/>
          </a:stretch>
        </p:blipFill>
        <p:spPr>
          <a:xfrm>
            <a:off x="8664415" y="5433654"/>
            <a:ext cx="1100601" cy="331431"/>
          </a:xfrm>
          <a:prstGeom prst="rect">
            <a:avLst/>
          </a:prstGeom>
        </p:spPr>
      </p:pic>
      <p:pic>
        <p:nvPicPr>
          <p:cNvPr id="11" name="LabelA2Sub2-Biodigestão | Biometano" descr="A green and white sign&#10;&#10;Description automatically generated" hidden="1">
            <a:extLst>
              <a:ext uri="{FF2B5EF4-FFF2-40B4-BE49-F238E27FC236}">
                <a16:creationId xmlns:a16="http://schemas.microsoft.com/office/drawing/2014/main" id="{1483ED21-01EB-26B3-78A3-D58A31CCAB43}"/>
              </a:ext>
            </a:extLst>
          </p:cNvPr>
          <p:cNvPicPr>
            <a:picLocks noChangeAspect="1"/>
          </p:cNvPicPr>
          <p:nvPr/>
        </p:nvPicPr>
        <p:blipFill>
          <a:blip r:embed="rId6"/>
          <a:stretch>
            <a:fillRect/>
          </a:stretch>
        </p:blipFill>
        <p:spPr>
          <a:xfrm>
            <a:off x="8663746" y="5432242"/>
            <a:ext cx="1100601" cy="331431"/>
          </a:xfrm>
          <a:prstGeom prst="rect">
            <a:avLst/>
          </a:prstGeom>
        </p:spPr>
      </p:pic>
      <p:pic>
        <p:nvPicPr>
          <p:cNvPr id="12" name="LabelA3Sub1-Compostagem" descr="A white and brown sign with a black border&#10;&#10;Description automatically generated" hidden="1">
            <a:extLst>
              <a:ext uri="{FF2B5EF4-FFF2-40B4-BE49-F238E27FC236}">
                <a16:creationId xmlns:a16="http://schemas.microsoft.com/office/drawing/2014/main" id="{5A569CF2-1CE3-3796-37A9-4651539AB69A}"/>
              </a:ext>
            </a:extLst>
          </p:cNvPr>
          <p:cNvPicPr>
            <a:picLocks noChangeAspect="1"/>
          </p:cNvPicPr>
          <p:nvPr/>
        </p:nvPicPr>
        <p:blipFill>
          <a:blip r:embed="rId10"/>
          <a:stretch>
            <a:fillRect/>
          </a:stretch>
        </p:blipFill>
        <p:spPr>
          <a:xfrm>
            <a:off x="9760866" y="5235227"/>
            <a:ext cx="1100601" cy="200109"/>
          </a:xfrm>
          <a:prstGeom prst="rect">
            <a:avLst/>
          </a:prstGeom>
        </p:spPr>
      </p:pic>
      <p:pic>
        <p:nvPicPr>
          <p:cNvPr id="13" name="LabelA3Sub1-Biosecagem" descr="A blue and white rectangle sign&#10;&#10;Description automatically generated" hidden="1">
            <a:extLst>
              <a:ext uri="{FF2B5EF4-FFF2-40B4-BE49-F238E27FC236}">
                <a16:creationId xmlns:a16="http://schemas.microsoft.com/office/drawing/2014/main" id="{D081843E-BC4A-B05B-41A1-9CF4E2A4DA83}"/>
              </a:ext>
            </a:extLst>
          </p:cNvPr>
          <p:cNvPicPr>
            <a:picLocks noChangeAspect="1"/>
          </p:cNvPicPr>
          <p:nvPr/>
        </p:nvPicPr>
        <p:blipFill>
          <a:blip r:embed="rId9"/>
          <a:stretch>
            <a:fillRect/>
          </a:stretch>
        </p:blipFill>
        <p:spPr>
          <a:xfrm>
            <a:off x="9757385" y="5244559"/>
            <a:ext cx="1100601" cy="200109"/>
          </a:xfrm>
          <a:prstGeom prst="rect">
            <a:avLst/>
          </a:prstGeom>
        </p:spPr>
      </p:pic>
      <p:pic>
        <p:nvPicPr>
          <p:cNvPr id="14" name="LabelA3Sub1-Incineração" descr="A close up of a sign&#10;&#10;Description automatically generated" hidden="1">
            <a:extLst>
              <a:ext uri="{FF2B5EF4-FFF2-40B4-BE49-F238E27FC236}">
                <a16:creationId xmlns:a16="http://schemas.microsoft.com/office/drawing/2014/main" id="{60DA5453-9F19-0F6A-9D8D-D5D999501876}"/>
              </a:ext>
            </a:extLst>
          </p:cNvPr>
          <p:cNvPicPr>
            <a:picLocks noChangeAspect="1"/>
          </p:cNvPicPr>
          <p:nvPr/>
        </p:nvPicPr>
        <p:blipFill>
          <a:blip r:embed="rId8"/>
          <a:stretch>
            <a:fillRect/>
          </a:stretch>
        </p:blipFill>
        <p:spPr>
          <a:xfrm>
            <a:off x="9766728" y="5244523"/>
            <a:ext cx="1100601" cy="200109"/>
          </a:xfrm>
          <a:prstGeom prst="rect">
            <a:avLst/>
          </a:prstGeom>
        </p:spPr>
      </p:pic>
      <p:pic>
        <p:nvPicPr>
          <p:cNvPr id="15" name="LabelA3Sub1-Biodigestão | E.Elétrica" descr="A green sign with white border&#10;&#10;Description automatically generated" hidden="1">
            <a:extLst>
              <a:ext uri="{FF2B5EF4-FFF2-40B4-BE49-F238E27FC236}">
                <a16:creationId xmlns:a16="http://schemas.microsoft.com/office/drawing/2014/main" id="{E5D5FBBB-EE7A-A7F0-1786-FA1AB16F2247}"/>
              </a:ext>
            </a:extLst>
          </p:cNvPr>
          <p:cNvPicPr>
            <a:picLocks noChangeAspect="1"/>
          </p:cNvPicPr>
          <p:nvPr/>
        </p:nvPicPr>
        <p:blipFill>
          <a:blip r:embed="rId7"/>
          <a:stretch>
            <a:fillRect/>
          </a:stretch>
        </p:blipFill>
        <p:spPr>
          <a:xfrm>
            <a:off x="9768497" y="5241207"/>
            <a:ext cx="1100601" cy="331431"/>
          </a:xfrm>
          <a:prstGeom prst="rect">
            <a:avLst/>
          </a:prstGeom>
        </p:spPr>
      </p:pic>
      <p:pic>
        <p:nvPicPr>
          <p:cNvPr id="16" name="LabelA3Sub1-Biodigestão | Biometano" descr="A green and white sign&#10;&#10;Description automatically generated" hidden="1">
            <a:extLst>
              <a:ext uri="{FF2B5EF4-FFF2-40B4-BE49-F238E27FC236}">
                <a16:creationId xmlns:a16="http://schemas.microsoft.com/office/drawing/2014/main" id="{8197B1C0-A2CE-FD89-D728-621A6174AB9C}"/>
              </a:ext>
            </a:extLst>
          </p:cNvPr>
          <p:cNvPicPr>
            <a:picLocks noChangeAspect="1"/>
          </p:cNvPicPr>
          <p:nvPr/>
        </p:nvPicPr>
        <p:blipFill>
          <a:blip r:embed="rId6"/>
          <a:stretch>
            <a:fillRect/>
          </a:stretch>
        </p:blipFill>
        <p:spPr>
          <a:xfrm>
            <a:off x="9767828" y="5244558"/>
            <a:ext cx="1100601" cy="331431"/>
          </a:xfrm>
          <a:prstGeom prst="rect">
            <a:avLst/>
          </a:prstGeom>
        </p:spPr>
      </p:pic>
      <p:pic>
        <p:nvPicPr>
          <p:cNvPr id="17" name="LabelA3Sub2-Compostagem" descr="A white and brown sign with a black border&#10;&#10;Description automatically generated" hidden="1">
            <a:extLst>
              <a:ext uri="{FF2B5EF4-FFF2-40B4-BE49-F238E27FC236}">
                <a16:creationId xmlns:a16="http://schemas.microsoft.com/office/drawing/2014/main" id="{3A3668EF-4653-2434-0F2B-EF190382E3E1}"/>
              </a:ext>
            </a:extLst>
          </p:cNvPr>
          <p:cNvPicPr>
            <a:picLocks noChangeAspect="1"/>
          </p:cNvPicPr>
          <p:nvPr/>
        </p:nvPicPr>
        <p:blipFill>
          <a:blip r:embed="rId10"/>
          <a:stretch>
            <a:fillRect/>
          </a:stretch>
        </p:blipFill>
        <p:spPr>
          <a:xfrm>
            <a:off x="9766546" y="5429793"/>
            <a:ext cx="1100601" cy="200109"/>
          </a:xfrm>
          <a:prstGeom prst="rect">
            <a:avLst/>
          </a:prstGeom>
        </p:spPr>
      </p:pic>
      <p:pic>
        <p:nvPicPr>
          <p:cNvPr id="18" name="LabelA3Sub2-Biosecagem" descr="A blue and white rectangle sign&#10;&#10;Description automatically generated" hidden="1">
            <a:extLst>
              <a:ext uri="{FF2B5EF4-FFF2-40B4-BE49-F238E27FC236}">
                <a16:creationId xmlns:a16="http://schemas.microsoft.com/office/drawing/2014/main" id="{1A0628A2-B2E6-6201-166F-E80861F9977C}"/>
              </a:ext>
            </a:extLst>
          </p:cNvPr>
          <p:cNvPicPr>
            <a:picLocks noChangeAspect="1"/>
          </p:cNvPicPr>
          <p:nvPr/>
        </p:nvPicPr>
        <p:blipFill>
          <a:blip r:embed="rId9"/>
          <a:stretch>
            <a:fillRect/>
          </a:stretch>
        </p:blipFill>
        <p:spPr>
          <a:xfrm>
            <a:off x="9763065" y="5430887"/>
            <a:ext cx="1100601" cy="200109"/>
          </a:xfrm>
          <a:prstGeom prst="rect">
            <a:avLst/>
          </a:prstGeom>
        </p:spPr>
      </p:pic>
      <p:pic>
        <p:nvPicPr>
          <p:cNvPr id="19" name="LabelA3Sub2-Incineração" descr="A close up of a sign&#10;&#10;Description automatically generated" hidden="1">
            <a:extLst>
              <a:ext uri="{FF2B5EF4-FFF2-40B4-BE49-F238E27FC236}">
                <a16:creationId xmlns:a16="http://schemas.microsoft.com/office/drawing/2014/main" id="{C5E0F3E7-31A6-D66C-99C9-1BDB2AF5ED1C}"/>
              </a:ext>
            </a:extLst>
          </p:cNvPr>
          <p:cNvPicPr>
            <a:picLocks noChangeAspect="1"/>
          </p:cNvPicPr>
          <p:nvPr/>
        </p:nvPicPr>
        <p:blipFill>
          <a:blip r:embed="rId8"/>
          <a:stretch>
            <a:fillRect/>
          </a:stretch>
        </p:blipFill>
        <p:spPr>
          <a:xfrm>
            <a:off x="9772408" y="5430851"/>
            <a:ext cx="1100601" cy="200109"/>
          </a:xfrm>
          <a:prstGeom prst="rect">
            <a:avLst/>
          </a:prstGeom>
        </p:spPr>
      </p:pic>
      <p:pic>
        <p:nvPicPr>
          <p:cNvPr id="20" name="LabelA3Sub2-Biodigestão | E.Elétrica" descr="A green sign with white border&#10;&#10;Description automatically generated" hidden="1">
            <a:extLst>
              <a:ext uri="{FF2B5EF4-FFF2-40B4-BE49-F238E27FC236}">
                <a16:creationId xmlns:a16="http://schemas.microsoft.com/office/drawing/2014/main" id="{E73FA233-4121-469A-F2CD-91D00B5E2FE5}"/>
              </a:ext>
            </a:extLst>
          </p:cNvPr>
          <p:cNvPicPr>
            <a:picLocks noChangeAspect="1"/>
          </p:cNvPicPr>
          <p:nvPr/>
        </p:nvPicPr>
        <p:blipFill>
          <a:blip r:embed="rId7"/>
          <a:stretch>
            <a:fillRect/>
          </a:stretch>
        </p:blipFill>
        <p:spPr>
          <a:xfrm>
            <a:off x="9774177" y="5427535"/>
            <a:ext cx="1100601" cy="331431"/>
          </a:xfrm>
          <a:prstGeom prst="rect">
            <a:avLst/>
          </a:prstGeom>
        </p:spPr>
      </p:pic>
      <p:pic>
        <p:nvPicPr>
          <p:cNvPr id="21" name="LabelA3Sub2-Biodigestão | Biometano" descr="A green and white sign&#10;&#10;Description automatically generated" hidden="1">
            <a:extLst>
              <a:ext uri="{FF2B5EF4-FFF2-40B4-BE49-F238E27FC236}">
                <a16:creationId xmlns:a16="http://schemas.microsoft.com/office/drawing/2014/main" id="{34BFFF62-6E93-D661-EB0C-526FA69E67FE}"/>
              </a:ext>
            </a:extLst>
          </p:cNvPr>
          <p:cNvPicPr>
            <a:picLocks noChangeAspect="1"/>
          </p:cNvPicPr>
          <p:nvPr/>
        </p:nvPicPr>
        <p:blipFill>
          <a:blip r:embed="rId6"/>
          <a:stretch>
            <a:fillRect/>
          </a:stretch>
        </p:blipFill>
        <p:spPr>
          <a:xfrm>
            <a:off x="9773508" y="5430886"/>
            <a:ext cx="1100601" cy="331431"/>
          </a:xfrm>
          <a:prstGeom prst="rect">
            <a:avLst/>
          </a:prstGeom>
        </p:spPr>
      </p:pic>
      <p:pic>
        <p:nvPicPr>
          <p:cNvPr id="22" name="LabelA3Sub3-Compostagem" descr="A white and brown sign with a black border&#10;&#10;Description automatically generated" hidden="1">
            <a:extLst>
              <a:ext uri="{FF2B5EF4-FFF2-40B4-BE49-F238E27FC236}">
                <a16:creationId xmlns:a16="http://schemas.microsoft.com/office/drawing/2014/main" id="{ADD27A90-BB4D-B19F-2E46-6C690A951570}"/>
              </a:ext>
            </a:extLst>
          </p:cNvPr>
          <p:cNvPicPr>
            <a:picLocks noChangeAspect="1"/>
          </p:cNvPicPr>
          <p:nvPr/>
        </p:nvPicPr>
        <p:blipFill>
          <a:blip r:embed="rId10"/>
          <a:stretch>
            <a:fillRect/>
          </a:stretch>
        </p:blipFill>
        <p:spPr>
          <a:xfrm>
            <a:off x="9764592" y="5616330"/>
            <a:ext cx="1100601" cy="200109"/>
          </a:xfrm>
          <a:prstGeom prst="rect">
            <a:avLst/>
          </a:prstGeom>
        </p:spPr>
      </p:pic>
      <p:pic>
        <p:nvPicPr>
          <p:cNvPr id="23" name="LabelA3Sub3-Biosecagem" descr="A blue and white rectangle sign&#10;&#10;Description automatically generated" hidden="1">
            <a:extLst>
              <a:ext uri="{FF2B5EF4-FFF2-40B4-BE49-F238E27FC236}">
                <a16:creationId xmlns:a16="http://schemas.microsoft.com/office/drawing/2014/main" id="{1A5479C5-5FC6-234A-96B9-A563E5BA510C}"/>
              </a:ext>
            </a:extLst>
          </p:cNvPr>
          <p:cNvPicPr>
            <a:picLocks noChangeAspect="1"/>
          </p:cNvPicPr>
          <p:nvPr/>
        </p:nvPicPr>
        <p:blipFill>
          <a:blip r:embed="rId9"/>
          <a:stretch>
            <a:fillRect/>
          </a:stretch>
        </p:blipFill>
        <p:spPr>
          <a:xfrm>
            <a:off x="9761111" y="5617424"/>
            <a:ext cx="1100601" cy="200109"/>
          </a:xfrm>
          <a:prstGeom prst="rect">
            <a:avLst/>
          </a:prstGeom>
        </p:spPr>
      </p:pic>
      <p:pic>
        <p:nvPicPr>
          <p:cNvPr id="24" name="LabelA3Sub3-Incineração" descr="A close up of a sign&#10;&#10;Description automatically generated" hidden="1">
            <a:extLst>
              <a:ext uri="{FF2B5EF4-FFF2-40B4-BE49-F238E27FC236}">
                <a16:creationId xmlns:a16="http://schemas.microsoft.com/office/drawing/2014/main" id="{FE3CABF6-3E5B-E196-C9E4-3224E7CA4C62}"/>
              </a:ext>
            </a:extLst>
          </p:cNvPr>
          <p:cNvPicPr>
            <a:picLocks noChangeAspect="1"/>
          </p:cNvPicPr>
          <p:nvPr/>
        </p:nvPicPr>
        <p:blipFill>
          <a:blip r:embed="rId8"/>
          <a:stretch>
            <a:fillRect/>
          </a:stretch>
        </p:blipFill>
        <p:spPr>
          <a:xfrm>
            <a:off x="9770454" y="5617388"/>
            <a:ext cx="1100601" cy="200109"/>
          </a:xfrm>
          <a:prstGeom prst="rect">
            <a:avLst/>
          </a:prstGeom>
        </p:spPr>
      </p:pic>
      <p:pic>
        <p:nvPicPr>
          <p:cNvPr id="25" name="LabelA3Sub3-Biodigestão | E.Elétrica" descr="A green sign with white border&#10;&#10;Description automatically generated" hidden="1">
            <a:extLst>
              <a:ext uri="{FF2B5EF4-FFF2-40B4-BE49-F238E27FC236}">
                <a16:creationId xmlns:a16="http://schemas.microsoft.com/office/drawing/2014/main" id="{63DDFC3D-DD9B-FE44-88E1-CDC75E564BBF}"/>
              </a:ext>
            </a:extLst>
          </p:cNvPr>
          <p:cNvPicPr>
            <a:picLocks noChangeAspect="1"/>
          </p:cNvPicPr>
          <p:nvPr/>
        </p:nvPicPr>
        <p:blipFill>
          <a:blip r:embed="rId7"/>
          <a:stretch>
            <a:fillRect/>
          </a:stretch>
        </p:blipFill>
        <p:spPr>
          <a:xfrm>
            <a:off x="9772223" y="5614072"/>
            <a:ext cx="1100601" cy="331431"/>
          </a:xfrm>
          <a:prstGeom prst="rect">
            <a:avLst/>
          </a:prstGeom>
        </p:spPr>
      </p:pic>
      <p:pic>
        <p:nvPicPr>
          <p:cNvPr id="26" name="LabelA3Sub3-Biodigestão | Biometano" descr="A green and white sign&#10;&#10;Description automatically generated" hidden="1">
            <a:extLst>
              <a:ext uri="{FF2B5EF4-FFF2-40B4-BE49-F238E27FC236}">
                <a16:creationId xmlns:a16="http://schemas.microsoft.com/office/drawing/2014/main" id="{C9F7AA81-839B-1B18-6968-7A37E135EEE9}"/>
              </a:ext>
            </a:extLst>
          </p:cNvPr>
          <p:cNvPicPr>
            <a:picLocks noChangeAspect="1"/>
          </p:cNvPicPr>
          <p:nvPr/>
        </p:nvPicPr>
        <p:blipFill>
          <a:blip r:embed="rId6"/>
          <a:stretch>
            <a:fillRect/>
          </a:stretch>
        </p:blipFill>
        <p:spPr>
          <a:xfrm>
            <a:off x="9771554" y="5617423"/>
            <a:ext cx="1100601" cy="331431"/>
          </a:xfrm>
          <a:prstGeom prst="rect">
            <a:avLst/>
          </a:prstGeom>
        </p:spPr>
      </p:pic>
    </p:spTree>
    <p:extLst>
      <p:ext uri="{BB962C8B-B14F-4D97-AF65-F5344CB8AC3E}">
        <p14:creationId xmlns:p14="http://schemas.microsoft.com/office/powerpoint/2010/main" val="85409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olorful squares with white icons&#10;&#10;Description automatically generated with medium confidence">
            <a:extLst>
              <a:ext uri="{FF2B5EF4-FFF2-40B4-BE49-F238E27FC236}">
                <a16:creationId xmlns:a16="http://schemas.microsoft.com/office/drawing/2014/main" id="{6D5820D9-A717-1FC9-BAAE-5BD75548A2C2}"/>
              </a:ext>
            </a:extLst>
          </p:cNvPr>
          <p:cNvPicPr>
            <a:picLocks noChangeAspect="1"/>
          </p:cNvPicPr>
          <p:nvPr/>
        </p:nvPicPr>
        <p:blipFill>
          <a:blip r:embed="rId2"/>
          <a:stretch>
            <a:fillRect/>
          </a:stretch>
        </p:blipFill>
        <p:spPr>
          <a:xfrm>
            <a:off x="612750" y="512989"/>
            <a:ext cx="5794113" cy="3058885"/>
          </a:xfrm>
          <a:prstGeom prst="rect">
            <a:avLst/>
          </a:prstGeom>
        </p:spPr>
      </p:pic>
      <p:sp>
        <p:nvSpPr>
          <p:cNvPr id="5" name="TextBox 4">
            <a:extLst>
              <a:ext uri="{FF2B5EF4-FFF2-40B4-BE49-F238E27FC236}">
                <a16:creationId xmlns:a16="http://schemas.microsoft.com/office/drawing/2014/main" id="{88789C83-97CF-8084-4B77-246D490EA9BD}"/>
              </a:ext>
            </a:extLst>
          </p:cNvPr>
          <p:cNvSpPr txBox="1"/>
          <p:nvPr/>
        </p:nvSpPr>
        <p:spPr>
          <a:xfrm>
            <a:off x="461806" y="6345011"/>
            <a:ext cx="4235700" cy="369332"/>
          </a:xfrm>
          <a:prstGeom prst="rect">
            <a:avLst/>
          </a:prstGeom>
          <a:noFill/>
        </p:spPr>
        <p:txBody>
          <a:bodyPr wrap="square">
            <a:spAutoFit/>
          </a:bodyPr>
          <a:lstStyle/>
          <a:p>
            <a:r>
              <a:rPr lang="en-BR" sz="900" dirty="0">
                <a:solidFill>
                  <a:schemeClr val="tx1">
                    <a:lumMod val="65000"/>
                    <a:lumOff val="35000"/>
                  </a:schemeClr>
                </a:solidFill>
                <a:latin typeface="Calibri" panose="020F0502020204030204" pitchFamily="34" charset="0"/>
                <a:cs typeface="Calibri" panose="020F0502020204030204" pitchFamily="34" charset="0"/>
              </a:rPr>
              <a:t>Fonte:      - https://sinir.gov.br/</a:t>
            </a:r>
          </a:p>
          <a:p>
            <a:pPr lvl="1"/>
            <a:r>
              <a:rPr lang="en-BR" sz="900" dirty="0">
                <a:solidFill>
                  <a:schemeClr val="tx1">
                    <a:lumMod val="65000"/>
                    <a:lumOff val="35000"/>
                  </a:schemeClr>
                </a:solidFill>
                <a:latin typeface="Calibri" panose="020F0502020204030204" pitchFamily="34" charset="0"/>
                <a:cs typeface="Calibri" panose="020F0502020204030204" pitchFamily="34" charset="0"/>
              </a:rPr>
              <a:t>- Panorama dos Resíduos Sólidos no Brasil 2023</a:t>
            </a:r>
          </a:p>
        </p:txBody>
      </p:sp>
      <p:pic>
        <p:nvPicPr>
          <p:cNvPr id="7" name="Picture 6" descr="A screen shot of a phone&#10;&#10;Description automatically generated">
            <a:extLst>
              <a:ext uri="{FF2B5EF4-FFF2-40B4-BE49-F238E27FC236}">
                <a16:creationId xmlns:a16="http://schemas.microsoft.com/office/drawing/2014/main" id="{3D5EB592-0DC9-595F-3155-D70097C70F2C}"/>
              </a:ext>
            </a:extLst>
          </p:cNvPr>
          <p:cNvPicPr>
            <a:picLocks noChangeAspect="1"/>
          </p:cNvPicPr>
          <p:nvPr/>
        </p:nvPicPr>
        <p:blipFill>
          <a:blip r:embed="rId3"/>
          <a:stretch>
            <a:fillRect/>
          </a:stretch>
        </p:blipFill>
        <p:spPr>
          <a:xfrm>
            <a:off x="4001791" y="5062335"/>
            <a:ext cx="2237643" cy="1087453"/>
          </a:xfrm>
          <a:prstGeom prst="rect">
            <a:avLst/>
          </a:prstGeom>
        </p:spPr>
      </p:pic>
      <p:pic>
        <p:nvPicPr>
          <p:cNvPr id="9" name="Picture 8" descr="A white rectangular box with blue text&#10;&#10;Description automatically generated">
            <a:extLst>
              <a:ext uri="{FF2B5EF4-FFF2-40B4-BE49-F238E27FC236}">
                <a16:creationId xmlns:a16="http://schemas.microsoft.com/office/drawing/2014/main" id="{E51DB8AC-2EAA-14E0-8AE4-3E55B837E130}"/>
              </a:ext>
            </a:extLst>
          </p:cNvPr>
          <p:cNvPicPr>
            <a:picLocks noChangeAspect="1"/>
          </p:cNvPicPr>
          <p:nvPr/>
        </p:nvPicPr>
        <p:blipFill>
          <a:blip r:embed="rId4"/>
          <a:stretch>
            <a:fillRect/>
          </a:stretch>
        </p:blipFill>
        <p:spPr>
          <a:xfrm>
            <a:off x="576890" y="3689727"/>
            <a:ext cx="3252518" cy="2460061"/>
          </a:xfrm>
          <a:prstGeom prst="rect">
            <a:avLst/>
          </a:prstGeom>
        </p:spPr>
      </p:pic>
      <p:pic>
        <p:nvPicPr>
          <p:cNvPr id="11" name="Picture 10" descr="A map of brazil with orange and black text&#10;&#10;Description automatically generated">
            <a:extLst>
              <a:ext uri="{FF2B5EF4-FFF2-40B4-BE49-F238E27FC236}">
                <a16:creationId xmlns:a16="http://schemas.microsoft.com/office/drawing/2014/main" id="{B07FAC64-76E5-D11A-2D59-DD55A1FCC2B5}"/>
              </a:ext>
            </a:extLst>
          </p:cNvPr>
          <p:cNvPicPr>
            <a:picLocks noChangeAspect="1"/>
          </p:cNvPicPr>
          <p:nvPr/>
        </p:nvPicPr>
        <p:blipFill>
          <a:blip r:embed="rId5"/>
          <a:stretch>
            <a:fillRect/>
          </a:stretch>
        </p:blipFill>
        <p:spPr>
          <a:xfrm>
            <a:off x="7485529" y="329529"/>
            <a:ext cx="3971365" cy="3127775"/>
          </a:xfrm>
          <a:prstGeom prst="rect">
            <a:avLst/>
          </a:prstGeom>
        </p:spPr>
      </p:pic>
      <p:pic>
        <p:nvPicPr>
          <p:cNvPr id="13" name="Picture 12" descr="A graph of garbage bags and a recycle bin&#10;&#10;Description automatically generated">
            <a:extLst>
              <a:ext uri="{FF2B5EF4-FFF2-40B4-BE49-F238E27FC236}">
                <a16:creationId xmlns:a16="http://schemas.microsoft.com/office/drawing/2014/main" id="{16D0232A-B488-2552-5346-D5A37AF41922}"/>
              </a:ext>
            </a:extLst>
          </p:cNvPr>
          <p:cNvPicPr>
            <a:picLocks noChangeAspect="1"/>
          </p:cNvPicPr>
          <p:nvPr/>
        </p:nvPicPr>
        <p:blipFill>
          <a:blip r:embed="rId6"/>
          <a:stretch>
            <a:fillRect/>
          </a:stretch>
        </p:blipFill>
        <p:spPr>
          <a:xfrm>
            <a:off x="6678706" y="3571874"/>
            <a:ext cx="4955386" cy="3158585"/>
          </a:xfrm>
          <a:prstGeom prst="rect">
            <a:avLst/>
          </a:prstGeom>
        </p:spPr>
      </p:pic>
    </p:spTree>
    <p:extLst>
      <p:ext uri="{BB962C8B-B14F-4D97-AF65-F5344CB8AC3E}">
        <p14:creationId xmlns:p14="http://schemas.microsoft.com/office/powerpoint/2010/main" val="337709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with arrows and text&#10;&#10;Description automatically generated with medium confidence">
            <a:extLst>
              <a:ext uri="{FF2B5EF4-FFF2-40B4-BE49-F238E27FC236}">
                <a16:creationId xmlns:a16="http://schemas.microsoft.com/office/drawing/2014/main" id="{732EFA8B-D50D-E833-D919-B9D9E7B23E4A}"/>
              </a:ext>
            </a:extLst>
          </p:cNvPr>
          <p:cNvPicPr>
            <a:picLocks noChangeAspect="1"/>
          </p:cNvPicPr>
          <p:nvPr/>
        </p:nvPicPr>
        <p:blipFill>
          <a:blip r:embed="rId2"/>
          <a:stretch>
            <a:fillRect/>
          </a:stretch>
        </p:blipFill>
        <p:spPr>
          <a:xfrm>
            <a:off x="0" y="1874859"/>
            <a:ext cx="9450924" cy="4579378"/>
          </a:xfrm>
          <a:prstGeom prst="rect">
            <a:avLst/>
          </a:prstGeom>
        </p:spPr>
      </p:pic>
      <p:pic>
        <p:nvPicPr>
          <p:cNvPr id="5" name="Picture 4" descr="A black background with blue text&#10;&#10;Description automatically generated">
            <a:extLst>
              <a:ext uri="{FF2B5EF4-FFF2-40B4-BE49-F238E27FC236}">
                <a16:creationId xmlns:a16="http://schemas.microsoft.com/office/drawing/2014/main" id="{2DDF3A27-1B27-A27E-D386-FA713E52FAF5}"/>
              </a:ext>
            </a:extLst>
          </p:cNvPr>
          <p:cNvPicPr>
            <a:picLocks noChangeAspect="1"/>
          </p:cNvPicPr>
          <p:nvPr/>
        </p:nvPicPr>
        <p:blipFill>
          <a:blip r:embed="rId3"/>
          <a:stretch>
            <a:fillRect/>
          </a:stretch>
        </p:blipFill>
        <p:spPr>
          <a:xfrm>
            <a:off x="8020518" y="4194218"/>
            <a:ext cx="3113678" cy="506289"/>
          </a:xfrm>
          <a:prstGeom prst="rect">
            <a:avLst/>
          </a:prstGeom>
        </p:spPr>
      </p:pic>
      <p:pic>
        <p:nvPicPr>
          <p:cNvPr id="7" name="Picture 6" descr="A black background with blue text&#10;&#10;Description automatically generated">
            <a:extLst>
              <a:ext uri="{FF2B5EF4-FFF2-40B4-BE49-F238E27FC236}">
                <a16:creationId xmlns:a16="http://schemas.microsoft.com/office/drawing/2014/main" id="{93A51502-90A5-396B-C212-1E9BED5EC8E3}"/>
              </a:ext>
            </a:extLst>
          </p:cNvPr>
          <p:cNvPicPr>
            <a:picLocks noChangeAspect="1"/>
          </p:cNvPicPr>
          <p:nvPr/>
        </p:nvPicPr>
        <p:blipFill>
          <a:blip r:embed="rId4"/>
          <a:stretch>
            <a:fillRect/>
          </a:stretch>
        </p:blipFill>
        <p:spPr>
          <a:xfrm>
            <a:off x="8020518" y="3588364"/>
            <a:ext cx="3082036" cy="487304"/>
          </a:xfrm>
          <a:prstGeom prst="rect">
            <a:avLst/>
          </a:prstGeom>
        </p:spPr>
      </p:pic>
      <p:pic>
        <p:nvPicPr>
          <p:cNvPr id="9" name="Picture 8" descr="A black background with blue text&#10;&#10;Description automatically generated">
            <a:extLst>
              <a:ext uri="{FF2B5EF4-FFF2-40B4-BE49-F238E27FC236}">
                <a16:creationId xmlns:a16="http://schemas.microsoft.com/office/drawing/2014/main" id="{B02753B2-A1C7-B5B3-0698-0BAF537DF0D0}"/>
              </a:ext>
            </a:extLst>
          </p:cNvPr>
          <p:cNvPicPr>
            <a:picLocks noChangeAspect="1"/>
          </p:cNvPicPr>
          <p:nvPr/>
        </p:nvPicPr>
        <p:blipFill>
          <a:blip r:embed="rId5"/>
          <a:stretch>
            <a:fillRect/>
          </a:stretch>
        </p:blipFill>
        <p:spPr>
          <a:xfrm>
            <a:off x="8020518" y="2824757"/>
            <a:ext cx="3328852" cy="480975"/>
          </a:xfrm>
          <a:prstGeom prst="rect">
            <a:avLst/>
          </a:prstGeom>
        </p:spPr>
      </p:pic>
      <p:pic>
        <p:nvPicPr>
          <p:cNvPr id="11" name="Picture 10" descr="A black background with orange text&#10;&#10;Description automatically generated">
            <a:extLst>
              <a:ext uri="{FF2B5EF4-FFF2-40B4-BE49-F238E27FC236}">
                <a16:creationId xmlns:a16="http://schemas.microsoft.com/office/drawing/2014/main" id="{B51B7202-248F-9AAE-B424-CDEC337F2101}"/>
              </a:ext>
            </a:extLst>
          </p:cNvPr>
          <p:cNvPicPr>
            <a:picLocks noChangeAspect="1"/>
          </p:cNvPicPr>
          <p:nvPr/>
        </p:nvPicPr>
        <p:blipFill>
          <a:blip r:embed="rId6"/>
          <a:stretch>
            <a:fillRect/>
          </a:stretch>
        </p:blipFill>
        <p:spPr>
          <a:xfrm>
            <a:off x="8020518" y="2039898"/>
            <a:ext cx="3581996" cy="550590"/>
          </a:xfrm>
          <a:prstGeom prst="rect">
            <a:avLst/>
          </a:prstGeom>
        </p:spPr>
      </p:pic>
      <p:pic>
        <p:nvPicPr>
          <p:cNvPr id="13" name="Picture 12" descr="A black background with yellow text&#10;&#10;Description automatically generated">
            <a:extLst>
              <a:ext uri="{FF2B5EF4-FFF2-40B4-BE49-F238E27FC236}">
                <a16:creationId xmlns:a16="http://schemas.microsoft.com/office/drawing/2014/main" id="{0FF0E51E-C38E-1814-3733-E3E7BF3E751A}"/>
              </a:ext>
            </a:extLst>
          </p:cNvPr>
          <p:cNvPicPr>
            <a:picLocks noChangeAspect="1"/>
          </p:cNvPicPr>
          <p:nvPr/>
        </p:nvPicPr>
        <p:blipFill>
          <a:blip r:embed="rId7"/>
          <a:stretch>
            <a:fillRect/>
          </a:stretch>
        </p:blipFill>
        <p:spPr>
          <a:xfrm>
            <a:off x="8026703" y="645123"/>
            <a:ext cx="2303616" cy="506289"/>
          </a:xfrm>
          <a:prstGeom prst="rect">
            <a:avLst/>
          </a:prstGeom>
        </p:spPr>
      </p:pic>
      <p:pic>
        <p:nvPicPr>
          <p:cNvPr id="15" name="Picture 14" descr="A black background with orange letters&#10;&#10;Description automatically generated">
            <a:extLst>
              <a:ext uri="{FF2B5EF4-FFF2-40B4-BE49-F238E27FC236}">
                <a16:creationId xmlns:a16="http://schemas.microsoft.com/office/drawing/2014/main" id="{B8256EDB-600F-FA6D-0F02-AD9ED8BD8F93}"/>
              </a:ext>
            </a:extLst>
          </p:cNvPr>
          <p:cNvPicPr>
            <a:picLocks noChangeAspect="1"/>
          </p:cNvPicPr>
          <p:nvPr/>
        </p:nvPicPr>
        <p:blipFill>
          <a:blip r:embed="rId8"/>
          <a:stretch>
            <a:fillRect/>
          </a:stretch>
        </p:blipFill>
        <p:spPr>
          <a:xfrm>
            <a:off x="8062331" y="1410185"/>
            <a:ext cx="2664347" cy="506289"/>
          </a:xfrm>
          <a:prstGeom prst="rect">
            <a:avLst/>
          </a:prstGeom>
        </p:spPr>
      </p:pic>
      <p:pic>
        <p:nvPicPr>
          <p:cNvPr id="17" name="Picture 16" descr="A black and orange sign&#10;&#10;Description automatically generated">
            <a:extLst>
              <a:ext uri="{FF2B5EF4-FFF2-40B4-BE49-F238E27FC236}">
                <a16:creationId xmlns:a16="http://schemas.microsoft.com/office/drawing/2014/main" id="{7AC70C21-6051-7F5C-F66F-1D002EFF3AD3}"/>
              </a:ext>
            </a:extLst>
          </p:cNvPr>
          <p:cNvPicPr>
            <a:picLocks noChangeAspect="1"/>
          </p:cNvPicPr>
          <p:nvPr/>
        </p:nvPicPr>
        <p:blipFill>
          <a:blip r:embed="rId9"/>
          <a:stretch>
            <a:fillRect/>
          </a:stretch>
        </p:blipFill>
        <p:spPr>
          <a:xfrm>
            <a:off x="630358" y="1016063"/>
            <a:ext cx="2684533" cy="858796"/>
          </a:xfrm>
          <a:prstGeom prst="rect">
            <a:avLst/>
          </a:prstGeom>
        </p:spPr>
      </p:pic>
      <p:sp>
        <p:nvSpPr>
          <p:cNvPr id="19" name="TextBox 18">
            <a:extLst>
              <a:ext uri="{FF2B5EF4-FFF2-40B4-BE49-F238E27FC236}">
                <a16:creationId xmlns:a16="http://schemas.microsoft.com/office/drawing/2014/main" id="{A2099873-2357-7C35-5D27-7BF59AC25F04}"/>
              </a:ext>
            </a:extLst>
          </p:cNvPr>
          <p:cNvSpPr txBox="1"/>
          <p:nvPr/>
        </p:nvSpPr>
        <p:spPr>
          <a:xfrm>
            <a:off x="8358547" y="802472"/>
            <a:ext cx="3642597" cy="577081"/>
          </a:xfrm>
          <a:prstGeom prst="rect">
            <a:avLst/>
          </a:prstGeom>
          <a:noFill/>
        </p:spPr>
        <p:txBody>
          <a:bodyPr wrap="square">
            <a:noAutofit/>
          </a:bodyPr>
          <a:lstStyle/>
          <a:p>
            <a:r>
              <a:rPr lang="pt-BR" sz="1050" dirty="0">
                <a:solidFill>
                  <a:schemeClr val="tx1">
                    <a:lumMod val="65000"/>
                    <a:lumOff val="35000"/>
                  </a:schemeClr>
                </a:solidFill>
                <a:latin typeface="Calibri" panose="020F0502020204030204" pitchFamily="34" charset="0"/>
                <a:cs typeface="Calibri" panose="020F0502020204030204" pitchFamily="34" charset="0"/>
              </a:rPr>
              <a:t>Objeto do estudo e suas características gerais; Análise </a:t>
            </a:r>
          </a:p>
          <a:p>
            <a:r>
              <a:rPr lang="pt-BR" sz="1050" dirty="0">
                <a:solidFill>
                  <a:schemeClr val="tx1">
                    <a:lumMod val="65000"/>
                    <a:lumOff val="35000"/>
                  </a:schemeClr>
                </a:solidFill>
                <a:latin typeface="Calibri" panose="020F0502020204030204" pitchFamily="34" charset="0"/>
                <a:cs typeface="Calibri" panose="020F0502020204030204" pitchFamily="34" charset="0"/>
              </a:rPr>
              <a:t>de problemas e dores no estudo preliminar; Elaboração </a:t>
            </a:r>
          </a:p>
          <a:p>
            <a:r>
              <a:rPr lang="pt-BR" sz="1050" dirty="0">
                <a:solidFill>
                  <a:schemeClr val="tx1">
                    <a:lumMod val="65000"/>
                    <a:lumOff val="35000"/>
                  </a:schemeClr>
                </a:solidFill>
                <a:latin typeface="Calibri" panose="020F0502020204030204" pitchFamily="34" charset="0"/>
                <a:cs typeface="Calibri" panose="020F0502020204030204" pitchFamily="34" charset="0"/>
              </a:rPr>
              <a:t>das principais perguntas a serem respondidas.</a:t>
            </a:r>
          </a:p>
        </p:txBody>
      </p:sp>
      <p:sp>
        <p:nvSpPr>
          <p:cNvPr id="20" name="TextBox 19">
            <a:extLst>
              <a:ext uri="{FF2B5EF4-FFF2-40B4-BE49-F238E27FC236}">
                <a16:creationId xmlns:a16="http://schemas.microsoft.com/office/drawing/2014/main" id="{BC98E3D8-E463-0E9E-FAF8-259264D6FB7F}"/>
              </a:ext>
            </a:extLst>
          </p:cNvPr>
          <p:cNvSpPr txBox="1"/>
          <p:nvPr/>
        </p:nvSpPr>
        <p:spPr>
          <a:xfrm>
            <a:off x="8358548" y="1583941"/>
            <a:ext cx="3457300" cy="415498"/>
          </a:xfrm>
          <a:prstGeom prst="rect">
            <a:avLst/>
          </a:prstGeom>
          <a:noFill/>
        </p:spPr>
        <p:txBody>
          <a:bodyPr wrap="square">
            <a:noAutofit/>
          </a:bodyPr>
          <a:lstStyle/>
          <a:p>
            <a:r>
              <a:rPr lang="pt-BR" sz="1050" dirty="0">
                <a:solidFill>
                  <a:schemeClr val="tx1">
                    <a:lumMod val="65000"/>
                    <a:lumOff val="35000"/>
                  </a:schemeClr>
                </a:solidFill>
                <a:latin typeface="Calibri" panose="020F0502020204030204" pitchFamily="34" charset="0"/>
                <a:cs typeface="Calibri" panose="020F0502020204030204" pitchFamily="34" charset="0"/>
              </a:rPr>
              <a:t>Informações dos fluxos atuais; Dados Técnicos; Infraestrutura existente; Avaliação Mercadológica.</a:t>
            </a:r>
          </a:p>
        </p:txBody>
      </p:sp>
      <p:sp>
        <p:nvSpPr>
          <p:cNvPr id="22" name="TextBox 21">
            <a:extLst>
              <a:ext uri="{FF2B5EF4-FFF2-40B4-BE49-F238E27FC236}">
                <a16:creationId xmlns:a16="http://schemas.microsoft.com/office/drawing/2014/main" id="{D6C2B860-6F1A-5F71-94AE-FAD723D704DD}"/>
              </a:ext>
            </a:extLst>
          </p:cNvPr>
          <p:cNvSpPr txBox="1"/>
          <p:nvPr/>
        </p:nvSpPr>
        <p:spPr>
          <a:xfrm>
            <a:off x="8358548" y="2200255"/>
            <a:ext cx="3642596" cy="577081"/>
          </a:xfrm>
          <a:prstGeom prst="rect">
            <a:avLst/>
          </a:prstGeom>
          <a:noFill/>
        </p:spPr>
        <p:txBody>
          <a:bodyPr wrap="square">
            <a:noAutofit/>
          </a:bodyPr>
          <a:lstStyle/>
          <a:p>
            <a:r>
              <a:rPr lang="pt-BR" sz="1050" dirty="0">
                <a:solidFill>
                  <a:schemeClr val="tx1">
                    <a:lumMod val="65000"/>
                    <a:lumOff val="35000"/>
                  </a:schemeClr>
                </a:solidFill>
                <a:latin typeface="Calibri" panose="020F0502020204030204" pitchFamily="34" charset="0"/>
                <a:cs typeface="Calibri" panose="020F0502020204030204" pitchFamily="34" charset="0"/>
              </a:rPr>
              <a:t>Conceitos &amp; Métricas; Premissas técnicas e financeiras para aplicação da metodologia; Definição dos parâmetros e critérios de elegibilidade; Escolha das Rotas Tecnológicas.</a:t>
            </a:r>
          </a:p>
        </p:txBody>
      </p:sp>
      <p:sp>
        <p:nvSpPr>
          <p:cNvPr id="23" name="TextBox 22">
            <a:extLst>
              <a:ext uri="{FF2B5EF4-FFF2-40B4-BE49-F238E27FC236}">
                <a16:creationId xmlns:a16="http://schemas.microsoft.com/office/drawing/2014/main" id="{E7DAE70C-3BF2-7036-B28A-5C7C808EC97A}"/>
              </a:ext>
            </a:extLst>
          </p:cNvPr>
          <p:cNvSpPr txBox="1"/>
          <p:nvPr/>
        </p:nvSpPr>
        <p:spPr>
          <a:xfrm>
            <a:off x="8358548" y="2961583"/>
            <a:ext cx="3642596" cy="577081"/>
          </a:xfrm>
          <a:prstGeom prst="rect">
            <a:avLst/>
          </a:prstGeom>
          <a:noFill/>
        </p:spPr>
        <p:txBody>
          <a:bodyPr wrap="square">
            <a:noAutofit/>
          </a:bodyPr>
          <a:lstStyle/>
          <a:p>
            <a:r>
              <a:rPr lang="pt-BR" sz="1050" dirty="0">
                <a:solidFill>
                  <a:schemeClr val="tx1">
                    <a:lumMod val="65000"/>
                    <a:lumOff val="35000"/>
                  </a:schemeClr>
                </a:solidFill>
                <a:latin typeface="Calibri" panose="020F0502020204030204" pitchFamily="34" charset="0"/>
                <a:cs typeface="Calibri" panose="020F0502020204030204" pitchFamily="34" charset="0"/>
              </a:rPr>
              <a:t>Aplicação da Metodologia; Escolha das Rotas </a:t>
            </a:r>
          </a:p>
          <a:p>
            <a:r>
              <a:rPr lang="pt-BR" sz="1050" dirty="0">
                <a:solidFill>
                  <a:schemeClr val="tx1">
                    <a:lumMod val="65000"/>
                    <a:lumOff val="35000"/>
                  </a:schemeClr>
                </a:solidFill>
                <a:latin typeface="Calibri" panose="020F0502020204030204" pitchFamily="34" charset="0"/>
                <a:cs typeface="Calibri" panose="020F0502020204030204" pitchFamily="34" charset="0"/>
              </a:rPr>
              <a:t>Tecnológicas para os arranjos estudados; Análise e avaliação das perguntas, problemas e dores.</a:t>
            </a:r>
          </a:p>
        </p:txBody>
      </p:sp>
      <p:sp>
        <p:nvSpPr>
          <p:cNvPr id="24" name="TextBox 23">
            <a:extLst>
              <a:ext uri="{FF2B5EF4-FFF2-40B4-BE49-F238E27FC236}">
                <a16:creationId xmlns:a16="http://schemas.microsoft.com/office/drawing/2014/main" id="{D0CAA245-9F18-8ED4-CD95-B185A765D78D}"/>
              </a:ext>
            </a:extLst>
          </p:cNvPr>
          <p:cNvSpPr txBox="1"/>
          <p:nvPr/>
        </p:nvSpPr>
        <p:spPr>
          <a:xfrm>
            <a:off x="8358547" y="3739024"/>
            <a:ext cx="3642597" cy="415498"/>
          </a:xfrm>
          <a:prstGeom prst="rect">
            <a:avLst/>
          </a:prstGeom>
          <a:noFill/>
        </p:spPr>
        <p:txBody>
          <a:bodyPr wrap="square">
            <a:noAutofit/>
          </a:bodyPr>
          <a:lstStyle/>
          <a:p>
            <a:r>
              <a:rPr lang="pt-BR" sz="1050" dirty="0">
                <a:solidFill>
                  <a:schemeClr val="tx1">
                    <a:lumMod val="65000"/>
                    <a:lumOff val="35000"/>
                  </a:schemeClr>
                </a:solidFill>
                <a:latin typeface="Calibri" panose="020F0502020204030204" pitchFamily="34" charset="0"/>
                <a:cs typeface="Calibri" panose="020F0502020204030204" pitchFamily="34" charset="0"/>
              </a:rPr>
              <a:t>Avaliar se os resultados das simulações atendem as expectativas e se há necessidade de fazer novas avaliações.</a:t>
            </a:r>
          </a:p>
        </p:txBody>
      </p:sp>
      <p:sp>
        <p:nvSpPr>
          <p:cNvPr id="25" name="TextBox 24">
            <a:extLst>
              <a:ext uri="{FF2B5EF4-FFF2-40B4-BE49-F238E27FC236}">
                <a16:creationId xmlns:a16="http://schemas.microsoft.com/office/drawing/2014/main" id="{48721C94-AF23-D0A4-C7BF-FB27BB2E34F2}"/>
              </a:ext>
            </a:extLst>
          </p:cNvPr>
          <p:cNvSpPr txBox="1"/>
          <p:nvPr/>
        </p:nvSpPr>
        <p:spPr>
          <a:xfrm>
            <a:off x="8358547" y="4379507"/>
            <a:ext cx="3745987" cy="709328"/>
          </a:xfrm>
          <a:prstGeom prst="rect">
            <a:avLst/>
          </a:prstGeom>
          <a:noFill/>
        </p:spPr>
        <p:txBody>
          <a:bodyPr wrap="square">
            <a:noAutofit/>
          </a:bodyPr>
          <a:lstStyle/>
          <a:p>
            <a:r>
              <a:rPr lang="pt-BR" sz="1050" dirty="0">
                <a:solidFill>
                  <a:schemeClr val="tx1">
                    <a:lumMod val="65000"/>
                    <a:lumOff val="35000"/>
                  </a:schemeClr>
                </a:solidFill>
                <a:latin typeface="Calibri" panose="020F0502020204030204" pitchFamily="34" charset="0"/>
                <a:cs typeface="Calibri" panose="020F0502020204030204" pitchFamily="34" charset="0"/>
              </a:rPr>
              <a:t>Respostas às Principais Perguntas; Conclusões sobre as</a:t>
            </a:r>
          </a:p>
          <a:p>
            <a:r>
              <a:rPr lang="pt-BR" sz="1050" dirty="0">
                <a:solidFill>
                  <a:schemeClr val="tx1">
                    <a:lumMod val="65000"/>
                    <a:lumOff val="35000"/>
                  </a:schemeClr>
                </a:solidFill>
                <a:latin typeface="Calibri" panose="020F0502020204030204" pitchFamily="34" charset="0"/>
                <a:cs typeface="Calibri" panose="020F0502020204030204" pitchFamily="34" charset="0"/>
              </a:rPr>
              <a:t>alternativas de soluções; Impactos e Cenários do potencial mercadológicos de valorização; Recomendações do Estudo.</a:t>
            </a:r>
          </a:p>
        </p:txBody>
      </p:sp>
    </p:spTree>
    <p:extLst>
      <p:ext uri="{BB962C8B-B14F-4D97-AF65-F5344CB8AC3E}">
        <p14:creationId xmlns:p14="http://schemas.microsoft.com/office/powerpoint/2010/main" val="127893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ck and arrow on a black background&#10;&#10;Description automatically generated">
            <a:extLst>
              <a:ext uri="{FF2B5EF4-FFF2-40B4-BE49-F238E27FC236}">
                <a16:creationId xmlns:a16="http://schemas.microsoft.com/office/drawing/2014/main" id="{CE6E0C55-9B1D-60E4-0CFD-D74486A5603E}"/>
              </a:ext>
            </a:extLst>
          </p:cNvPr>
          <p:cNvPicPr>
            <a:picLocks noChangeAspect="1"/>
          </p:cNvPicPr>
          <p:nvPr/>
        </p:nvPicPr>
        <p:blipFill>
          <a:blip r:embed="rId3"/>
          <a:stretch>
            <a:fillRect/>
          </a:stretch>
        </p:blipFill>
        <p:spPr>
          <a:xfrm>
            <a:off x="5679126" y="3035612"/>
            <a:ext cx="936360" cy="975374"/>
          </a:xfrm>
          <a:prstGeom prst="rect">
            <a:avLst/>
          </a:prstGeom>
        </p:spPr>
      </p:pic>
      <p:pic>
        <p:nvPicPr>
          <p:cNvPr id="5" name="Picture 4" descr="A white circle with blue circles and black background&#10;&#10;Description automatically generated">
            <a:extLst>
              <a:ext uri="{FF2B5EF4-FFF2-40B4-BE49-F238E27FC236}">
                <a16:creationId xmlns:a16="http://schemas.microsoft.com/office/drawing/2014/main" id="{E052F439-DA84-3C21-22F4-73585AE68EBF}"/>
              </a:ext>
            </a:extLst>
          </p:cNvPr>
          <p:cNvPicPr>
            <a:picLocks noChangeAspect="1"/>
          </p:cNvPicPr>
          <p:nvPr/>
        </p:nvPicPr>
        <p:blipFill>
          <a:blip r:embed="rId4"/>
          <a:stretch>
            <a:fillRect/>
          </a:stretch>
        </p:blipFill>
        <p:spPr>
          <a:xfrm>
            <a:off x="659957" y="830318"/>
            <a:ext cx="4725225" cy="5060932"/>
          </a:xfrm>
          <a:prstGeom prst="rect">
            <a:avLst/>
          </a:prstGeom>
        </p:spPr>
      </p:pic>
      <p:pic>
        <p:nvPicPr>
          <p:cNvPr id="7" name="Picture 6" descr="A white circle with orange circles and white text&#10;&#10;Description automatically generated">
            <a:extLst>
              <a:ext uri="{FF2B5EF4-FFF2-40B4-BE49-F238E27FC236}">
                <a16:creationId xmlns:a16="http://schemas.microsoft.com/office/drawing/2014/main" id="{D07CD35B-E9A0-7C2E-EEC1-B59E012C85BA}"/>
              </a:ext>
            </a:extLst>
          </p:cNvPr>
          <p:cNvPicPr>
            <a:picLocks noChangeAspect="1"/>
          </p:cNvPicPr>
          <p:nvPr/>
        </p:nvPicPr>
        <p:blipFill>
          <a:blip r:embed="rId5"/>
          <a:stretch>
            <a:fillRect/>
          </a:stretch>
        </p:blipFill>
        <p:spPr>
          <a:xfrm>
            <a:off x="6859873" y="830318"/>
            <a:ext cx="4725849" cy="5061600"/>
          </a:xfrm>
          <a:prstGeom prst="rect">
            <a:avLst/>
          </a:prstGeom>
        </p:spPr>
      </p:pic>
      <p:pic>
        <p:nvPicPr>
          <p:cNvPr id="11" name="Picture 10" descr="A black background with grey text&#10;&#10;Description automatically generated">
            <a:extLst>
              <a:ext uri="{FF2B5EF4-FFF2-40B4-BE49-F238E27FC236}">
                <a16:creationId xmlns:a16="http://schemas.microsoft.com/office/drawing/2014/main" id="{73DBEE9C-B1BF-0CD5-84FE-4A548CFF2634}"/>
              </a:ext>
            </a:extLst>
          </p:cNvPr>
          <p:cNvPicPr>
            <a:picLocks noChangeAspect="1"/>
          </p:cNvPicPr>
          <p:nvPr/>
        </p:nvPicPr>
        <p:blipFill>
          <a:blip r:embed="rId6"/>
          <a:stretch>
            <a:fillRect/>
          </a:stretch>
        </p:blipFill>
        <p:spPr>
          <a:xfrm>
            <a:off x="4987028" y="437797"/>
            <a:ext cx="2200064" cy="1096806"/>
          </a:xfrm>
          <a:prstGeom prst="rect">
            <a:avLst/>
          </a:prstGeom>
        </p:spPr>
      </p:pic>
      <p:sp>
        <p:nvSpPr>
          <p:cNvPr id="13" name="TaxaReciclagemAtual">
            <a:extLst>
              <a:ext uri="{FF2B5EF4-FFF2-40B4-BE49-F238E27FC236}">
                <a16:creationId xmlns:a16="http://schemas.microsoft.com/office/drawing/2014/main" id="{E93583B8-F5B4-10BC-FFF1-1B4AEAFA296D}"/>
              </a:ext>
            </a:extLst>
          </p:cNvPr>
          <p:cNvSpPr txBox="1"/>
          <p:nvPr/>
        </p:nvSpPr>
        <p:spPr>
          <a:xfrm>
            <a:off x="2614552" y="1875792"/>
            <a:ext cx="914138" cy="353943"/>
          </a:xfrm>
          <a:prstGeom prst="rect">
            <a:avLst/>
          </a:prstGeom>
          <a:noFill/>
        </p:spPr>
        <p:txBody>
          <a:bodyPr wrap="square">
            <a:spAutoFit/>
          </a:bodyPr>
          <a:lstStyle/>
          <a:p>
            <a:pPr algn="r"/>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&lt; 5%</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14" name="IRRAtual">
            <a:extLst>
              <a:ext uri="{FF2B5EF4-FFF2-40B4-BE49-F238E27FC236}">
                <a16:creationId xmlns:a16="http://schemas.microsoft.com/office/drawing/2014/main" id="{72CB20FB-42B4-D3B2-036E-DA9132693A2C}"/>
              </a:ext>
            </a:extLst>
          </p:cNvPr>
          <p:cNvSpPr txBox="1"/>
          <p:nvPr/>
        </p:nvSpPr>
        <p:spPr>
          <a:xfrm>
            <a:off x="1834496" y="3076212"/>
            <a:ext cx="914138" cy="353943"/>
          </a:xfrm>
          <a:prstGeom prst="rect">
            <a:avLst/>
          </a:prstGeom>
          <a:noFill/>
        </p:spPr>
        <p:txBody>
          <a:bodyPr wrap="square">
            <a:spAutoFit/>
          </a:bodyPr>
          <a:lstStyle/>
          <a:p>
            <a:pPr algn="r"/>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&lt; 5%</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15" name="DesvioAterroAtual">
            <a:extLst>
              <a:ext uri="{FF2B5EF4-FFF2-40B4-BE49-F238E27FC236}">
                <a16:creationId xmlns:a16="http://schemas.microsoft.com/office/drawing/2014/main" id="{9B2413AD-AC24-C32F-D18E-8BA5D30321D9}"/>
              </a:ext>
            </a:extLst>
          </p:cNvPr>
          <p:cNvSpPr txBox="1"/>
          <p:nvPr/>
        </p:nvSpPr>
        <p:spPr>
          <a:xfrm>
            <a:off x="1890833" y="3938608"/>
            <a:ext cx="914138" cy="353943"/>
          </a:xfrm>
          <a:prstGeom prst="rect">
            <a:avLst/>
          </a:prstGeom>
          <a:noFill/>
        </p:spPr>
        <p:txBody>
          <a:bodyPr wrap="square">
            <a:spAutoFit/>
          </a:bodyPr>
          <a:lstStyle/>
          <a:p>
            <a:pPr algn="r"/>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&lt; 5%</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16" name="EmissõesAtual">
            <a:extLst>
              <a:ext uri="{FF2B5EF4-FFF2-40B4-BE49-F238E27FC236}">
                <a16:creationId xmlns:a16="http://schemas.microsoft.com/office/drawing/2014/main" id="{405BC3B6-E985-EC51-6EAF-90F3BBC15501}"/>
              </a:ext>
            </a:extLst>
          </p:cNvPr>
          <p:cNvSpPr txBox="1"/>
          <p:nvPr/>
        </p:nvSpPr>
        <p:spPr>
          <a:xfrm>
            <a:off x="1139749" y="5065356"/>
            <a:ext cx="2388941" cy="615553"/>
          </a:xfrm>
          <a:prstGeom prst="rect">
            <a:avLst/>
          </a:prstGeom>
          <a:noFill/>
        </p:spPr>
        <p:txBody>
          <a:bodyPr wrap="square">
            <a:spAutoFit/>
          </a:bodyPr>
          <a:lstStyle/>
          <a:p>
            <a:pPr algn="r"/>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369674 Gton de CO2Eq/ano</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18" name="IRRFuturo">
            <a:extLst>
              <a:ext uri="{FF2B5EF4-FFF2-40B4-BE49-F238E27FC236}">
                <a16:creationId xmlns:a16="http://schemas.microsoft.com/office/drawing/2014/main" id="{7ABAAD79-FED9-61C4-E03C-B34030EC6452}"/>
              </a:ext>
            </a:extLst>
          </p:cNvPr>
          <p:cNvSpPr txBox="1"/>
          <p:nvPr/>
        </p:nvSpPr>
        <p:spPr>
          <a:xfrm>
            <a:off x="9462283" y="3676856"/>
            <a:ext cx="914138" cy="353943"/>
          </a:xfrm>
          <a:prstGeom prst="rect">
            <a:avLst/>
          </a:prstGeom>
          <a:noFill/>
        </p:spPr>
        <p:txBody>
          <a:bodyPr wrap="square">
            <a:spAutoFit/>
          </a:bodyPr>
          <a:lstStyle/>
          <a:p>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&gt; 82%</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19" name="DesvioDeAterroFuturo">
            <a:extLst>
              <a:ext uri="{FF2B5EF4-FFF2-40B4-BE49-F238E27FC236}">
                <a16:creationId xmlns:a16="http://schemas.microsoft.com/office/drawing/2014/main" id="{152AAA80-F3B4-28B0-7C82-7D98ED656463}"/>
              </a:ext>
            </a:extLst>
          </p:cNvPr>
          <p:cNvSpPr txBox="1"/>
          <p:nvPr/>
        </p:nvSpPr>
        <p:spPr>
          <a:xfrm>
            <a:off x="9189582" y="4334360"/>
            <a:ext cx="1298140" cy="353943"/>
          </a:xfrm>
          <a:prstGeom prst="rect">
            <a:avLst/>
          </a:prstGeom>
          <a:noFill/>
        </p:spPr>
        <p:txBody>
          <a:bodyPr wrap="square">
            <a:spAutoFit/>
          </a:bodyPr>
          <a:lstStyle/>
          <a:p>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61% a 82%</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20" name="EmissõesFuturo">
            <a:extLst>
              <a:ext uri="{FF2B5EF4-FFF2-40B4-BE49-F238E27FC236}">
                <a16:creationId xmlns:a16="http://schemas.microsoft.com/office/drawing/2014/main" id="{7A0C0495-CABB-71B1-7D3A-F7AE5EB73FBD}"/>
              </a:ext>
            </a:extLst>
          </p:cNvPr>
          <p:cNvSpPr txBox="1"/>
          <p:nvPr/>
        </p:nvSpPr>
        <p:spPr>
          <a:xfrm>
            <a:off x="8295693" y="5188709"/>
            <a:ext cx="2388941" cy="615553"/>
          </a:xfrm>
          <a:prstGeom prst="rect">
            <a:avLst/>
          </a:prstGeom>
          <a:noFill/>
        </p:spPr>
        <p:txBody>
          <a:bodyPr wrap="square">
            <a:spAutoFit/>
          </a:bodyPr>
          <a:lstStyle/>
          <a:p>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-619460 Gton de CO2Eq/ano</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A900FD90-A19A-3EB1-DAA5-C43DDD82D8BC}"/>
              </a:ext>
            </a:extLst>
          </p:cNvPr>
          <p:cNvSpPr txBox="1"/>
          <p:nvPr/>
        </p:nvSpPr>
        <p:spPr>
          <a:xfrm>
            <a:off x="9552941" y="1771667"/>
            <a:ext cx="1822930" cy="261610"/>
          </a:xfrm>
          <a:prstGeom prst="rect">
            <a:avLst/>
          </a:prstGeom>
          <a:noFill/>
        </p:spPr>
        <p:txBody>
          <a:bodyPr wrap="square" lIns="0" tIns="0" rIns="0" bIns="0">
            <a:spAutoFit/>
          </a:bodyPr>
          <a:lstStyle/>
          <a:p>
            <a:r>
              <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rPr>
              <a:t>Empregos Diretos</a:t>
            </a:r>
          </a:p>
        </p:txBody>
      </p:sp>
      <p:sp>
        <p:nvSpPr>
          <p:cNvPr id="24" name="EmpregosDiretos">
            <a:extLst>
              <a:ext uri="{FF2B5EF4-FFF2-40B4-BE49-F238E27FC236}">
                <a16:creationId xmlns:a16="http://schemas.microsoft.com/office/drawing/2014/main" id="{76C45B4E-29BF-C8D0-9499-44AAA56AB638}"/>
              </a:ext>
            </a:extLst>
          </p:cNvPr>
          <p:cNvSpPr txBox="1"/>
          <p:nvPr/>
        </p:nvSpPr>
        <p:spPr>
          <a:xfrm>
            <a:off x="8587176" y="1778324"/>
            <a:ext cx="990272" cy="221760"/>
          </a:xfrm>
          <a:prstGeom prst="rect">
            <a:avLst/>
          </a:prstGeom>
          <a:noFill/>
        </p:spPr>
        <p:txBody>
          <a:bodyPr wrap="square" lIns="0" tIns="0" rIns="0" bIns="0">
            <a:noAutofit/>
          </a:bodyPr>
          <a:lstStyle/>
          <a:p>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103 a 155</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25" name="EmpregosIndiretos">
            <a:extLst>
              <a:ext uri="{FF2B5EF4-FFF2-40B4-BE49-F238E27FC236}">
                <a16:creationId xmlns:a16="http://schemas.microsoft.com/office/drawing/2014/main" id="{09561893-C8DD-7948-04D3-08F1AD05A5B2}"/>
              </a:ext>
            </a:extLst>
          </p:cNvPr>
          <p:cNvSpPr txBox="1"/>
          <p:nvPr/>
        </p:nvSpPr>
        <p:spPr>
          <a:xfrm>
            <a:off x="8711737" y="2024161"/>
            <a:ext cx="534522" cy="249784"/>
          </a:xfrm>
          <a:prstGeom prst="rect">
            <a:avLst/>
          </a:prstGeom>
          <a:noFill/>
        </p:spPr>
        <p:txBody>
          <a:bodyPr wrap="square" lIns="0" tIns="0" rIns="0" bIns="0">
            <a:noAutofit/>
          </a:bodyPr>
          <a:lstStyle/>
          <a:p>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+ 698</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0AEFDAF-10B7-2859-86EC-F948395E7BA0}"/>
              </a:ext>
            </a:extLst>
          </p:cNvPr>
          <p:cNvSpPr txBox="1"/>
          <p:nvPr/>
        </p:nvSpPr>
        <p:spPr>
          <a:xfrm>
            <a:off x="9252642" y="2015437"/>
            <a:ext cx="1235080" cy="261610"/>
          </a:xfrm>
          <a:prstGeom prst="rect">
            <a:avLst/>
          </a:prstGeom>
          <a:noFill/>
        </p:spPr>
        <p:txBody>
          <a:bodyPr wrap="square" lIns="0" tIns="0" rIns="0" bIns="0">
            <a:spAutoFit/>
          </a:bodyPr>
          <a:lstStyle/>
          <a:p>
            <a:r>
              <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rPr>
              <a:t>Indiretos*</a:t>
            </a:r>
          </a:p>
        </p:txBody>
      </p:sp>
      <p:sp>
        <p:nvSpPr>
          <p:cNvPr id="27" name="TaxaReciclagemFuturoPercentagem">
            <a:extLst>
              <a:ext uri="{FF2B5EF4-FFF2-40B4-BE49-F238E27FC236}">
                <a16:creationId xmlns:a16="http://schemas.microsoft.com/office/drawing/2014/main" id="{7ACF1999-0A10-9D3C-B6AD-B3272D1C093F}"/>
              </a:ext>
            </a:extLst>
          </p:cNvPr>
          <p:cNvSpPr txBox="1"/>
          <p:nvPr/>
        </p:nvSpPr>
        <p:spPr>
          <a:xfrm>
            <a:off x="9191682" y="2502802"/>
            <a:ext cx="530744" cy="249784"/>
          </a:xfrm>
          <a:prstGeom prst="rect">
            <a:avLst/>
          </a:prstGeom>
          <a:noFill/>
        </p:spPr>
        <p:txBody>
          <a:bodyPr wrap="square" lIns="0" tIns="0" rIns="0" bIns="0">
            <a:noAutofit/>
          </a:bodyPr>
          <a:lstStyle/>
          <a:p>
            <a:pPr algn="r"/>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10%</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782A02B4-78CB-CD43-3A24-E07D9DB2DA48}"/>
              </a:ext>
            </a:extLst>
          </p:cNvPr>
          <p:cNvSpPr txBox="1"/>
          <p:nvPr/>
        </p:nvSpPr>
        <p:spPr>
          <a:xfrm>
            <a:off x="9774521" y="2525913"/>
            <a:ext cx="2028349" cy="215444"/>
          </a:xfrm>
          <a:prstGeom prst="rect">
            <a:avLst/>
          </a:prstGeom>
          <a:noFill/>
        </p:spPr>
        <p:txBody>
          <a:bodyPr wrap="square" lIns="0" tIns="0" rIns="0" bIns="0">
            <a:spAutoFit/>
          </a:bodyPr>
          <a:lstStyle/>
          <a:p>
            <a:r>
              <a:rPr lang="pt-BR" sz="1400" b="1" dirty="0">
                <a:solidFill>
                  <a:srgbClr val="656565"/>
                </a:solidFill>
                <a:latin typeface="Calibri" panose="020F0502020204030204" pitchFamily="34" charset="0"/>
                <a:ea typeface="Verdana" panose="020B0604030504040204" pitchFamily="34" charset="0"/>
                <a:cs typeface="Calibri" panose="020F0502020204030204" pitchFamily="34" charset="0"/>
              </a:rPr>
              <a:t>do RSU total Coleta Mista,</a:t>
            </a:r>
          </a:p>
        </p:txBody>
      </p:sp>
      <p:sp>
        <p:nvSpPr>
          <p:cNvPr id="29" name="TextBox 28">
            <a:extLst>
              <a:ext uri="{FF2B5EF4-FFF2-40B4-BE49-F238E27FC236}">
                <a16:creationId xmlns:a16="http://schemas.microsoft.com/office/drawing/2014/main" id="{2B24E979-049D-1A06-0DB1-4FD25F4DFC31}"/>
              </a:ext>
            </a:extLst>
          </p:cNvPr>
          <p:cNvSpPr txBox="1"/>
          <p:nvPr/>
        </p:nvSpPr>
        <p:spPr>
          <a:xfrm>
            <a:off x="9417138" y="2734739"/>
            <a:ext cx="968984" cy="261610"/>
          </a:xfrm>
          <a:prstGeom prst="rect">
            <a:avLst/>
          </a:prstGeom>
          <a:noFill/>
        </p:spPr>
        <p:txBody>
          <a:bodyPr wrap="square" lIns="0" tIns="0" rIns="0" bIns="0">
            <a:spAutoFit/>
          </a:bodyPr>
          <a:lstStyle/>
          <a:p>
            <a:r>
              <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rPr>
              <a:t>cerca de</a:t>
            </a:r>
          </a:p>
        </p:txBody>
      </p:sp>
      <p:sp>
        <p:nvSpPr>
          <p:cNvPr id="30" name="TaxaReciclagemFuturo">
            <a:extLst>
              <a:ext uri="{FF2B5EF4-FFF2-40B4-BE49-F238E27FC236}">
                <a16:creationId xmlns:a16="http://schemas.microsoft.com/office/drawing/2014/main" id="{E2E178D2-3139-A192-56BC-EEAA47545F83}"/>
              </a:ext>
            </a:extLst>
          </p:cNvPr>
          <p:cNvSpPr txBox="1"/>
          <p:nvPr/>
        </p:nvSpPr>
        <p:spPr>
          <a:xfrm>
            <a:off x="10216687" y="2729153"/>
            <a:ext cx="1087575" cy="249784"/>
          </a:xfrm>
          <a:prstGeom prst="rect">
            <a:avLst/>
          </a:prstGeom>
          <a:noFill/>
        </p:spPr>
        <p:txBody>
          <a:bodyPr wrap="square" lIns="0" tIns="0" rIns="0" bIns="0">
            <a:noAutofit/>
          </a:bodyPr>
          <a:lstStyle/>
          <a:p>
            <a:r>
              <a:rPr lang="pt-BR" sz="1700" b="1">
                <a:solidFill>
                  <a:srgbClr val="656565"/>
                </a:solidFill>
                <a:latin typeface="Calibri" panose="020F0502020204030204" pitchFamily="34" charset="0"/>
                <a:ea typeface="Verdana" panose="020B0604030504040204" pitchFamily="34" charset="0"/>
                <a:cs typeface="Calibri" panose="020F0502020204030204" pitchFamily="34" charset="0"/>
              </a:rPr>
              <a:t>44 Kton/a</a:t>
            </a:r>
            <a:endParaRPr lang="pt-BR" sz="1700" b="1" dirty="0">
              <a:solidFill>
                <a:srgbClr val="656565"/>
              </a:solidFill>
              <a:latin typeface="Calibri" panose="020F0502020204030204" pitchFamily="34" charset="0"/>
              <a:ea typeface="Verdana" panose="020B060403050404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E8C3B0ED-2C9E-1861-84E6-152FE8368F7D}"/>
              </a:ext>
            </a:extLst>
          </p:cNvPr>
          <p:cNvSpPr txBox="1"/>
          <p:nvPr/>
        </p:nvSpPr>
        <p:spPr>
          <a:xfrm>
            <a:off x="8978998" y="6173568"/>
            <a:ext cx="2451002" cy="430887"/>
          </a:xfrm>
          <a:prstGeom prst="rect">
            <a:avLst/>
          </a:prstGeom>
          <a:noFill/>
        </p:spPr>
        <p:txBody>
          <a:bodyPr wrap="square">
            <a:spAutoFit/>
          </a:bodyPr>
          <a:lstStyle/>
          <a:p>
            <a:pPr marL="171450" indent="-171450">
              <a:buFont typeface="System Font Regular"/>
              <a:buChar char="*"/>
            </a:pPr>
            <a:r>
              <a:rPr lang="pt-BR" sz="1100" dirty="0">
                <a:solidFill>
                  <a:schemeClr val="tx1">
                    <a:lumMod val="65000"/>
                    <a:lumOff val="35000"/>
                  </a:schemeClr>
                </a:solidFill>
                <a:latin typeface="Calibri" panose="020F0502020204030204" pitchFamily="34" charset="0"/>
                <a:cs typeface="Calibri" panose="020F0502020204030204" pitchFamily="34" charset="0"/>
              </a:rPr>
              <a:t>Números de empregos depende da Rota Tecnológica definida.</a:t>
            </a:r>
          </a:p>
        </p:txBody>
      </p:sp>
      <p:pic>
        <p:nvPicPr>
          <p:cNvPr id="6" name="Picture 5" descr="A white rectangular sign with black text&#10;&#10;Description automatically generated">
            <a:extLst>
              <a:ext uri="{FF2B5EF4-FFF2-40B4-BE49-F238E27FC236}">
                <a16:creationId xmlns:a16="http://schemas.microsoft.com/office/drawing/2014/main" id="{B42FA343-DDBA-AAE3-4F5C-F029F395E1BC}"/>
              </a:ext>
            </a:extLst>
          </p:cNvPr>
          <p:cNvPicPr>
            <a:picLocks noChangeAspect="1"/>
          </p:cNvPicPr>
          <p:nvPr/>
        </p:nvPicPr>
        <p:blipFill>
          <a:blip r:embed="rId7"/>
          <a:stretch>
            <a:fillRect/>
          </a:stretch>
        </p:blipFill>
        <p:spPr>
          <a:xfrm>
            <a:off x="4311303" y="5454162"/>
            <a:ext cx="3622450" cy="1155826"/>
          </a:xfrm>
          <a:prstGeom prst="rect">
            <a:avLst/>
          </a:prstGeom>
        </p:spPr>
      </p:pic>
      <p:sp>
        <p:nvSpPr>
          <p:cNvPr id="8" name="QuantidadeMunicípios">
            <a:extLst>
              <a:ext uri="{FF2B5EF4-FFF2-40B4-BE49-F238E27FC236}">
                <a16:creationId xmlns:a16="http://schemas.microsoft.com/office/drawing/2014/main" id="{C48DEC78-BBCC-97BE-BD00-140E36DAA61D}"/>
              </a:ext>
            </a:extLst>
          </p:cNvPr>
          <p:cNvSpPr txBox="1"/>
          <p:nvPr/>
        </p:nvSpPr>
        <p:spPr>
          <a:xfrm>
            <a:off x="6085606" y="5760445"/>
            <a:ext cx="529879" cy="261610"/>
          </a:xfrm>
          <a:prstGeom prst="rect">
            <a:avLst/>
          </a:prstGeom>
          <a:noFill/>
        </p:spPr>
        <p:txBody>
          <a:bodyPr wrap="square" lIns="0" tIns="0" rIns="0" bIns="0">
            <a:spAutoFit/>
          </a:bodyPr>
          <a:lstStyle/>
          <a:p>
            <a:r>
              <a:rPr lang="pt-BR" sz="1700">
                <a:solidFill>
                  <a:srgbClr val="87332D"/>
                </a:solidFill>
                <a:latin typeface="Bebas Kai" pitchFamily="82" charset="77"/>
                <a:ea typeface="Verdana" panose="020B0604030504040204" pitchFamily="34" charset="0"/>
                <a:cs typeface="Calibri" panose="020F0502020204030204" pitchFamily="34" charset="0"/>
              </a:rPr>
              <a:t>22</a:t>
            </a:r>
            <a:endParaRPr lang="pt-BR" sz="1700" dirty="0">
              <a:solidFill>
                <a:srgbClr val="87332D"/>
              </a:solidFill>
              <a:latin typeface="Bebas Kai" pitchFamily="82" charset="77"/>
              <a:ea typeface="Verdana" panose="020B0604030504040204" pitchFamily="34" charset="0"/>
              <a:cs typeface="Calibri" panose="020F0502020204030204" pitchFamily="34" charset="0"/>
            </a:endParaRPr>
          </a:p>
        </p:txBody>
      </p:sp>
      <p:sp>
        <p:nvSpPr>
          <p:cNvPr id="12" name="População">
            <a:extLst>
              <a:ext uri="{FF2B5EF4-FFF2-40B4-BE49-F238E27FC236}">
                <a16:creationId xmlns:a16="http://schemas.microsoft.com/office/drawing/2014/main" id="{9853FFCB-C011-8219-E141-8E2846F837CB}"/>
              </a:ext>
            </a:extLst>
          </p:cNvPr>
          <p:cNvSpPr txBox="1"/>
          <p:nvPr/>
        </p:nvSpPr>
        <p:spPr>
          <a:xfrm>
            <a:off x="6708618" y="5996775"/>
            <a:ext cx="801939" cy="261610"/>
          </a:xfrm>
          <a:prstGeom prst="rect">
            <a:avLst/>
          </a:prstGeom>
          <a:noFill/>
        </p:spPr>
        <p:txBody>
          <a:bodyPr wrap="square" lIns="0" tIns="0" rIns="0" bIns="0">
            <a:spAutoFit/>
          </a:bodyPr>
          <a:lstStyle/>
          <a:p>
            <a:pPr algn="r"/>
            <a:r>
              <a:rPr lang="pt-BR" sz="1700">
                <a:solidFill>
                  <a:srgbClr val="87332D"/>
                </a:solidFill>
                <a:latin typeface="Bebas Kai" pitchFamily="82" charset="77"/>
                <a:ea typeface="Verdana" panose="020B0604030504040204" pitchFamily="34" charset="0"/>
                <a:cs typeface="Calibri" panose="020F0502020204030204" pitchFamily="34" charset="0"/>
              </a:rPr>
              <a:t>1.248.470</a:t>
            </a:r>
            <a:endParaRPr lang="pt-BR" sz="1700" dirty="0">
              <a:solidFill>
                <a:srgbClr val="87332D"/>
              </a:solidFill>
              <a:latin typeface="Bebas Kai" pitchFamily="82" charset="77"/>
              <a:ea typeface="Verdana" panose="020B0604030504040204" pitchFamily="34" charset="0"/>
              <a:cs typeface="Calibri" panose="020F0502020204030204" pitchFamily="34" charset="0"/>
            </a:endParaRPr>
          </a:p>
        </p:txBody>
      </p:sp>
      <p:sp>
        <p:nvSpPr>
          <p:cNvPr id="17" name="Resíduos">
            <a:extLst>
              <a:ext uri="{FF2B5EF4-FFF2-40B4-BE49-F238E27FC236}">
                <a16:creationId xmlns:a16="http://schemas.microsoft.com/office/drawing/2014/main" id="{6DAB9274-3C94-733D-DB0B-66BEEEE49423}"/>
              </a:ext>
            </a:extLst>
          </p:cNvPr>
          <p:cNvSpPr txBox="1"/>
          <p:nvPr/>
        </p:nvSpPr>
        <p:spPr>
          <a:xfrm>
            <a:off x="6423184" y="6258385"/>
            <a:ext cx="529879" cy="261610"/>
          </a:xfrm>
          <a:prstGeom prst="rect">
            <a:avLst/>
          </a:prstGeom>
          <a:noFill/>
        </p:spPr>
        <p:txBody>
          <a:bodyPr wrap="square" lIns="0" tIns="0" rIns="0" bIns="0">
            <a:spAutoFit/>
          </a:bodyPr>
          <a:lstStyle/>
          <a:p>
            <a:pPr algn="r"/>
            <a:r>
              <a:rPr lang="pt-BR" sz="1700">
                <a:solidFill>
                  <a:srgbClr val="87332D"/>
                </a:solidFill>
                <a:latin typeface="Bebas Kai" pitchFamily="82" charset="77"/>
                <a:ea typeface="Verdana" panose="020B0604030504040204" pitchFamily="34" charset="0"/>
                <a:cs typeface="Calibri" panose="020F0502020204030204" pitchFamily="34" charset="0"/>
              </a:rPr>
              <a:t>1417</a:t>
            </a:r>
            <a:endParaRPr lang="pt-BR" sz="1700" dirty="0">
              <a:solidFill>
                <a:srgbClr val="87332D"/>
              </a:solidFill>
              <a:latin typeface="Bebas Kai" pitchFamily="82" charset="77"/>
              <a:ea typeface="Verdana" panose="020B060403050404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A55F86E6-99A0-931A-E6FC-4A239191B7F7}"/>
              </a:ext>
            </a:extLst>
          </p:cNvPr>
          <p:cNvSpPr txBox="1"/>
          <p:nvPr/>
        </p:nvSpPr>
        <p:spPr>
          <a:xfrm>
            <a:off x="6986500" y="6304551"/>
            <a:ext cx="878137" cy="215444"/>
          </a:xfrm>
          <a:prstGeom prst="rect">
            <a:avLst/>
          </a:prstGeom>
          <a:noFill/>
        </p:spPr>
        <p:txBody>
          <a:bodyPr wrap="square" lIns="0" tIns="0" rIns="0" bIns="0">
            <a:spAutoFit/>
          </a:bodyPr>
          <a:lstStyle/>
          <a:p>
            <a:r>
              <a:rPr lang="pt-BR" sz="1400" b="1" dirty="0">
                <a:solidFill>
                  <a:srgbClr val="87332D"/>
                </a:solidFill>
                <a:latin typeface="Calibri" panose="020F0502020204030204" pitchFamily="34" charset="0"/>
                <a:ea typeface="Verdana" panose="020B0604030504040204" pitchFamily="34" charset="0"/>
                <a:cs typeface="Calibri" panose="020F0502020204030204" pitchFamily="34" charset="0"/>
              </a:rPr>
              <a:t>ton/dia</a:t>
            </a:r>
          </a:p>
        </p:txBody>
      </p:sp>
      <p:sp>
        <p:nvSpPr>
          <p:cNvPr id="22" name="TextBox 21">
            <a:extLst>
              <a:ext uri="{FF2B5EF4-FFF2-40B4-BE49-F238E27FC236}">
                <a16:creationId xmlns:a16="http://schemas.microsoft.com/office/drawing/2014/main" id="{91904C07-31B7-73C1-38A4-D18F9EF80E6A}"/>
              </a:ext>
            </a:extLst>
          </p:cNvPr>
          <p:cNvSpPr txBox="1"/>
          <p:nvPr/>
        </p:nvSpPr>
        <p:spPr>
          <a:xfrm>
            <a:off x="7540685" y="6032947"/>
            <a:ext cx="419236" cy="215444"/>
          </a:xfrm>
          <a:prstGeom prst="rect">
            <a:avLst/>
          </a:prstGeom>
          <a:noFill/>
        </p:spPr>
        <p:txBody>
          <a:bodyPr wrap="square" lIns="0" tIns="0" rIns="0" bIns="0">
            <a:spAutoFit/>
          </a:bodyPr>
          <a:lstStyle/>
          <a:p>
            <a:r>
              <a:rPr lang="pt-BR" sz="1400" b="1" dirty="0">
                <a:solidFill>
                  <a:srgbClr val="87332D"/>
                </a:solidFill>
                <a:latin typeface="Calibri" panose="020F0502020204030204" pitchFamily="34" charset="0"/>
                <a:ea typeface="Verdana" panose="020B0604030504040204" pitchFamily="34" charset="0"/>
                <a:cs typeface="Calibri" panose="020F0502020204030204" pitchFamily="34" charset="0"/>
              </a:rPr>
              <a:t>hab</a:t>
            </a:r>
          </a:p>
        </p:txBody>
      </p:sp>
    </p:spTree>
    <p:extLst>
      <p:ext uri="{BB962C8B-B14F-4D97-AF65-F5344CB8AC3E}">
        <p14:creationId xmlns:p14="http://schemas.microsoft.com/office/powerpoint/2010/main" val="273495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colorful cone shaped objects&#10;&#10;Description automatically generated with medium confidence">
            <a:extLst>
              <a:ext uri="{FF2B5EF4-FFF2-40B4-BE49-F238E27FC236}">
                <a16:creationId xmlns:a16="http://schemas.microsoft.com/office/drawing/2014/main" id="{15CB066E-2F76-B32F-1F61-DA925B081E5B}"/>
              </a:ext>
            </a:extLst>
          </p:cNvPr>
          <p:cNvPicPr>
            <a:picLocks noChangeAspect="1"/>
          </p:cNvPicPr>
          <p:nvPr/>
        </p:nvPicPr>
        <p:blipFill>
          <a:blip r:embed="rId2"/>
          <a:stretch>
            <a:fillRect/>
          </a:stretch>
        </p:blipFill>
        <p:spPr>
          <a:xfrm>
            <a:off x="871405" y="1343292"/>
            <a:ext cx="11320595" cy="4465981"/>
          </a:xfrm>
          <a:prstGeom prst="rect">
            <a:avLst/>
          </a:prstGeom>
        </p:spPr>
      </p:pic>
      <p:pic>
        <p:nvPicPr>
          <p:cNvPr id="12" name="Picture 11" descr="A black and blue sign with white text&#10;&#10;Description automatically generated">
            <a:extLst>
              <a:ext uri="{FF2B5EF4-FFF2-40B4-BE49-F238E27FC236}">
                <a16:creationId xmlns:a16="http://schemas.microsoft.com/office/drawing/2014/main" id="{9675ED35-8101-FE09-F33A-C75460F9702C}"/>
              </a:ext>
            </a:extLst>
          </p:cNvPr>
          <p:cNvPicPr>
            <a:picLocks noChangeAspect="1"/>
          </p:cNvPicPr>
          <p:nvPr/>
        </p:nvPicPr>
        <p:blipFill>
          <a:blip r:embed="rId3"/>
          <a:stretch>
            <a:fillRect/>
          </a:stretch>
        </p:blipFill>
        <p:spPr>
          <a:xfrm>
            <a:off x="7157412" y="1408878"/>
            <a:ext cx="4615560" cy="1284610"/>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BFF52B6B-8D26-BF8C-B9B0-561EC6431F6B}"/>
              </a:ext>
            </a:extLst>
          </p:cNvPr>
          <p:cNvPicPr>
            <a:picLocks noChangeAspect="1"/>
          </p:cNvPicPr>
          <p:nvPr/>
        </p:nvPicPr>
        <p:blipFill>
          <a:blip r:embed="rId4"/>
          <a:stretch>
            <a:fillRect/>
          </a:stretch>
        </p:blipFill>
        <p:spPr>
          <a:xfrm>
            <a:off x="9422765" y="5932185"/>
            <a:ext cx="2424733" cy="480023"/>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FF46ADD8-AF4D-7673-AA83-903F5B08E251}"/>
              </a:ext>
            </a:extLst>
          </p:cNvPr>
          <p:cNvPicPr>
            <a:picLocks noChangeAspect="1"/>
          </p:cNvPicPr>
          <p:nvPr/>
        </p:nvPicPr>
        <p:blipFill>
          <a:blip r:embed="rId5"/>
          <a:stretch>
            <a:fillRect/>
          </a:stretch>
        </p:blipFill>
        <p:spPr>
          <a:xfrm>
            <a:off x="7231938" y="5932186"/>
            <a:ext cx="1513920" cy="48002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1924761B-3971-80BA-4541-56E04F01F55E}"/>
              </a:ext>
            </a:extLst>
          </p:cNvPr>
          <p:cNvPicPr>
            <a:picLocks noChangeAspect="1"/>
          </p:cNvPicPr>
          <p:nvPr/>
        </p:nvPicPr>
        <p:blipFill>
          <a:blip r:embed="rId6"/>
          <a:stretch>
            <a:fillRect/>
          </a:stretch>
        </p:blipFill>
        <p:spPr>
          <a:xfrm>
            <a:off x="5082251" y="5947668"/>
            <a:ext cx="1661619" cy="480023"/>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A9BB9658-11CB-E639-41CF-EF46A56D830A}"/>
              </a:ext>
            </a:extLst>
          </p:cNvPr>
          <p:cNvPicPr>
            <a:picLocks noChangeAspect="1"/>
          </p:cNvPicPr>
          <p:nvPr/>
        </p:nvPicPr>
        <p:blipFill>
          <a:blip r:embed="rId7"/>
          <a:stretch>
            <a:fillRect/>
          </a:stretch>
        </p:blipFill>
        <p:spPr>
          <a:xfrm>
            <a:off x="3067955" y="5932187"/>
            <a:ext cx="1526228" cy="480023"/>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0D31C87A-9017-74D1-AA6D-A2BB627D49D0}"/>
              </a:ext>
            </a:extLst>
          </p:cNvPr>
          <p:cNvPicPr>
            <a:picLocks noChangeAspect="1"/>
          </p:cNvPicPr>
          <p:nvPr/>
        </p:nvPicPr>
        <p:blipFill>
          <a:blip r:embed="rId8"/>
          <a:stretch>
            <a:fillRect/>
          </a:stretch>
        </p:blipFill>
        <p:spPr>
          <a:xfrm>
            <a:off x="885750" y="5932187"/>
            <a:ext cx="1864706" cy="480023"/>
          </a:xfrm>
          <a:prstGeom prst="rect">
            <a:avLst/>
          </a:prstGeom>
        </p:spPr>
      </p:pic>
      <p:pic>
        <p:nvPicPr>
          <p:cNvPr id="15" name="Picture 14" descr="A black and orange sign with white text&#10;&#10;Description automatically generated">
            <a:extLst>
              <a:ext uri="{FF2B5EF4-FFF2-40B4-BE49-F238E27FC236}">
                <a16:creationId xmlns:a16="http://schemas.microsoft.com/office/drawing/2014/main" id="{4BF9A826-B0DC-5CBA-BE44-1CF1C3A234D4}"/>
              </a:ext>
            </a:extLst>
          </p:cNvPr>
          <p:cNvPicPr>
            <a:picLocks noChangeAspect="1"/>
          </p:cNvPicPr>
          <p:nvPr/>
        </p:nvPicPr>
        <p:blipFill>
          <a:blip r:embed="rId9"/>
          <a:stretch>
            <a:fillRect/>
          </a:stretch>
        </p:blipFill>
        <p:spPr>
          <a:xfrm>
            <a:off x="311290" y="685801"/>
            <a:ext cx="2012366" cy="1506070"/>
          </a:xfrm>
          <a:prstGeom prst="rect">
            <a:avLst/>
          </a:prstGeom>
        </p:spPr>
      </p:pic>
      <p:pic>
        <p:nvPicPr>
          <p:cNvPr id="19" name="Picture 18" descr="A red and white sign with white letters&#10;&#10;Description automatically generated">
            <a:extLst>
              <a:ext uri="{FF2B5EF4-FFF2-40B4-BE49-F238E27FC236}">
                <a16:creationId xmlns:a16="http://schemas.microsoft.com/office/drawing/2014/main" id="{44FD65B6-BFFF-F858-713F-608A030E6ECE}"/>
              </a:ext>
            </a:extLst>
          </p:cNvPr>
          <p:cNvPicPr>
            <a:picLocks noChangeAspect="1"/>
          </p:cNvPicPr>
          <p:nvPr/>
        </p:nvPicPr>
        <p:blipFill>
          <a:blip r:embed="rId10"/>
          <a:stretch>
            <a:fillRect/>
          </a:stretch>
        </p:blipFill>
        <p:spPr>
          <a:xfrm>
            <a:off x="8181891" y="480010"/>
            <a:ext cx="3530379" cy="306717"/>
          </a:xfrm>
          <a:prstGeom prst="rect">
            <a:avLst/>
          </a:prstGeom>
        </p:spPr>
      </p:pic>
      <p:sp>
        <p:nvSpPr>
          <p:cNvPr id="8" name="QuantidadeCombinações">
            <a:extLst>
              <a:ext uri="{FF2B5EF4-FFF2-40B4-BE49-F238E27FC236}">
                <a16:creationId xmlns:a16="http://schemas.microsoft.com/office/drawing/2014/main" id="{60259E63-5457-C0E8-9717-54FB3E8D08F9}"/>
              </a:ext>
            </a:extLst>
          </p:cNvPr>
          <p:cNvSpPr txBox="1"/>
          <p:nvPr/>
        </p:nvSpPr>
        <p:spPr>
          <a:xfrm>
            <a:off x="7072252" y="1417597"/>
            <a:ext cx="609291" cy="692497"/>
          </a:xfrm>
          <a:prstGeom prst="rect">
            <a:avLst/>
          </a:prstGeom>
          <a:noFill/>
        </p:spPr>
        <p:txBody>
          <a:bodyPr wrap="square" lIns="0" tIns="0" rIns="0" bIns="0" anchor="ctr" anchorCtr="0">
            <a:spAutoFit/>
          </a:bodyPr>
          <a:lstStyle/>
          <a:p>
            <a:pPr algn="ctr"/>
            <a:r>
              <a:rPr lang="pt-BR" sz="4500">
                <a:solidFill>
                  <a:srgbClr val="1E6273"/>
                </a:solidFill>
                <a:latin typeface="Bebas Kai" pitchFamily="82" charset="77"/>
              </a:rPr>
              <a:t>16</a:t>
            </a:r>
            <a:endParaRPr lang="pt-BR" sz="4500" dirty="0">
              <a:solidFill>
                <a:srgbClr val="1E6273"/>
              </a:solidFill>
              <a:latin typeface="Bebas Kai" pitchFamily="82" charset="77"/>
            </a:endParaRPr>
          </a:p>
        </p:txBody>
      </p:sp>
      <p:sp>
        <p:nvSpPr>
          <p:cNvPr id="10" name="QuantidadeMunicípios">
            <a:extLst>
              <a:ext uri="{FF2B5EF4-FFF2-40B4-BE49-F238E27FC236}">
                <a16:creationId xmlns:a16="http://schemas.microsoft.com/office/drawing/2014/main" id="{B5607C00-9678-E917-0B23-A1A4A5E2E550}"/>
              </a:ext>
            </a:extLst>
          </p:cNvPr>
          <p:cNvSpPr txBox="1"/>
          <p:nvPr/>
        </p:nvSpPr>
        <p:spPr>
          <a:xfrm>
            <a:off x="7698702" y="2298323"/>
            <a:ext cx="418721" cy="369332"/>
          </a:xfrm>
          <a:prstGeom prst="rect">
            <a:avLst/>
          </a:prstGeom>
          <a:noFill/>
        </p:spPr>
        <p:txBody>
          <a:bodyPr wrap="square" lIns="0" tIns="0" rIns="0" bIns="0" anchor="ctr" anchorCtr="0">
            <a:spAutoFit/>
          </a:bodyPr>
          <a:lstStyle/>
          <a:p>
            <a:pPr algn="ctr"/>
            <a:r>
              <a:rPr lang="pt-BR" sz="2400">
                <a:solidFill>
                  <a:srgbClr val="616161"/>
                </a:solidFill>
                <a:latin typeface="Bebas Kai" pitchFamily="82" charset="77"/>
              </a:rPr>
              <a:t>22</a:t>
            </a:r>
            <a:endParaRPr lang="pt-BR" sz="2400" dirty="0">
              <a:solidFill>
                <a:srgbClr val="616161"/>
              </a:solidFill>
              <a:latin typeface="Bebas Kai" pitchFamily="82" charset="77"/>
            </a:endParaRPr>
          </a:p>
        </p:txBody>
      </p:sp>
    </p:spTree>
    <p:extLst>
      <p:ext uri="{BB962C8B-B14F-4D97-AF65-F5344CB8AC3E}">
        <p14:creationId xmlns:p14="http://schemas.microsoft.com/office/powerpoint/2010/main" val="3643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creen with a black background&#10;&#10;Description automatically generated">
            <a:extLst>
              <a:ext uri="{FF2B5EF4-FFF2-40B4-BE49-F238E27FC236}">
                <a16:creationId xmlns:a16="http://schemas.microsoft.com/office/drawing/2014/main" id="{6DEA77C8-098B-A59E-A2D0-5A830362A5A9}"/>
              </a:ext>
            </a:extLst>
          </p:cNvPr>
          <p:cNvPicPr>
            <a:picLocks noChangeAspect="1"/>
          </p:cNvPicPr>
          <p:nvPr/>
        </p:nvPicPr>
        <p:blipFill>
          <a:blip r:embed="rId3"/>
          <a:stretch>
            <a:fillRect/>
          </a:stretch>
        </p:blipFill>
        <p:spPr>
          <a:xfrm>
            <a:off x="8624557" y="1236094"/>
            <a:ext cx="3218239" cy="4814689"/>
          </a:xfrm>
          <a:prstGeom prst="rect">
            <a:avLst/>
          </a:prstGeom>
        </p:spPr>
      </p:pic>
      <p:pic>
        <p:nvPicPr>
          <p:cNvPr id="11" name="Picture 10" descr="A white outline of a dump truck in a yellow circle with yellow text&#10;&#10;Description automatically generated">
            <a:extLst>
              <a:ext uri="{FF2B5EF4-FFF2-40B4-BE49-F238E27FC236}">
                <a16:creationId xmlns:a16="http://schemas.microsoft.com/office/drawing/2014/main" id="{FD377D92-5CB1-6B6A-A843-09F4BC588DCF}"/>
              </a:ext>
            </a:extLst>
          </p:cNvPr>
          <p:cNvPicPr>
            <a:picLocks noChangeAspect="1"/>
          </p:cNvPicPr>
          <p:nvPr/>
        </p:nvPicPr>
        <p:blipFill>
          <a:blip r:embed="rId4"/>
          <a:stretch>
            <a:fillRect/>
          </a:stretch>
        </p:blipFill>
        <p:spPr>
          <a:xfrm>
            <a:off x="8183034" y="2264738"/>
            <a:ext cx="2110940" cy="1267813"/>
          </a:xfrm>
          <a:prstGeom prst="rect">
            <a:avLst/>
          </a:prstGeom>
        </p:spPr>
      </p:pic>
      <p:pic>
        <p:nvPicPr>
          <p:cNvPr id="13" name="Picture 12" descr="A logo with a black background&#10;&#10;Description automatically generated">
            <a:extLst>
              <a:ext uri="{FF2B5EF4-FFF2-40B4-BE49-F238E27FC236}">
                <a16:creationId xmlns:a16="http://schemas.microsoft.com/office/drawing/2014/main" id="{C7A22EF7-4A8B-287A-7045-BB47E6719D3E}"/>
              </a:ext>
            </a:extLst>
          </p:cNvPr>
          <p:cNvPicPr>
            <a:picLocks noChangeAspect="1"/>
          </p:cNvPicPr>
          <p:nvPr/>
        </p:nvPicPr>
        <p:blipFill>
          <a:blip r:embed="rId5"/>
          <a:stretch>
            <a:fillRect/>
          </a:stretch>
        </p:blipFill>
        <p:spPr>
          <a:xfrm>
            <a:off x="5358172" y="2264738"/>
            <a:ext cx="2654288" cy="1267813"/>
          </a:xfrm>
          <a:prstGeom prst="rect">
            <a:avLst/>
          </a:prstGeom>
        </p:spPr>
      </p:pic>
      <p:pic>
        <p:nvPicPr>
          <p:cNvPr id="15" name="Picture 14" descr="A blue circle with a building and a tree in it&#10;&#10;Description automatically generated">
            <a:extLst>
              <a:ext uri="{FF2B5EF4-FFF2-40B4-BE49-F238E27FC236}">
                <a16:creationId xmlns:a16="http://schemas.microsoft.com/office/drawing/2014/main" id="{F08FF398-B97F-316E-83DC-7CA963417E87}"/>
              </a:ext>
            </a:extLst>
          </p:cNvPr>
          <p:cNvPicPr>
            <a:picLocks noChangeAspect="1"/>
          </p:cNvPicPr>
          <p:nvPr/>
        </p:nvPicPr>
        <p:blipFill>
          <a:blip r:embed="rId6"/>
          <a:stretch>
            <a:fillRect/>
          </a:stretch>
        </p:blipFill>
        <p:spPr>
          <a:xfrm>
            <a:off x="2210639" y="2264738"/>
            <a:ext cx="2654288" cy="1267813"/>
          </a:xfrm>
          <a:prstGeom prst="rect">
            <a:avLst/>
          </a:prstGeom>
        </p:spPr>
      </p:pic>
      <p:pic>
        <p:nvPicPr>
          <p:cNvPr id="23" name="Picture 22" descr="A white sign with black text&#10;&#10;Description automatically generated">
            <a:extLst>
              <a:ext uri="{FF2B5EF4-FFF2-40B4-BE49-F238E27FC236}">
                <a16:creationId xmlns:a16="http://schemas.microsoft.com/office/drawing/2014/main" id="{7B8497BB-E263-FDB0-2AA9-F2CBDAF6D632}"/>
              </a:ext>
            </a:extLst>
          </p:cNvPr>
          <p:cNvPicPr>
            <a:picLocks noChangeAspect="1"/>
          </p:cNvPicPr>
          <p:nvPr/>
        </p:nvPicPr>
        <p:blipFill>
          <a:blip r:embed="rId7"/>
          <a:stretch>
            <a:fillRect/>
          </a:stretch>
        </p:blipFill>
        <p:spPr>
          <a:xfrm>
            <a:off x="7581900" y="5926131"/>
            <a:ext cx="4251371" cy="723501"/>
          </a:xfrm>
          <a:prstGeom prst="rect">
            <a:avLst/>
          </a:prstGeom>
        </p:spPr>
      </p:pic>
      <p:pic>
        <p:nvPicPr>
          <p:cNvPr id="27" name="Picture 26" descr="A black background with white text&#10;&#10;Description automatically generated">
            <a:extLst>
              <a:ext uri="{FF2B5EF4-FFF2-40B4-BE49-F238E27FC236}">
                <a16:creationId xmlns:a16="http://schemas.microsoft.com/office/drawing/2014/main" id="{0D9645CB-49A3-9F2B-1244-9F6EE7732625}"/>
              </a:ext>
            </a:extLst>
          </p:cNvPr>
          <p:cNvPicPr>
            <a:picLocks noChangeAspect="1"/>
          </p:cNvPicPr>
          <p:nvPr/>
        </p:nvPicPr>
        <p:blipFill>
          <a:blip r:embed="rId8"/>
          <a:stretch>
            <a:fillRect/>
          </a:stretch>
        </p:blipFill>
        <p:spPr>
          <a:xfrm>
            <a:off x="2988659" y="835792"/>
            <a:ext cx="5657498" cy="864516"/>
          </a:xfrm>
          <a:prstGeom prst="rect">
            <a:avLst/>
          </a:prstGeom>
        </p:spPr>
      </p:pic>
      <p:pic>
        <p:nvPicPr>
          <p:cNvPr id="29" name="Picture 28" descr="A black and white sign with white text&#10;&#10;Description automatically generated">
            <a:extLst>
              <a:ext uri="{FF2B5EF4-FFF2-40B4-BE49-F238E27FC236}">
                <a16:creationId xmlns:a16="http://schemas.microsoft.com/office/drawing/2014/main" id="{2CDDB081-0687-3491-2E2D-8203ECBB2FA2}"/>
              </a:ext>
            </a:extLst>
          </p:cNvPr>
          <p:cNvPicPr>
            <a:picLocks noChangeAspect="1"/>
          </p:cNvPicPr>
          <p:nvPr/>
        </p:nvPicPr>
        <p:blipFill>
          <a:blip r:embed="rId9"/>
          <a:stretch>
            <a:fillRect/>
          </a:stretch>
        </p:blipFill>
        <p:spPr>
          <a:xfrm>
            <a:off x="581657" y="835792"/>
            <a:ext cx="2193073" cy="864516"/>
          </a:xfrm>
          <a:prstGeom prst="rect">
            <a:avLst/>
          </a:prstGeom>
        </p:spPr>
      </p:pic>
      <p:sp>
        <p:nvSpPr>
          <p:cNvPr id="30" name="MunicípiosCentralizado">
            <a:extLst>
              <a:ext uri="{FF2B5EF4-FFF2-40B4-BE49-F238E27FC236}">
                <a16:creationId xmlns:a16="http://schemas.microsoft.com/office/drawing/2014/main" id="{AA67FC52-C224-CCA4-3EEA-9FC4D6A41F3B}"/>
              </a:ext>
            </a:extLst>
          </p:cNvPr>
          <p:cNvSpPr txBox="1"/>
          <p:nvPr/>
        </p:nvSpPr>
        <p:spPr>
          <a:xfrm>
            <a:off x="2295525" y="3593511"/>
            <a:ext cx="3001899" cy="2100228"/>
          </a:xfrm>
          <a:prstGeom prst="rect">
            <a:avLst/>
          </a:prstGeom>
          <a:noFill/>
        </p:spPr>
        <p:txBody>
          <a:bodyPr wrap="square" lIns="0" tIns="0" rIns="0" bIns="0">
            <a:noAutofit/>
          </a:bodyPr>
          <a:lstStyle/>
          <a:p>
            <a:r>
              <a:rPr lang="pt-BR" sz="1300">
                <a:solidFill>
                  <a:schemeClr val="tx1">
                    <a:lumMod val="65000"/>
                    <a:lumOff val="35000"/>
                  </a:schemeClr>
                </a:solidFill>
                <a:latin typeface="Acumin VF SemiCondensed" panose="020B0304020202020204" pitchFamily="34" charset="77"/>
                <a:cs typeface="Arial" panose="020B0604020202020204" pitchFamily="34" charset="0"/>
              </a:rPr>
              <a:t>Alfredo Wagner, Angelina, Rancho Queimado, Anitápolis, Antônio Carlos, São Pedro de Alcântara, Biguaçu, Governador Celso Ramos, Florianópolis, São José, Palhoça, Garopaba, Paulo Lopes, Leoberto Leal, Major Gercino, Santo Amaro da Imperatriz, Águas Mornas, São Bonifácio, São João Batista, Nova Trento, Canelinha, Tijucas.</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1" name="UTVRCentralizado">
            <a:extLst>
              <a:ext uri="{FF2B5EF4-FFF2-40B4-BE49-F238E27FC236}">
                <a16:creationId xmlns:a16="http://schemas.microsoft.com/office/drawing/2014/main" id="{D0845B4F-A59C-2EA1-F848-C58DF29A8E49}"/>
              </a:ext>
            </a:extLst>
          </p:cNvPr>
          <p:cNvSpPr txBox="1"/>
          <p:nvPr/>
        </p:nvSpPr>
        <p:spPr>
          <a:xfrm>
            <a:off x="5358173" y="3593511"/>
            <a:ext cx="1536405"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São José.</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2" name="AterroCentralizado">
            <a:extLst>
              <a:ext uri="{FF2B5EF4-FFF2-40B4-BE49-F238E27FC236}">
                <a16:creationId xmlns:a16="http://schemas.microsoft.com/office/drawing/2014/main" id="{FCAA0AF7-F2CD-C7EE-7506-AA0382ACF928}"/>
              </a:ext>
            </a:extLst>
          </p:cNvPr>
          <p:cNvSpPr txBox="1"/>
          <p:nvPr/>
        </p:nvSpPr>
        <p:spPr>
          <a:xfrm>
            <a:off x="8183035" y="3593511"/>
            <a:ext cx="2110939" cy="704169"/>
          </a:xfrm>
          <a:prstGeom prst="rect">
            <a:avLst/>
          </a:prstGeom>
          <a:noFill/>
        </p:spPr>
        <p:txBody>
          <a:bodyPr wrap="square" lIns="0" tIns="0" rIns="0" bIns="0">
            <a:noAutofit/>
          </a:bodyPr>
          <a:lstStyle/>
          <a:p>
            <a:pPr algn="ctr"/>
            <a:r>
              <a:rPr lang="pt-BR" sz="1300">
                <a:solidFill>
                  <a:schemeClr val="tx1">
                    <a:lumMod val="65000"/>
                    <a:lumOff val="35000"/>
                  </a:schemeClr>
                </a:solidFill>
                <a:latin typeface="Acumin VF SemiCondensed" panose="020B0304020202020204" pitchFamily="34" charset="77"/>
                <a:cs typeface="Arial" panose="020B0604020202020204" pitchFamily="34" charset="0"/>
              </a:rPr>
              <a:t>Biguaçu.</a:t>
            </a:r>
            <a:endParaRPr lang="pt-BR" sz="1300" dirty="0">
              <a:solidFill>
                <a:schemeClr val="tx1">
                  <a:lumMod val="65000"/>
                  <a:lumOff val="35000"/>
                </a:schemeClr>
              </a:solidFill>
              <a:latin typeface="Acumin VF SemiCondensed" panose="020B0304020202020204" pitchFamily="34" charset="77"/>
              <a:cs typeface="Arial" panose="020B0604020202020204" pitchFamily="34" charset="0"/>
            </a:endParaRPr>
          </a:p>
        </p:txBody>
      </p:sp>
      <p:sp>
        <p:nvSpPr>
          <p:cNvPr id="33" name="QuantitivoRSUCentralizado">
            <a:extLst>
              <a:ext uri="{FF2B5EF4-FFF2-40B4-BE49-F238E27FC236}">
                <a16:creationId xmlns:a16="http://schemas.microsoft.com/office/drawing/2014/main" id="{91E70518-8E6F-EA84-1F71-D941CCD2B45C}"/>
              </a:ext>
            </a:extLst>
          </p:cNvPr>
          <p:cNvSpPr txBox="1"/>
          <p:nvPr/>
        </p:nvSpPr>
        <p:spPr>
          <a:xfrm>
            <a:off x="9707585" y="6036278"/>
            <a:ext cx="2081818" cy="239169"/>
          </a:xfrm>
          <a:prstGeom prst="rect">
            <a:avLst/>
          </a:prstGeom>
          <a:noFill/>
        </p:spPr>
        <p:txBody>
          <a:bodyPr wrap="square" lIns="0" tIns="0" rIns="0" bIns="0" anchor="ctr" anchorCtr="0">
            <a:noAutofit/>
          </a:bodyPr>
          <a:lstStyle/>
          <a:p>
            <a:r>
              <a:rPr lang="fr-FR" sz="1600" b="1">
                <a:latin typeface="Acumin VF Condensed SemiBold" panose="020B0304020202020204" pitchFamily="34" charset="77"/>
                <a:cs typeface="Calibri" panose="020F0502020204030204" pitchFamily="34" charset="0"/>
              </a:rPr>
              <a:t>1416 t/d | 441,79 Kt/a</a:t>
            </a:r>
            <a:endParaRPr lang="pt-BR" sz="1600" b="1" dirty="0">
              <a:latin typeface="Acumin VF Condensed SemiBold" panose="020B0304020202020204" pitchFamily="34" charset="77"/>
              <a:cs typeface="Calibri" panose="020F0502020204030204" pitchFamily="34" charset="0"/>
            </a:endParaRPr>
          </a:p>
        </p:txBody>
      </p:sp>
      <p:sp>
        <p:nvSpPr>
          <p:cNvPr id="34" name="CustoAlgoritmo">
            <a:extLst>
              <a:ext uri="{FF2B5EF4-FFF2-40B4-BE49-F238E27FC236}">
                <a16:creationId xmlns:a16="http://schemas.microsoft.com/office/drawing/2014/main" id="{22AA9B5F-D88D-0D18-6565-1C95CBC37CE8}"/>
              </a:ext>
            </a:extLst>
          </p:cNvPr>
          <p:cNvSpPr txBox="1"/>
          <p:nvPr/>
        </p:nvSpPr>
        <p:spPr>
          <a:xfrm>
            <a:off x="10483815" y="6324779"/>
            <a:ext cx="1305587" cy="239169"/>
          </a:xfrm>
          <a:prstGeom prst="rect">
            <a:avLst/>
          </a:prstGeom>
          <a:noFill/>
        </p:spPr>
        <p:txBody>
          <a:bodyPr wrap="square" lIns="0" tIns="0" rIns="0" bIns="0" anchor="ctr" anchorCtr="0">
            <a:noAutofit/>
          </a:bodyPr>
          <a:lstStyle/>
          <a:p>
            <a:r>
              <a:rPr lang="pt-BR" sz="1600" b="1">
                <a:latin typeface="Acumin VF Condensed SemiBold" panose="020B0304020202020204" pitchFamily="34" charset="77"/>
                <a:cs typeface="Calibri" panose="020F0502020204030204" pitchFamily="34" charset="0"/>
              </a:rPr>
              <a:t>700 R$/t RSU</a:t>
            </a:r>
            <a:endParaRPr lang="pt-BR" sz="1600" b="1" dirty="0">
              <a:latin typeface="Acumin VF Condensed SemiBold" panose="020B0304020202020204" pitchFamily="34" charset="77"/>
              <a:cs typeface="Calibri" panose="020F0502020204030204" pitchFamily="34" charset="0"/>
            </a:endParaRPr>
          </a:p>
        </p:txBody>
      </p:sp>
    </p:spTree>
    <p:extLst>
      <p:ext uri="{BB962C8B-B14F-4D97-AF65-F5344CB8AC3E}">
        <p14:creationId xmlns:p14="http://schemas.microsoft.com/office/powerpoint/2010/main" val="55272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920007-DDB1-AD63-8B79-34F69E51F216}"/>
              </a:ext>
            </a:extLst>
          </p:cNvPr>
          <p:cNvPicPr>
            <a:picLocks noChangeAspect="1"/>
          </p:cNvPicPr>
          <p:nvPr/>
        </p:nvPicPr>
        <p:blipFill>
          <a:blip r:embed="rId2"/>
          <a:srcRect/>
          <a:stretch/>
        </p:blipFill>
        <p:spPr>
          <a:xfrm>
            <a:off x="6066183" y="528216"/>
            <a:ext cx="1441824" cy="963400"/>
          </a:xfrm>
          <a:prstGeom prst="rect">
            <a:avLst/>
          </a:prstGeom>
        </p:spPr>
      </p:pic>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3"/>
          <a:stretch>
            <a:fillRect/>
          </a:stretch>
        </p:blipFill>
        <p:spPr>
          <a:xfrm>
            <a:off x="7955827" y="4459831"/>
            <a:ext cx="3763067" cy="328873"/>
          </a:xfrm>
          <a:prstGeom prst="rect">
            <a:avLst/>
          </a:prstGeom>
        </p:spPr>
      </p:pic>
      <p:pic>
        <p:nvPicPr>
          <p:cNvPr id="42" name="Picture 41" descr="A black background with orange letters&#10;&#10;Description automatically generated">
            <a:extLst>
              <a:ext uri="{FF2B5EF4-FFF2-40B4-BE49-F238E27FC236}">
                <a16:creationId xmlns:a16="http://schemas.microsoft.com/office/drawing/2014/main" id="{AB1C78CE-F743-35A3-B6CD-557408F8BBF6}"/>
              </a:ext>
            </a:extLst>
          </p:cNvPr>
          <p:cNvPicPr>
            <a:picLocks noChangeAspect="1"/>
          </p:cNvPicPr>
          <p:nvPr/>
        </p:nvPicPr>
        <p:blipFill>
          <a:blip r:embed="rId4"/>
          <a:stretch>
            <a:fillRect/>
          </a:stretch>
        </p:blipFill>
        <p:spPr>
          <a:xfrm>
            <a:off x="499916" y="528215"/>
            <a:ext cx="2452180" cy="830165"/>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5"/>
          <a:stretch>
            <a:fillRect/>
          </a:stretch>
        </p:blipFill>
        <p:spPr>
          <a:xfrm>
            <a:off x="6796645" y="3982078"/>
            <a:ext cx="4890504" cy="423338"/>
          </a:xfrm>
          <a:prstGeom prst="rect">
            <a:avLst/>
          </a:prstGeom>
        </p:spPr>
      </p:pic>
      <p:pic>
        <p:nvPicPr>
          <p:cNvPr id="66" name="Picture 65" descr="A green and white rectangle with a white corner&#10;&#10;Description automatically generated">
            <a:extLst>
              <a:ext uri="{FF2B5EF4-FFF2-40B4-BE49-F238E27FC236}">
                <a16:creationId xmlns:a16="http://schemas.microsoft.com/office/drawing/2014/main" id="{4E8A54D4-0A01-0AF4-3DCC-EC1697FE2F23}"/>
              </a:ext>
            </a:extLst>
          </p:cNvPr>
          <p:cNvPicPr>
            <a:picLocks noChangeAspect="1"/>
          </p:cNvPicPr>
          <p:nvPr/>
        </p:nvPicPr>
        <p:blipFill>
          <a:blip r:embed="rId6"/>
          <a:stretch>
            <a:fillRect/>
          </a:stretch>
        </p:blipFill>
        <p:spPr>
          <a:xfrm>
            <a:off x="3789981" y="6054730"/>
            <a:ext cx="3414476" cy="550110"/>
          </a:xfrm>
          <a:prstGeom prst="rect">
            <a:avLst/>
          </a:prstGeom>
        </p:spPr>
      </p:pic>
      <p:pic>
        <p:nvPicPr>
          <p:cNvPr id="68" name="Picture 67" descr="A green and white sign with white text&#10;&#10;Description automatically generated">
            <a:extLst>
              <a:ext uri="{FF2B5EF4-FFF2-40B4-BE49-F238E27FC236}">
                <a16:creationId xmlns:a16="http://schemas.microsoft.com/office/drawing/2014/main" id="{07F46106-5AFA-1467-4CE6-983F907DCAFC}"/>
              </a:ext>
            </a:extLst>
          </p:cNvPr>
          <p:cNvPicPr>
            <a:picLocks noChangeAspect="1"/>
          </p:cNvPicPr>
          <p:nvPr/>
        </p:nvPicPr>
        <p:blipFill>
          <a:blip r:embed="rId7"/>
          <a:stretch>
            <a:fillRect/>
          </a:stretch>
        </p:blipFill>
        <p:spPr>
          <a:xfrm>
            <a:off x="3789981" y="5469505"/>
            <a:ext cx="3414474" cy="543786"/>
          </a:xfrm>
          <a:prstGeom prst="rect">
            <a:avLst/>
          </a:prstGeom>
        </p:spPr>
      </p:pic>
      <p:pic>
        <p:nvPicPr>
          <p:cNvPr id="72" name="Picture 71" descr="A green rectangular sign with white corner&#10;&#10;Description automatically generated">
            <a:extLst>
              <a:ext uri="{FF2B5EF4-FFF2-40B4-BE49-F238E27FC236}">
                <a16:creationId xmlns:a16="http://schemas.microsoft.com/office/drawing/2014/main" id="{746EA8E6-DEAA-BC5D-45F4-C5D6A8765627}"/>
              </a:ext>
            </a:extLst>
          </p:cNvPr>
          <p:cNvPicPr>
            <a:picLocks noChangeAspect="1"/>
          </p:cNvPicPr>
          <p:nvPr/>
        </p:nvPicPr>
        <p:blipFill>
          <a:blip r:embed="rId8"/>
          <a:stretch>
            <a:fillRect/>
          </a:stretch>
        </p:blipFill>
        <p:spPr>
          <a:xfrm>
            <a:off x="271148" y="6054730"/>
            <a:ext cx="3414476" cy="550110"/>
          </a:xfrm>
          <a:prstGeom prst="rect">
            <a:avLst/>
          </a:prstGeom>
        </p:spPr>
      </p:pic>
      <p:pic>
        <p:nvPicPr>
          <p:cNvPr id="75" name="Picture 74" descr="A diagram of a truck&#10;&#10;Description automatically generated">
            <a:extLst>
              <a:ext uri="{FF2B5EF4-FFF2-40B4-BE49-F238E27FC236}">
                <a16:creationId xmlns:a16="http://schemas.microsoft.com/office/drawing/2014/main" id="{2ECB9966-4154-BBE5-6E09-E883A62BF238}"/>
              </a:ext>
            </a:extLst>
          </p:cNvPr>
          <p:cNvPicPr>
            <a:picLocks noChangeAspect="1"/>
          </p:cNvPicPr>
          <p:nvPr/>
        </p:nvPicPr>
        <p:blipFill>
          <a:blip r:embed="rId9"/>
          <a:stretch>
            <a:fillRect/>
          </a:stretch>
        </p:blipFill>
        <p:spPr>
          <a:xfrm>
            <a:off x="985153" y="1510874"/>
            <a:ext cx="5442157" cy="2995098"/>
          </a:xfrm>
          <a:prstGeom prst="rect">
            <a:avLst/>
          </a:prstGeom>
        </p:spPr>
      </p:pic>
      <p:pic>
        <p:nvPicPr>
          <p:cNvPr id="76" name="Picture 75" descr="A black sign with white text&#10;&#10;Description automatically generated">
            <a:extLst>
              <a:ext uri="{FF2B5EF4-FFF2-40B4-BE49-F238E27FC236}">
                <a16:creationId xmlns:a16="http://schemas.microsoft.com/office/drawing/2014/main" id="{14F2B986-37C1-4784-43E7-AAF1152B650B}"/>
              </a:ext>
            </a:extLst>
          </p:cNvPr>
          <p:cNvPicPr>
            <a:picLocks noChangeAspect="1"/>
          </p:cNvPicPr>
          <p:nvPr/>
        </p:nvPicPr>
        <p:blipFill>
          <a:blip r:embed="rId10"/>
          <a:stretch>
            <a:fillRect/>
          </a:stretch>
        </p:blipFill>
        <p:spPr>
          <a:xfrm>
            <a:off x="9133050" y="372819"/>
            <a:ext cx="2127388" cy="1138055"/>
          </a:xfrm>
          <a:prstGeom prst="rect">
            <a:avLst/>
          </a:prstGeom>
        </p:spPr>
      </p:pic>
      <p:pic>
        <p:nvPicPr>
          <p:cNvPr id="70" name="Picture 69" descr="A green and white sign&#10;&#10;Description automatically generated">
            <a:extLst>
              <a:ext uri="{FF2B5EF4-FFF2-40B4-BE49-F238E27FC236}">
                <a16:creationId xmlns:a16="http://schemas.microsoft.com/office/drawing/2014/main" id="{E7F07B87-3038-DF64-6CFE-1875C36AB67B}"/>
              </a:ext>
            </a:extLst>
          </p:cNvPr>
          <p:cNvPicPr>
            <a:picLocks noChangeAspect="1"/>
          </p:cNvPicPr>
          <p:nvPr/>
        </p:nvPicPr>
        <p:blipFill>
          <a:blip r:embed="rId11"/>
          <a:stretch>
            <a:fillRect/>
          </a:stretch>
        </p:blipFill>
        <p:spPr>
          <a:xfrm>
            <a:off x="3789981" y="4884281"/>
            <a:ext cx="3414474" cy="543786"/>
          </a:xfrm>
          <a:prstGeom prst="rect">
            <a:avLst/>
          </a:prstGeom>
        </p:spPr>
      </p:pic>
      <p:pic>
        <p:nvPicPr>
          <p:cNvPr id="77" name="Picture 76" descr="A black and orange sign with white text&#10;&#10;Description automatically generated">
            <a:extLst>
              <a:ext uri="{FF2B5EF4-FFF2-40B4-BE49-F238E27FC236}">
                <a16:creationId xmlns:a16="http://schemas.microsoft.com/office/drawing/2014/main" id="{40B11EFB-93D7-F107-6CDF-1B5F48D9DBFE}"/>
              </a:ext>
            </a:extLst>
          </p:cNvPr>
          <p:cNvPicPr>
            <a:picLocks noChangeAspect="1"/>
          </p:cNvPicPr>
          <p:nvPr/>
        </p:nvPicPr>
        <p:blipFill>
          <a:blip r:embed="rId12"/>
          <a:stretch>
            <a:fillRect/>
          </a:stretch>
        </p:blipFill>
        <p:spPr>
          <a:xfrm>
            <a:off x="7531100" y="5351770"/>
            <a:ext cx="4265443" cy="1188730"/>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3"/>
          <a:srcRect/>
          <a:stretch/>
        </p:blipFill>
        <p:spPr>
          <a:xfrm>
            <a:off x="271150" y="4888143"/>
            <a:ext cx="3414470" cy="543786"/>
          </a:xfrm>
          <a:prstGeom prst="rect">
            <a:avLst/>
          </a:prstGeom>
        </p:spPr>
      </p:pic>
      <p:pic>
        <p:nvPicPr>
          <p:cNvPr id="80" name="Picture 79" descr="A green sign with white text&#10;&#10;Description automatically generated">
            <a:extLst>
              <a:ext uri="{FF2B5EF4-FFF2-40B4-BE49-F238E27FC236}">
                <a16:creationId xmlns:a16="http://schemas.microsoft.com/office/drawing/2014/main" id="{36372E56-CD52-1E03-D8A5-BDAAE16F9C69}"/>
              </a:ext>
            </a:extLst>
          </p:cNvPr>
          <p:cNvPicPr>
            <a:picLocks noChangeAspect="1"/>
          </p:cNvPicPr>
          <p:nvPr/>
        </p:nvPicPr>
        <p:blipFill>
          <a:blip r:embed="rId14"/>
          <a:stretch>
            <a:fillRect/>
          </a:stretch>
        </p:blipFill>
        <p:spPr>
          <a:xfrm>
            <a:off x="271148" y="5468436"/>
            <a:ext cx="3414474" cy="543786"/>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2074985" y="4954933"/>
            <a:ext cx="571499"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130</a:t>
            </a:r>
            <a:endParaRPr lang="pt-BR" sz="2200" dirty="0">
              <a:solidFill>
                <a:srgbClr val="0D7C2F"/>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54933"/>
            <a:ext cx="691665"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586</a:t>
            </a:r>
            <a:endParaRPr lang="pt-BR" sz="2200" dirty="0">
              <a:solidFill>
                <a:srgbClr val="0D7C2F"/>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646484" y="5513322"/>
            <a:ext cx="917340"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100%</a:t>
            </a:r>
            <a:endParaRPr lang="pt-BR" sz="2200" dirty="0">
              <a:solidFill>
                <a:srgbClr val="0D7C2F"/>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8196"/>
            <a:ext cx="1260230" cy="141486"/>
          </a:xfrm>
          <a:prstGeom prst="rect">
            <a:avLst/>
          </a:prstGeom>
          <a:noFill/>
        </p:spPr>
        <p:txBody>
          <a:bodyPr wrap="square" lIns="0" tIns="0" rIns="0" bIns="0" anchor="ctr" anchorCtr="0">
            <a:noAutofit/>
          </a:bodyPr>
          <a:lstStyle/>
          <a:p>
            <a:pPr algn="r"/>
            <a:r>
              <a:rPr lang="pt-BR" sz="1000">
                <a:solidFill>
                  <a:srgbClr val="0D7C2F"/>
                </a:solidFill>
                <a:latin typeface="Acumin Pro" panose="020B0504020202020204" pitchFamily="34" charset="77"/>
                <a:cs typeface="Calibri" panose="020F0502020204030204" pitchFamily="34" charset="0"/>
              </a:rPr>
              <a:t>(81,9 Milhões R$/a)</a:t>
            </a:r>
            <a:endParaRPr lang="pt-BR" sz="1000" dirty="0">
              <a:solidFill>
                <a:srgbClr val="0D7C2F"/>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646484" y="6093615"/>
            <a:ext cx="917340"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-95%</a:t>
            </a:r>
            <a:endParaRPr lang="pt-BR" sz="2200" dirty="0">
              <a:solidFill>
                <a:srgbClr val="0D7C2F"/>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406661" y="4938891"/>
            <a:ext cx="691665"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62%</a:t>
            </a:r>
            <a:endParaRPr lang="pt-BR" sz="2200" dirty="0">
              <a:solidFill>
                <a:srgbClr val="0D7C2F"/>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406661" y="5513322"/>
            <a:ext cx="674086"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10%</a:t>
            </a:r>
            <a:endParaRPr lang="pt-BR" sz="2200" dirty="0">
              <a:solidFill>
                <a:srgbClr val="0D7C2F"/>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9%</a:t>
            </a:r>
            <a:endParaRPr lang="pt-BR" sz="2200" dirty="0">
              <a:solidFill>
                <a:srgbClr val="0D7C2F"/>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280213" y="6093615"/>
            <a:ext cx="903720"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75%</a:t>
            </a:r>
            <a:endParaRPr lang="pt-BR" sz="2200" dirty="0">
              <a:solidFill>
                <a:srgbClr val="0D7C2F"/>
              </a:solidFill>
              <a:latin typeface="Bebas Kai" pitchFamily="82" charset="77"/>
            </a:endParaRPr>
          </a:p>
        </p:txBody>
      </p:sp>
      <p:sp>
        <p:nvSpPr>
          <p:cNvPr id="100" name="InvestimentoDireto">
            <a:extLst>
              <a:ext uri="{FF2B5EF4-FFF2-40B4-BE49-F238E27FC236}">
                <a16:creationId xmlns:a16="http://schemas.microsoft.com/office/drawing/2014/main" id="{0D918D64-AD38-16E5-F53A-1AE1AD0F9BEC}"/>
              </a:ext>
            </a:extLst>
          </p:cNvPr>
          <p:cNvSpPr txBox="1"/>
          <p:nvPr/>
        </p:nvSpPr>
        <p:spPr>
          <a:xfrm>
            <a:off x="6183932" y="1116503"/>
            <a:ext cx="1265214"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R$ 1,05 Bi</a:t>
            </a:r>
            <a:endParaRPr lang="pt-BR" sz="2400" b="1" dirty="0">
              <a:solidFill>
                <a:srgbClr val="606060"/>
              </a:solidFill>
              <a:latin typeface="Acumin VF Condensed SemiBold" panose="020B0304020202020204" pitchFamily="34" charset="77"/>
            </a:endParaRPr>
          </a:p>
        </p:txBody>
      </p:sp>
      <p:sp>
        <p:nvSpPr>
          <p:cNvPr id="109" name="VendaMaterialRecicláveis">
            <a:extLst>
              <a:ext uri="{FF2B5EF4-FFF2-40B4-BE49-F238E27FC236}">
                <a16:creationId xmlns:a16="http://schemas.microsoft.com/office/drawing/2014/main" id="{EC28BA24-336B-BFA4-1D79-CBEDB46E1B54}"/>
              </a:ext>
            </a:extLst>
          </p:cNvPr>
          <p:cNvSpPr txBox="1"/>
          <p:nvPr/>
        </p:nvSpPr>
        <p:spPr>
          <a:xfrm>
            <a:off x="10062272" y="5755939"/>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1267</a:t>
            </a:r>
            <a:endParaRPr lang="pt-BR" dirty="0">
              <a:solidFill>
                <a:srgbClr val="DF8D21"/>
              </a:solidFill>
              <a:latin typeface="Bebas Kai" pitchFamily="82" charset="77"/>
            </a:endParaRPr>
          </a:p>
        </p:txBody>
      </p:sp>
      <p:sp>
        <p:nvSpPr>
          <p:cNvPr id="110" name="VendaMaterialRecicláveisReal">
            <a:extLst>
              <a:ext uri="{FF2B5EF4-FFF2-40B4-BE49-F238E27FC236}">
                <a16:creationId xmlns:a16="http://schemas.microsoft.com/office/drawing/2014/main" id="{0CABF053-AB72-515D-BE65-AD599770457D}"/>
              </a:ext>
            </a:extLst>
          </p:cNvPr>
          <p:cNvSpPr txBox="1"/>
          <p:nvPr/>
        </p:nvSpPr>
        <p:spPr>
          <a:xfrm>
            <a:off x="10699185" y="5755939"/>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1267</a:t>
            </a:r>
            <a:endParaRPr lang="pt-BR" dirty="0">
              <a:solidFill>
                <a:srgbClr val="056C7A"/>
              </a:solidFill>
              <a:latin typeface="Bebas Kai" pitchFamily="82" charset="77"/>
            </a:endParaRPr>
          </a:p>
        </p:txBody>
      </p:sp>
      <p:sp>
        <p:nvSpPr>
          <p:cNvPr id="111" name="VendaCDR">
            <a:extLst>
              <a:ext uri="{FF2B5EF4-FFF2-40B4-BE49-F238E27FC236}">
                <a16:creationId xmlns:a16="http://schemas.microsoft.com/office/drawing/2014/main" id="{8036D54E-F552-6F0D-5D26-6D4D38859E56}"/>
              </a:ext>
            </a:extLst>
          </p:cNvPr>
          <p:cNvSpPr txBox="1"/>
          <p:nvPr/>
        </p:nvSpPr>
        <p:spPr>
          <a:xfrm>
            <a:off x="10062272" y="6038514"/>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120</a:t>
            </a:r>
            <a:endParaRPr lang="pt-BR" dirty="0">
              <a:solidFill>
                <a:srgbClr val="DF8D21"/>
              </a:solidFill>
              <a:latin typeface="Bebas Kai" pitchFamily="82" charset="77"/>
            </a:endParaRPr>
          </a:p>
        </p:txBody>
      </p:sp>
      <p:sp>
        <p:nvSpPr>
          <p:cNvPr id="112" name="VendaCDRReal">
            <a:extLst>
              <a:ext uri="{FF2B5EF4-FFF2-40B4-BE49-F238E27FC236}">
                <a16:creationId xmlns:a16="http://schemas.microsoft.com/office/drawing/2014/main" id="{74FC38EC-D978-2871-3DA1-6B6FA3F51CDF}"/>
              </a:ext>
            </a:extLst>
          </p:cNvPr>
          <p:cNvSpPr txBox="1"/>
          <p:nvPr/>
        </p:nvSpPr>
        <p:spPr>
          <a:xfrm>
            <a:off x="10699185" y="6038514"/>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160</a:t>
            </a:r>
            <a:endParaRPr lang="pt-BR" dirty="0">
              <a:solidFill>
                <a:srgbClr val="056C7A"/>
              </a:solidFill>
              <a:latin typeface="Bebas Kai" pitchFamily="82" charset="77"/>
            </a:endParaRPr>
          </a:p>
        </p:txBody>
      </p:sp>
      <p:sp>
        <p:nvSpPr>
          <p:cNvPr id="113" name="VendaEnergia">
            <a:extLst>
              <a:ext uri="{FF2B5EF4-FFF2-40B4-BE49-F238E27FC236}">
                <a16:creationId xmlns:a16="http://schemas.microsoft.com/office/drawing/2014/main" id="{458208C4-031F-3221-C8B1-45B4769BA464}"/>
              </a:ext>
            </a:extLst>
          </p:cNvPr>
          <p:cNvSpPr txBox="1"/>
          <p:nvPr/>
        </p:nvSpPr>
        <p:spPr>
          <a:xfrm>
            <a:off x="10062272" y="6311564"/>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263</a:t>
            </a:r>
            <a:endParaRPr lang="pt-BR" dirty="0">
              <a:solidFill>
                <a:srgbClr val="DF8D21"/>
              </a:solidFill>
              <a:latin typeface="Bebas Kai" pitchFamily="82" charset="77"/>
            </a:endParaRPr>
          </a:p>
        </p:txBody>
      </p:sp>
      <p:sp>
        <p:nvSpPr>
          <p:cNvPr id="114" name="VendaEnergiaReal">
            <a:extLst>
              <a:ext uri="{FF2B5EF4-FFF2-40B4-BE49-F238E27FC236}">
                <a16:creationId xmlns:a16="http://schemas.microsoft.com/office/drawing/2014/main" id="{D5505EF3-3E38-C569-0A41-8C7BB2D85CFF}"/>
              </a:ext>
            </a:extLst>
          </p:cNvPr>
          <p:cNvSpPr txBox="1"/>
          <p:nvPr/>
        </p:nvSpPr>
        <p:spPr>
          <a:xfrm>
            <a:off x="10699185" y="6311564"/>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263</a:t>
            </a:r>
            <a:endParaRPr lang="pt-BR" dirty="0">
              <a:solidFill>
                <a:srgbClr val="056C7A"/>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229725" y="4196137"/>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117" name="Picture 116" descr="A green and white text on a black background&#10;&#10;Description automatically generated">
            <a:extLst>
              <a:ext uri="{FF2B5EF4-FFF2-40B4-BE49-F238E27FC236}">
                <a16:creationId xmlns:a16="http://schemas.microsoft.com/office/drawing/2014/main" id="{3918C768-C816-F88D-68A9-C1C216B140CD}"/>
              </a:ext>
            </a:extLst>
          </p:cNvPr>
          <p:cNvPicPr>
            <a:picLocks noChangeAspect="1"/>
          </p:cNvPicPr>
          <p:nvPr/>
        </p:nvPicPr>
        <p:blipFill>
          <a:blip r:embed="rId15"/>
          <a:stretch>
            <a:fillRect/>
          </a:stretch>
        </p:blipFill>
        <p:spPr>
          <a:xfrm>
            <a:off x="2992122" y="296230"/>
            <a:ext cx="3067303" cy="1239570"/>
          </a:xfrm>
          <a:prstGeom prst="rect">
            <a:avLst/>
          </a:prstGeom>
        </p:spPr>
      </p:pic>
      <p:graphicFrame>
        <p:nvGraphicFramePr>
          <p:cNvPr id="2" name="Gráfico">
            <a:extLst>
              <a:ext uri="{FF2B5EF4-FFF2-40B4-BE49-F238E27FC236}">
                <a16:creationId xmlns:a16="http://schemas.microsoft.com/office/drawing/2014/main" id="{1BD4D152-2C1D-3344-BB4C-4134ECE89D4B}"/>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593804594"/>
              </p:ext>
            </p:extLst>
          </p:nvPr>
        </p:nvGraphicFramePr>
        <p:xfrm>
          <a:off x="7558554" y="1272516"/>
          <a:ext cx="3374241" cy="2747933"/>
        </p:xfrm>
        <a:graphic>
          <a:graphicData uri="http://schemas.openxmlformats.org/drawingml/2006/chart">
            <c:chart xmlns:c="http://schemas.openxmlformats.org/drawingml/2006/chart" xmlns:r="http://schemas.openxmlformats.org/officeDocument/2006/relationships" r:id="rId16"/>
          </a:graphicData>
        </a:graphic>
      </p:graphicFrame>
      <p:sp>
        <p:nvSpPr>
          <p:cNvPr id="4" name="CaixaDeTexto 3">
            <a:extLst>
              <a:ext uri="{FF2B5EF4-FFF2-40B4-BE49-F238E27FC236}">
                <a16:creationId xmlns:a16="http://schemas.microsoft.com/office/drawing/2014/main" id="{2385258A-7ACF-4812-4513-63B127968B29}"/>
              </a:ext>
            </a:extLst>
          </p:cNvPr>
          <p:cNvSpPr txBox="1"/>
          <p:nvPr/>
        </p:nvSpPr>
        <p:spPr>
          <a:xfrm>
            <a:off x="759093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6" name="CaixaDeTexto 5">
            <a:extLst>
              <a:ext uri="{FF2B5EF4-FFF2-40B4-BE49-F238E27FC236}">
                <a16:creationId xmlns:a16="http://schemas.microsoft.com/office/drawing/2014/main" id="{11300DA7-A0FB-3A57-1BDC-419CC67CC3F7}"/>
              </a:ext>
            </a:extLst>
          </p:cNvPr>
          <p:cNvSpPr txBox="1"/>
          <p:nvPr/>
        </p:nvSpPr>
        <p:spPr>
          <a:xfrm>
            <a:off x="838341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7" name="CaixaDeTexto 6">
            <a:extLst>
              <a:ext uri="{FF2B5EF4-FFF2-40B4-BE49-F238E27FC236}">
                <a16:creationId xmlns:a16="http://schemas.microsoft.com/office/drawing/2014/main" id="{DB8C34C2-3AF3-E9B9-3D14-F4F25DBC17DE}"/>
              </a:ext>
            </a:extLst>
          </p:cNvPr>
          <p:cNvSpPr txBox="1"/>
          <p:nvPr/>
        </p:nvSpPr>
        <p:spPr>
          <a:xfrm>
            <a:off x="917589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8" name="CaixaDeTexto 7">
            <a:extLst>
              <a:ext uri="{FF2B5EF4-FFF2-40B4-BE49-F238E27FC236}">
                <a16:creationId xmlns:a16="http://schemas.microsoft.com/office/drawing/2014/main" id="{7F4026E8-94A1-1F4C-AF75-D4EC32FE721C}"/>
              </a:ext>
            </a:extLst>
          </p:cNvPr>
          <p:cNvSpPr txBox="1"/>
          <p:nvPr/>
        </p:nvSpPr>
        <p:spPr>
          <a:xfrm>
            <a:off x="9998859" y="374904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Tree>
    <p:extLst>
      <p:ext uri="{BB962C8B-B14F-4D97-AF65-F5344CB8AC3E}">
        <p14:creationId xmlns:p14="http://schemas.microsoft.com/office/powerpoint/2010/main" val="402716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920007-DDB1-AD63-8B79-34F69E51F216}"/>
              </a:ext>
            </a:extLst>
          </p:cNvPr>
          <p:cNvPicPr>
            <a:picLocks noChangeAspect="1"/>
          </p:cNvPicPr>
          <p:nvPr/>
        </p:nvPicPr>
        <p:blipFill>
          <a:blip r:embed="rId2"/>
          <a:srcRect/>
          <a:stretch/>
        </p:blipFill>
        <p:spPr>
          <a:xfrm>
            <a:off x="6160775" y="528216"/>
            <a:ext cx="1441824" cy="963400"/>
          </a:xfrm>
          <a:prstGeom prst="rect">
            <a:avLst/>
          </a:prstGeom>
        </p:spPr>
      </p:pic>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3"/>
          <a:stretch>
            <a:fillRect/>
          </a:stretch>
        </p:blipFill>
        <p:spPr>
          <a:xfrm>
            <a:off x="7955827" y="4459831"/>
            <a:ext cx="3763067" cy="328873"/>
          </a:xfrm>
          <a:prstGeom prst="rect">
            <a:avLst/>
          </a:prstGeom>
        </p:spPr>
      </p:pic>
      <p:pic>
        <p:nvPicPr>
          <p:cNvPr id="42" name="Picture 41" descr="A black background with orange letters&#10;&#10;Description automatically generated">
            <a:extLst>
              <a:ext uri="{FF2B5EF4-FFF2-40B4-BE49-F238E27FC236}">
                <a16:creationId xmlns:a16="http://schemas.microsoft.com/office/drawing/2014/main" id="{AB1C78CE-F743-35A3-B6CD-557408F8BBF6}"/>
              </a:ext>
            </a:extLst>
          </p:cNvPr>
          <p:cNvPicPr>
            <a:picLocks noChangeAspect="1"/>
          </p:cNvPicPr>
          <p:nvPr/>
        </p:nvPicPr>
        <p:blipFill>
          <a:blip r:embed="rId4"/>
          <a:stretch>
            <a:fillRect/>
          </a:stretch>
        </p:blipFill>
        <p:spPr>
          <a:xfrm>
            <a:off x="499916" y="528215"/>
            <a:ext cx="2452180" cy="830165"/>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5"/>
          <a:stretch>
            <a:fillRect/>
          </a:stretch>
        </p:blipFill>
        <p:spPr>
          <a:xfrm>
            <a:off x="6794105" y="3982078"/>
            <a:ext cx="4890504" cy="423338"/>
          </a:xfrm>
          <a:prstGeom prst="rect">
            <a:avLst/>
          </a:prstGeom>
        </p:spPr>
      </p:pic>
      <p:pic>
        <p:nvPicPr>
          <p:cNvPr id="66" name="Picture 65" descr="A green and white rectangle with a white corner&#10;&#10;Description automatically generated">
            <a:extLst>
              <a:ext uri="{FF2B5EF4-FFF2-40B4-BE49-F238E27FC236}">
                <a16:creationId xmlns:a16="http://schemas.microsoft.com/office/drawing/2014/main" id="{4E8A54D4-0A01-0AF4-3DCC-EC1697FE2F23}"/>
              </a:ext>
            </a:extLst>
          </p:cNvPr>
          <p:cNvPicPr>
            <a:picLocks noChangeAspect="1"/>
          </p:cNvPicPr>
          <p:nvPr/>
        </p:nvPicPr>
        <p:blipFill>
          <a:blip r:embed="rId6"/>
          <a:stretch>
            <a:fillRect/>
          </a:stretch>
        </p:blipFill>
        <p:spPr>
          <a:xfrm>
            <a:off x="3789981" y="6054730"/>
            <a:ext cx="3414476" cy="550110"/>
          </a:xfrm>
          <a:prstGeom prst="rect">
            <a:avLst/>
          </a:prstGeom>
        </p:spPr>
      </p:pic>
      <p:pic>
        <p:nvPicPr>
          <p:cNvPr id="68" name="Picture 67" descr="A green and white sign with white text&#10;&#10;Description automatically generated">
            <a:extLst>
              <a:ext uri="{FF2B5EF4-FFF2-40B4-BE49-F238E27FC236}">
                <a16:creationId xmlns:a16="http://schemas.microsoft.com/office/drawing/2014/main" id="{07F46106-5AFA-1467-4CE6-983F907DCAFC}"/>
              </a:ext>
            </a:extLst>
          </p:cNvPr>
          <p:cNvPicPr>
            <a:picLocks noChangeAspect="1"/>
          </p:cNvPicPr>
          <p:nvPr/>
        </p:nvPicPr>
        <p:blipFill>
          <a:blip r:embed="rId7"/>
          <a:stretch>
            <a:fillRect/>
          </a:stretch>
        </p:blipFill>
        <p:spPr>
          <a:xfrm>
            <a:off x="3789981" y="5469505"/>
            <a:ext cx="3414474" cy="543786"/>
          </a:xfrm>
          <a:prstGeom prst="rect">
            <a:avLst/>
          </a:prstGeom>
        </p:spPr>
      </p:pic>
      <p:pic>
        <p:nvPicPr>
          <p:cNvPr id="72" name="Picture 71" descr="A green rectangular sign with white corner&#10;&#10;Description automatically generated">
            <a:extLst>
              <a:ext uri="{FF2B5EF4-FFF2-40B4-BE49-F238E27FC236}">
                <a16:creationId xmlns:a16="http://schemas.microsoft.com/office/drawing/2014/main" id="{746EA8E6-DEAA-BC5D-45F4-C5D6A8765627}"/>
              </a:ext>
            </a:extLst>
          </p:cNvPr>
          <p:cNvPicPr>
            <a:picLocks noChangeAspect="1"/>
          </p:cNvPicPr>
          <p:nvPr/>
        </p:nvPicPr>
        <p:blipFill>
          <a:blip r:embed="rId8"/>
          <a:stretch>
            <a:fillRect/>
          </a:stretch>
        </p:blipFill>
        <p:spPr>
          <a:xfrm>
            <a:off x="271148" y="6054730"/>
            <a:ext cx="3414476" cy="550110"/>
          </a:xfrm>
          <a:prstGeom prst="rect">
            <a:avLst/>
          </a:prstGeom>
        </p:spPr>
      </p:pic>
      <p:pic>
        <p:nvPicPr>
          <p:cNvPr id="75" name="Picture 74">
            <a:extLst>
              <a:ext uri="{FF2B5EF4-FFF2-40B4-BE49-F238E27FC236}">
                <a16:creationId xmlns:a16="http://schemas.microsoft.com/office/drawing/2014/main" id="{2ECB9966-4154-BBE5-6E09-E883A62BF238}"/>
              </a:ext>
            </a:extLst>
          </p:cNvPr>
          <p:cNvPicPr>
            <a:picLocks noChangeAspect="1"/>
          </p:cNvPicPr>
          <p:nvPr/>
        </p:nvPicPr>
        <p:blipFill>
          <a:blip r:embed="rId9"/>
          <a:srcRect/>
          <a:stretch/>
        </p:blipFill>
        <p:spPr>
          <a:xfrm>
            <a:off x="985153" y="1514060"/>
            <a:ext cx="5442157" cy="2988725"/>
          </a:xfrm>
          <a:prstGeom prst="rect">
            <a:avLst/>
          </a:prstGeom>
        </p:spPr>
      </p:pic>
      <p:pic>
        <p:nvPicPr>
          <p:cNvPr id="76" name="Picture 75">
            <a:extLst>
              <a:ext uri="{FF2B5EF4-FFF2-40B4-BE49-F238E27FC236}">
                <a16:creationId xmlns:a16="http://schemas.microsoft.com/office/drawing/2014/main" id="{14F2B986-37C1-4784-43E7-AAF1152B650B}"/>
              </a:ext>
            </a:extLst>
          </p:cNvPr>
          <p:cNvPicPr>
            <a:picLocks noChangeAspect="1"/>
          </p:cNvPicPr>
          <p:nvPr/>
        </p:nvPicPr>
        <p:blipFill>
          <a:blip r:embed="rId10"/>
          <a:srcRect/>
          <a:stretch/>
        </p:blipFill>
        <p:spPr>
          <a:xfrm>
            <a:off x="9139060" y="372819"/>
            <a:ext cx="2115367" cy="1138055"/>
          </a:xfrm>
          <a:prstGeom prst="rect">
            <a:avLst/>
          </a:prstGeom>
        </p:spPr>
      </p:pic>
      <p:pic>
        <p:nvPicPr>
          <p:cNvPr id="70" name="Picture 69" descr="A green and white sign&#10;&#10;Description automatically generated">
            <a:extLst>
              <a:ext uri="{FF2B5EF4-FFF2-40B4-BE49-F238E27FC236}">
                <a16:creationId xmlns:a16="http://schemas.microsoft.com/office/drawing/2014/main" id="{E7F07B87-3038-DF64-6CFE-1875C36AB67B}"/>
              </a:ext>
            </a:extLst>
          </p:cNvPr>
          <p:cNvPicPr>
            <a:picLocks noChangeAspect="1"/>
          </p:cNvPicPr>
          <p:nvPr/>
        </p:nvPicPr>
        <p:blipFill>
          <a:blip r:embed="rId11"/>
          <a:stretch>
            <a:fillRect/>
          </a:stretch>
        </p:blipFill>
        <p:spPr>
          <a:xfrm>
            <a:off x="3789981" y="4884281"/>
            <a:ext cx="3414474" cy="543786"/>
          </a:xfrm>
          <a:prstGeom prst="rect">
            <a:avLst/>
          </a:prstGeom>
        </p:spPr>
      </p:pic>
      <p:pic>
        <p:nvPicPr>
          <p:cNvPr id="77" name="Picture 76">
            <a:extLst>
              <a:ext uri="{FF2B5EF4-FFF2-40B4-BE49-F238E27FC236}">
                <a16:creationId xmlns:a16="http://schemas.microsoft.com/office/drawing/2014/main" id="{40B11EFB-93D7-F107-6CDF-1B5F48D9DBFE}"/>
              </a:ext>
            </a:extLst>
          </p:cNvPr>
          <p:cNvPicPr>
            <a:picLocks noChangeAspect="1"/>
          </p:cNvPicPr>
          <p:nvPr/>
        </p:nvPicPr>
        <p:blipFill>
          <a:blip r:embed="rId12"/>
          <a:srcRect/>
          <a:stretch/>
        </p:blipFill>
        <p:spPr>
          <a:xfrm>
            <a:off x="7531100" y="5354948"/>
            <a:ext cx="4265443" cy="1182373"/>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3"/>
          <a:srcRect/>
          <a:stretch/>
        </p:blipFill>
        <p:spPr>
          <a:xfrm>
            <a:off x="271150" y="4888143"/>
            <a:ext cx="3414470" cy="543786"/>
          </a:xfrm>
          <a:prstGeom prst="rect">
            <a:avLst/>
          </a:prstGeom>
        </p:spPr>
      </p:pic>
      <p:pic>
        <p:nvPicPr>
          <p:cNvPr id="80" name="Picture 79" descr="A green sign with white text&#10;&#10;Description automatically generated">
            <a:extLst>
              <a:ext uri="{FF2B5EF4-FFF2-40B4-BE49-F238E27FC236}">
                <a16:creationId xmlns:a16="http://schemas.microsoft.com/office/drawing/2014/main" id="{36372E56-CD52-1E03-D8A5-BDAAE16F9C69}"/>
              </a:ext>
            </a:extLst>
          </p:cNvPr>
          <p:cNvPicPr>
            <a:picLocks noChangeAspect="1"/>
          </p:cNvPicPr>
          <p:nvPr/>
        </p:nvPicPr>
        <p:blipFill>
          <a:blip r:embed="rId14"/>
          <a:stretch>
            <a:fillRect/>
          </a:stretch>
        </p:blipFill>
        <p:spPr>
          <a:xfrm>
            <a:off x="271148" y="5468436"/>
            <a:ext cx="3414474" cy="543786"/>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2074985" y="4954933"/>
            <a:ext cx="571499"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130</a:t>
            </a:r>
            <a:endParaRPr lang="pt-BR" sz="2200" dirty="0">
              <a:solidFill>
                <a:srgbClr val="0D7C2F"/>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54933"/>
            <a:ext cx="691665"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586</a:t>
            </a:r>
            <a:endParaRPr lang="pt-BR" sz="2200" dirty="0">
              <a:solidFill>
                <a:srgbClr val="0D7C2F"/>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716306" y="5513322"/>
            <a:ext cx="847518"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100%</a:t>
            </a:r>
            <a:endParaRPr lang="pt-BR" sz="2200" dirty="0">
              <a:solidFill>
                <a:srgbClr val="0D7C2F"/>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3001"/>
            <a:ext cx="1260230" cy="141486"/>
          </a:xfrm>
          <a:prstGeom prst="rect">
            <a:avLst/>
          </a:prstGeom>
          <a:noFill/>
        </p:spPr>
        <p:txBody>
          <a:bodyPr wrap="square" lIns="0" tIns="0" rIns="0" bIns="0" anchor="ctr" anchorCtr="0">
            <a:noAutofit/>
          </a:bodyPr>
          <a:lstStyle/>
          <a:p>
            <a:pPr algn="r"/>
            <a:r>
              <a:rPr lang="pt-BR" sz="1000">
                <a:solidFill>
                  <a:srgbClr val="0D7C2F"/>
                </a:solidFill>
                <a:latin typeface="Acumin Pro" panose="020B0504020202020204" pitchFamily="34" charset="77"/>
                <a:cs typeface="Calibri" panose="020F0502020204030204" pitchFamily="34" charset="0"/>
              </a:rPr>
              <a:t>(81,9 Milhões R$/a)</a:t>
            </a:r>
            <a:endParaRPr lang="pt-BR" sz="1000" dirty="0">
              <a:solidFill>
                <a:srgbClr val="0D7C2F"/>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716306" y="6093615"/>
            <a:ext cx="847518"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-95%</a:t>
            </a:r>
            <a:endParaRPr lang="pt-BR" sz="2200" dirty="0">
              <a:solidFill>
                <a:srgbClr val="0D7C2F"/>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406661" y="4938891"/>
            <a:ext cx="691665"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62%</a:t>
            </a:r>
            <a:endParaRPr lang="pt-BR" sz="2200" dirty="0">
              <a:solidFill>
                <a:srgbClr val="0D7C2F"/>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278524" y="5513322"/>
            <a:ext cx="802223"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10%</a:t>
            </a:r>
            <a:endParaRPr lang="pt-BR" sz="2200" dirty="0">
              <a:solidFill>
                <a:srgbClr val="0D7C2F"/>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9%</a:t>
            </a:r>
            <a:endParaRPr lang="pt-BR" sz="2200" dirty="0">
              <a:solidFill>
                <a:srgbClr val="0D7C2F"/>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360895" y="6093615"/>
            <a:ext cx="823038" cy="276999"/>
          </a:xfrm>
          <a:prstGeom prst="rect">
            <a:avLst/>
          </a:prstGeom>
          <a:noFill/>
        </p:spPr>
        <p:txBody>
          <a:bodyPr wrap="square" lIns="0" tIns="0" rIns="0" bIns="0" anchor="ctr" anchorCtr="0">
            <a:noAutofit/>
          </a:bodyPr>
          <a:lstStyle/>
          <a:p>
            <a:pPr algn="r"/>
            <a:r>
              <a:rPr lang="pt-BR" sz="2200">
                <a:solidFill>
                  <a:srgbClr val="0D7C2F"/>
                </a:solidFill>
                <a:latin typeface="Bebas Kai" pitchFamily="82" charset="77"/>
              </a:rPr>
              <a:t>75%</a:t>
            </a:r>
            <a:endParaRPr lang="pt-BR" sz="2200" dirty="0">
              <a:solidFill>
                <a:srgbClr val="0D7C2F"/>
              </a:solidFill>
              <a:latin typeface="Bebas Kai" pitchFamily="82" charset="77"/>
            </a:endParaRPr>
          </a:p>
        </p:txBody>
      </p:sp>
      <p:sp>
        <p:nvSpPr>
          <p:cNvPr id="100" name="InvestimentoDireto">
            <a:extLst>
              <a:ext uri="{FF2B5EF4-FFF2-40B4-BE49-F238E27FC236}">
                <a16:creationId xmlns:a16="http://schemas.microsoft.com/office/drawing/2014/main" id="{0D918D64-AD38-16E5-F53A-1AE1AD0F9BEC}"/>
              </a:ext>
            </a:extLst>
          </p:cNvPr>
          <p:cNvSpPr txBox="1"/>
          <p:nvPr/>
        </p:nvSpPr>
        <p:spPr>
          <a:xfrm>
            <a:off x="6278524" y="1116503"/>
            <a:ext cx="1265214"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R$ 1,05 Bi</a:t>
            </a:r>
            <a:endParaRPr lang="pt-BR" sz="2400" b="1" dirty="0">
              <a:solidFill>
                <a:srgbClr val="606060"/>
              </a:solidFill>
              <a:latin typeface="Acumin VF Condensed SemiBold" panose="020B0304020202020204" pitchFamily="34" charset="77"/>
            </a:endParaRPr>
          </a:p>
        </p:txBody>
      </p:sp>
      <p:sp>
        <p:nvSpPr>
          <p:cNvPr id="109" name="VendaMaterialRecicláveis">
            <a:extLst>
              <a:ext uri="{FF2B5EF4-FFF2-40B4-BE49-F238E27FC236}">
                <a16:creationId xmlns:a16="http://schemas.microsoft.com/office/drawing/2014/main" id="{EC28BA24-336B-BFA4-1D79-CBEDB46E1B54}"/>
              </a:ext>
            </a:extLst>
          </p:cNvPr>
          <p:cNvSpPr txBox="1"/>
          <p:nvPr/>
        </p:nvSpPr>
        <p:spPr>
          <a:xfrm>
            <a:off x="10062272" y="5755939"/>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1267</a:t>
            </a:r>
            <a:endParaRPr lang="pt-BR" dirty="0">
              <a:solidFill>
                <a:srgbClr val="DF8D21"/>
              </a:solidFill>
              <a:latin typeface="Bebas Kai" pitchFamily="82" charset="77"/>
            </a:endParaRPr>
          </a:p>
        </p:txBody>
      </p:sp>
      <p:sp>
        <p:nvSpPr>
          <p:cNvPr id="110" name="VendaMaterialRecicláveisReal">
            <a:extLst>
              <a:ext uri="{FF2B5EF4-FFF2-40B4-BE49-F238E27FC236}">
                <a16:creationId xmlns:a16="http://schemas.microsoft.com/office/drawing/2014/main" id="{0CABF053-AB72-515D-BE65-AD599770457D}"/>
              </a:ext>
            </a:extLst>
          </p:cNvPr>
          <p:cNvSpPr txBox="1"/>
          <p:nvPr/>
        </p:nvSpPr>
        <p:spPr>
          <a:xfrm>
            <a:off x="10699185" y="5755939"/>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1267</a:t>
            </a:r>
            <a:endParaRPr lang="pt-BR" dirty="0">
              <a:solidFill>
                <a:srgbClr val="056C7A"/>
              </a:solidFill>
              <a:latin typeface="Bebas Kai" pitchFamily="82" charset="77"/>
            </a:endParaRPr>
          </a:p>
        </p:txBody>
      </p:sp>
      <p:sp>
        <p:nvSpPr>
          <p:cNvPr id="111" name="VendaCDR">
            <a:extLst>
              <a:ext uri="{FF2B5EF4-FFF2-40B4-BE49-F238E27FC236}">
                <a16:creationId xmlns:a16="http://schemas.microsoft.com/office/drawing/2014/main" id="{8036D54E-F552-6F0D-5D26-6D4D38859E56}"/>
              </a:ext>
            </a:extLst>
          </p:cNvPr>
          <p:cNvSpPr txBox="1"/>
          <p:nvPr/>
        </p:nvSpPr>
        <p:spPr>
          <a:xfrm>
            <a:off x="10062272" y="6038514"/>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120</a:t>
            </a:r>
            <a:endParaRPr lang="pt-BR" dirty="0">
              <a:solidFill>
                <a:srgbClr val="DF8D21"/>
              </a:solidFill>
              <a:latin typeface="Bebas Kai" pitchFamily="82" charset="77"/>
            </a:endParaRPr>
          </a:p>
        </p:txBody>
      </p:sp>
      <p:sp>
        <p:nvSpPr>
          <p:cNvPr id="112" name="VendaCDRReal">
            <a:extLst>
              <a:ext uri="{FF2B5EF4-FFF2-40B4-BE49-F238E27FC236}">
                <a16:creationId xmlns:a16="http://schemas.microsoft.com/office/drawing/2014/main" id="{74FC38EC-D978-2871-3DA1-6B6FA3F51CDF}"/>
              </a:ext>
            </a:extLst>
          </p:cNvPr>
          <p:cNvSpPr txBox="1"/>
          <p:nvPr/>
        </p:nvSpPr>
        <p:spPr>
          <a:xfrm>
            <a:off x="10699185" y="6038514"/>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160</a:t>
            </a:r>
            <a:endParaRPr lang="pt-BR" dirty="0">
              <a:solidFill>
                <a:srgbClr val="056C7A"/>
              </a:solidFill>
              <a:latin typeface="Bebas Kai" pitchFamily="82" charset="77"/>
            </a:endParaRPr>
          </a:p>
        </p:txBody>
      </p:sp>
      <p:sp>
        <p:nvSpPr>
          <p:cNvPr id="113" name="VendaBiometano">
            <a:extLst>
              <a:ext uri="{FF2B5EF4-FFF2-40B4-BE49-F238E27FC236}">
                <a16:creationId xmlns:a16="http://schemas.microsoft.com/office/drawing/2014/main" id="{458208C4-031F-3221-C8B1-45B4769BA464}"/>
              </a:ext>
            </a:extLst>
          </p:cNvPr>
          <p:cNvSpPr txBox="1"/>
          <p:nvPr/>
        </p:nvSpPr>
        <p:spPr>
          <a:xfrm>
            <a:off x="10062272" y="6311564"/>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0,10</a:t>
            </a:r>
            <a:endParaRPr lang="pt-BR" dirty="0">
              <a:solidFill>
                <a:srgbClr val="DF8D21"/>
              </a:solidFill>
              <a:latin typeface="Bebas Kai" pitchFamily="82" charset="77"/>
            </a:endParaRPr>
          </a:p>
        </p:txBody>
      </p:sp>
      <p:sp>
        <p:nvSpPr>
          <p:cNvPr id="114" name="VendaBiometanoReal">
            <a:extLst>
              <a:ext uri="{FF2B5EF4-FFF2-40B4-BE49-F238E27FC236}">
                <a16:creationId xmlns:a16="http://schemas.microsoft.com/office/drawing/2014/main" id="{D5505EF3-3E38-C569-0A41-8C7BB2D85CFF}"/>
              </a:ext>
            </a:extLst>
          </p:cNvPr>
          <p:cNvSpPr txBox="1"/>
          <p:nvPr/>
        </p:nvSpPr>
        <p:spPr>
          <a:xfrm>
            <a:off x="10699185" y="6311564"/>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0,10</a:t>
            </a:r>
            <a:endParaRPr lang="pt-BR" dirty="0">
              <a:solidFill>
                <a:srgbClr val="056C7A"/>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229725" y="4196137"/>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16" name="Picture 15">
            <a:extLst>
              <a:ext uri="{FF2B5EF4-FFF2-40B4-BE49-F238E27FC236}">
                <a16:creationId xmlns:a16="http://schemas.microsoft.com/office/drawing/2014/main" id="{81B93430-B13E-F746-999E-E75C795EED61}"/>
              </a:ext>
            </a:extLst>
          </p:cNvPr>
          <p:cNvPicPr>
            <a:picLocks noChangeAspect="1"/>
          </p:cNvPicPr>
          <p:nvPr/>
        </p:nvPicPr>
        <p:blipFill>
          <a:blip r:embed="rId15"/>
          <a:srcRect/>
          <a:stretch/>
        </p:blipFill>
        <p:spPr>
          <a:xfrm>
            <a:off x="2992122" y="364463"/>
            <a:ext cx="3067303" cy="1103103"/>
          </a:xfrm>
          <a:prstGeom prst="rect">
            <a:avLst/>
          </a:prstGeom>
        </p:spPr>
      </p:pic>
      <p:graphicFrame>
        <p:nvGraphicFramePr>
          <p:cNvPr id="2" name="Gráfico">
            <a:extLst>
              <a:ext uri="{FF2B5EF4-FFF2-40B4-BE49-F238E27FC236}">
                <a16:creationId xmlns:a16="http://schemas.microsoft.com/office/drawing/2014/main" id="{D65E82C2-7CE7-C7DD-9ECD-D2650D04849F}"/>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2247944736"/>
              </p:ext>
            </p:extLst>
          </p:nvPr>
        </p:nvGraphicFramePr>
        <p:xfrm>
          <a:off x="7558554" y="1272516"/>
          <a:ext cx="3374241" cy="2747933"/>
        </p:xfrm>
        <a:graphic>
          <a:graphicData uri="http://schemas.openxmlformats.org/drawingml/2006/chart">
            <c:chart xmlns:c="http://schemas.openxmlformats.org/drawingml/2006/chart" xmlns:r="http://schemas.openxmlformats.org/officeDocument/2006/relationships" r:id="rId16"/>
          </a:graphicData>
        </a:graphic>
      </p:graphicFrame>
      <p:sp>
        <p:nvSpPr>
          <p:cNvPr id="3" name="CaixaDeTexto 2">
            <a:extLst>
              <a:ext uri="{FF2B5EF4-FFF2-40B4-BE49-F238E27FC236}">
                <a16:creationId xmlns:a16="http://schemas.microsoft.com/office/drawing/2014/main" id="{AAAA14C8-8A1F-3170-264C-717E2560AFFC}"/>
              </a:ext>
            </a:extLst>
          </p:cNvPr>
          <p:cNvSpPr txBox="1"/>
          <p:nvPr/>
        </p:nvSpPr>
        <p:spPr>
          <a:xfrm>
            <a:off x="759093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4" name="CaixaDeTexto 3">
            <a:extLst>
              <a:ext uri="{FF2B5EF4-FFF2-40B4-BE49-F238E27FC236}">
                <a16:creationId xmlns:a16="http://schemas.microsoft.com/office/drawing/2014/main" id="{457EA410-51FF-3106-6AFB-7C1CE0B34D92}"/>
              </a:ext>
            </a:extLst>
          </p:cNvPr>
          <p:cNvSpPr txBox="1"/>
          <p:nvPr/>
        </p:nvSpPr>
        <p:spPr>
          <a:xfrm>
            <a:off x="838341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5" name="CaixaDeTexto 4">
            <a:extLst>
              <a:ext uri="{FF2B5EF4-FFF2-40B4-BE49-F238E27FC236}">
                <a16:creationId xmlns:a16="http://schemas.microsoft.com/office/drawing/2014/main" id="{366F7DA9-2E34-6EEB-C210-0E4121BEC70D}"/>
              </a:ext>
            </a:extLst>
          </p:cNvPr>
          <p:cNvSpPr txBox="1"/>
          <p:nvPr/>
        </p:nvSpPr>
        <p:spPr>
          <a:xfrm>
            <a:off x="917589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6" name="CaixaDeTexto 5">
            <a:extLst>
              <a:ext uri="{FF2B5EF4-FFF2-40B4-BE49-F238E27FC236}">
                <a16:creationId xmlns:a16="http://schemas.microsoft.com/office/drawing/2014/main" id="{DDF1FF34-D645-2995-8BA9-50FC0EFFDC43}"/>
              </a:ext>
            </a:extLst>
          </p:cNvPr>
          <p:cNvSpPr txBox="1"/>
          <p:nvPr/>
        </p:nvSpPr>
        <p:spPr>
          <a:xfrm>
            <a:off x="9998859" y="374904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Tree>
    <p:extLst>
      <p:ext uri="{BB962C8B-B14F-4D97-AF65-F5344CB8AC3E}">
        <p14:creationId xmlns:p14="http://schemas.microsoft.com/office/powerpoint/2010/main" val="206062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920007-DDB1-AD63-8B79-34F69E51F216}"/>
              </a:ext>
            </a:extLst>
          </p:cNvPr>
          <p:cNvPicPr>
            <a:picLocks noChangeAspect="1"/>
          </p:cNvPicPr>
          <p:nvPr/>
        </p:nvPicPr>
        <p:blipFill>
          <a:blip r:embed="rId2"/>
          <a:srcRect/>
          <a:stretch/>
        </p:blipFill>
        <p:spPr>
          <a:xfrm>
            <a:off x="6260266" y="528216"/>
            <a:ext cx="1441823" cy="963400"/>
          </a:xfrm>
          <a:prstGeom prst="rect">
            <a:avLst/>
          </a:prstGeom>
        </p:spPr>
      </p:pic>
      <p:pic>
        <p:nvPicPr>
          <p:cNvPr id="38" name="Picture 37">
            <a:extLst>
              <a:ext uri="{FF2B5EF4-FFF2-40B4-BE49-F238E27FC236}">
                <a16:creationId xmlns:a16="http://schemas.microsoft.com/office/drawing/2014/main" id="{D0228EC1-1305-5AB7-CA57-EDF52B3491FD}"/>
              </a:ext>
            </a:extLst>
          </p:cNvPr>
          <p:cNvPicPr>
            <a:picLocks noChangeAspect="1"/>
          </p:cNvPicPr>
          <p:nvPr/>
        </p:nvPicPr>
        <p:blipFill>
          <a:blip r:embed="rId3"/>
          <a:stretch>
            <a:fillRect/>
          </a:stretch>
        </p:blipFill>
        <p:spPr>
          <a:xfrm>
            <a:off x="7955827" y="4459831"/>
            <a:ext cx="3763067" cy="328873"/>
          </a:xfrm>
          <a:prstGeom prst="rect">
            <a:avLst/>
          </a:prstGeom>
        </p:spPr>
      </p:pic>
      <p:pic>
        <p:nvPicPr>
          <p:cNvPr id="42" name="Picture 41" descr="A black background with orange letters&#10;&#10;Description automatically generated">
            <a:extLst>
              <a:ext uri="{FF2B5EF4-FFF2-40B4-BE49-F238E27FC236}">
                <a16:creationId xmlns:a16="http://schemas.microsoft.com/office/drawing/2014/main" id="{AB1C78CE-F743-35A3-B6CD-557408F8BBF6}"/>
              </a:ext>
            </a:extLst>
          </p:cNvPr>
          <p:cNvPicPr>
            <a:picLocks noChangeAspect="1"/>
          </p:cNvPicPr>
          <p:nvPr/>
        </p:nvPicPr>
        <p:blipFill>
          <a:blip r:embed="rId4"/>
          <a:stretch>
            <a:fillRect/>
          </a:stretch>
        </p:blipFill>
        <p:spPr>
          <a:xfrm>
            <a:off x="499916" y="528215"/>
            <a:ext cx="2452180" cy="830165"/>
          </a:xfrm>
          <a:prstGeom prst="rect">
            <a:avLst/>
          </a:prstGeom>
        </p:spPr>
      </p:pic>
      <p:pic>
        <p:nvPicPr>
          <p:cNvPr id="46" name="Picture 45">
            <a:extLst>
              <a:ext uri="{FF2B5EF4-FFF2-40B4-BE49-F238E27FC236}">
                <a16:creationId xmlns:a16="http://schemas.microsoft.com/office/drawing/2014/main" id="{59579F40-E6F5-80E7-5F47-98ABCE532F56}"/>
              </a:ext>
            </a:extLst>
          </p:cNvPr>
          <p:cNvPicPr>
            <a:picLocks noChangeAspect="1"/>
          </p:cNvPicPr>
          <p:nvPr/>
        </p:nvPicPr>
        <p:blipFill>
          <a:blip r:embed="rId5"/>
          <a:stretch>
            <a:fillRect/>
          </a:stretch>
        </p:blipFill>
        <p:spPr>
          <a:xfrm>
            <a:off x="6794105" y="3982078"/>
            <a:ext cx="4890504" cy="423338"/>
          </a:xfrm>
          <a:prstGeom prst="rect">
            <a:avLst/>
          </a:prstGeom>
        </p:spPr>
      </p:pic>
      <p:pic>
        <p:nvPicPr>
          <p:cNvPr id="66" name="Picture 65">
            <a:extLst>
              <a:ext uri="{FF2B5EF4-FFF2-40B4-BE49-F238E27FC236}">
                <a16:creationId xmlns:a16="http://schemas.microsoft.com/office/drawing/2014/main" id="{4E8A54D4-0A01-0AF4-3DCC-EC1697FE2F23}"/>
              </a:ext>
            </a:extLst>
          </p:cNvPr>
          <p:cNvPicPr>
            <a:picLocks noChangeAspect="1"/>
          </p:cNvPicPr>
          <p:nvPr/>
        </p:nvPicPr>
        <p:blipFill>
          <a:blip r:embed="rId6"/>
          <a:srcRect/>
          <a:stretch/>
        </p:blipFill>
        <p:spPr>
          <a:xfrm>
            <a:off x="3789981" y="6054730"/>
            <a:ext cx="3414475" cy="550110"/>
          </a:xfrm>
          <a:prstGeom prst="rect">
            <a:avLst/>
          </a:prstGeom>
        </p:spPr>
      </p:pic>
      <p:pic>
        <p:nvPicPr>
          <p:cNvPr id="68" name="Picture 67">
            <a:extLst>
              <a:ext uri="{FF2B5EF4-FFF2-40B4-BE49-F238E27FC236}">
                <a16:creationId xmlns:a16="http://schemas.microsoft.com/office/drawing/2014/main" id="{07F46106-5AFA-1467-4CE6-983F907DCAFC}"/>
              </a:ext>
            </a:extLst>
          </p:cNvPr>
          <p:cNvPicPr>
            <a:picLocks noChangeAspect="1"/>
          </p:cNvPicPr>
          <p:nvPr/>
        </p:nvPicPr>
        <p:blipFill>
          <a:blip r:embed="rId7"/>
          <a:srcRect/>
          <a:stretch/>
        </p:blipFill>
        <p:spPr>
          <a:xfrm>
            <a:off x="3789983" y="5469505"/>
            <a:ext cx="3414470" cy="543786"/>
          </a:xfrm>
          <a:prstGeom prst="rect">
            <a:avLst/>
          </a:prstGeom>
        </p:spPr>
      </p:pic>
      <p:pic>
        <p:nvPicPr>
          <p:cNvPr id="72" name="Picture 71">
            <a:extLst>
              <a:ext uri="{FF2B5EF4-FFF2-40B4-BE49-F238E27FC236}">
                <a16:creationId xmlns:a16="http://schemas.microsoft.com/office/drawing/2014/main" id="{746EA8E6-DEAA-BC5D-45F4-C5D6A8765627}"/>
              </a:ext>
            </a:extLst>
          </p:cNvPr>
          <p:cNvPicPr>
            <a:picLocks noChangeAspect="1"/>
          </p:cNvPicPr>
          <p:nvPr/>
        </p:nvPicPr>
        <p:blipFill>
          <a:blip r:embed="rId8"/>
          <a:srcRect/>
          <a:stretch/>
        </p:blipFill>
        <p:spPr>
          <a:xfrm>
            <a:off x="271148" y="6054730"/>
            <a:ext cx="3414475" cy="550110"/>
          </a:xfrm>
          <a:prstGeom prst="rect">
            <a:avLst/>
          </a:prstGeom>
        </p:spPr>
      </p:pic>
      <p:pic>
        <p:nvPicPr>
          <p:cNvPr id="75" name="Picture 74">
            <a:extLst>
              <a:ext uri="{FF2B5EF4-FFF2-40B4-BE49-F238E27FC236}">
                <a16:creationId xmlns:a16="http://schemas.microsoft.com/office/drawing/2014/main" id="{2ECB9966-4154-BBE5-6E09-E883A62BF238}"/>
              </a:ext>
            </a:extLst>
          </p:cNvPr>
          <p:cNvPicPr>
            <a:picLocks noChangeAspect="1"/>
          </p:cNvPicPr>
          <p:nvPr/>
        </p:nvPicPr>
        <p:blipFill>
          <a:blip r:embed="rId9"/>
          <a:srcRect/>
          <a:stretch/>
        </p:blipFill>
        <p:spPr>
          <a:xfrm>
            <a:off x="985153" y="1585833"/>
            <a:ext cx="5648237" cy="2952915"/>
          </a:xfrm>
          <a:prstGeom prst="rect">
            <a:avLst/>
          </a:prstGeom>
        </p:spPr>
      </p:pic>
      <p:pic>
        <p:nvPicPr>
          <p:cNvPr id="76" name="Picture 75">
            <a:extLst>
              <a:ext uri="{FF2B5EF4-FFF2-40B4-BE49-F238E27FC236}">
                <a16:creationId xmlns:a16="http://schemas.microsoft.com/office/drawing/2014/main" id="{14F2B986-37C1-4784-43E7-AAF1152B650B}"/>
              </a:ext>
            </a:extLst>
          </p:cNvPr>
          <p:cNvPicPr>
            <a:picLocks noChangeAspect="1"/>
          </p:cNvPicPr>
          <p:nvPr/>
        </p:nvPicPr>
        <p:blipFill>
          <a:blip r:embed="rId10"/>
          <a:srcRect/>
          <a:stretch/>
        </p:blipFill>
        <p:spPr>
          <a:xfrm>
            <a:off x="9139060" y="388713"/>
            <a:ext cx="2115367" cy="1131624"/>
          </a:xfrm>
          <a:prstGeom prst="rect">
            <a:avLst/>
          </a:prstGeom>
        </p:spPr>
      </p:pic>
      <p:pic>
        <p:nvPicPr>
          <p:cNvPr id="70" name="Picture 69">
            <a:extLst>
              <a:ext uri="{FF2B5EF4-FFF2-40B4-BE49-F238E27FC236}">
                <a16:creationId xmlns:a16="http://schemas.microsoft.com/office/drawing/2014/main" id="{E7F07B87-3038-DF64-6CFE-1875C36AB67B}"/>
              </a:ext>
            </a:extLst>
          </p:cNvPr>
          <p:cNvPicPr>
            <a:picLocks noChangeAspect="1"/>
          </p:cNvPicPr>
          <p:nvPr/>
        </p:nvPicPr>
        <p:blipFill>
          <a:blip r:embed="rId11"/>
          <a:srcRect/>
          <a:stretch/>
        </p:blipFill>
        <p:spPr>
          <a:xfrm>
            <a:off x="3789983" y="4884281"/>
            <a:ext cx="3414470" cy="543786"/>
          </a:xfrm>
          <a:prstGeom prst="rect">
            <a:avLst/>
          </a:prstGeom>
        </p:spPr>
      </p:pic>
      <p:pic>
        <p:nvPicPr>
          <p:cNvPr id="77" name="Picture 76">
            <a:extLst>
              <a:ext uri="{FF2B5EF4-FFF2-40B4-BE49-F238E27FC236}">
                <a16:creationId xmlns:a16="http://schemas.microsoft.com/office/drawing/2014/main" id="{40B11EFB-93D7-F107-6CDF-1B5F48D9DBFE}"/>
              </a:ext>
            </a:extLst>
          </p:cNvPr>
          <p:cNvPicPr>
            <a:picLocks noChangeAspect="1"/>
          </p:cNvPicPr>
          <p:nvPr/>
        </p:nvPicPr>
        <p:blipFill>
          <a:blip r:embed="rId12"/>
          <a:srcRect/>
          <a:stretch/>
        </p:blipFill>
        <p:spPr>
          <a:xfrm>
            <a:off x="7542505" y="5354948"/>
            <a:ext cx="4242632" cy="1182373"/>
          </a:xfrm>
          <a:prstGeom prst="rect">
            <a:avLst/>
          </a:prstGeom>
        </p:spPr>
      </p:pic>
      <p:pic>
        <p:nvPicPr>
          <p:cNvPr id="79" name="Picture 78">
            <a:extLst>
              <a:ext uri="{FF2B5EF4-FFF2-40B4-BE49-F238E27FC236}">
                <a16:creationId xmlns:a16="http://schemas.microsoft.com/office/drawing/2014/main" id="{7E45C840-8BFA-41BE-DEC9-D4936939EC48}"/>
              </a:ext>
            </a:extLst>
          </p:cNvPr>
          <p:cNvPicPr>
            <a:picLocks noChangeAspect="1"/>
          </p:cNvPicPr>
          <p:nvPr/>
        </p:nvPicPr>
        <p:blipFill>
          <a:blip r:embed="rId13"/>
          <a:srcRect/>
          <a:stretch/>
        </p:blipFill>
        <p:spPr>
          <a:xfrm>
            <a:off x="271150" y="4888143"/>
            <a:ext cx="3414470" cy="543785"/>
          </a:xfrm>
          <a:prstGeom prst="rect">
            <a:avLst/>
          </a:prstGeom>
        </p:spPr>
      </p:pic>
      <p:pic>
        <p:nvPicPr>
          <p:cNvPr id="80" name="Picture 79">
            <a:extLst>
              <a:ext uri="{FF2B5EF4-FFF2-40B4-BE49-F238E27FC236}">
                <a16:creationId xmlns:a16="http://schemas.microsoft.com/office/drawing/2014/main" id="{36372E56-CD52-1E03-D8A5-BDAAE16F9C69}"/>
              </a:ext>
            </a:extLst>
          </p:cNvPr>
          <p:cNvPicPr>
            <a:picLocks noChangeAspect="1"/>
          </p:cNvPicPr>
          <p:nvPr/>
        </p:nvPicPr>
        <p:blipFill>
          <a:blip r:embed="rId14"/>
          <a:srcRect/>
          <a:stretch/>
        </p:blipFill>
        <p:spPr>
          <a:xfrm>
            <a:off x="271150" y="5468436"/>
            <a:ext cx="3414470" cy="543786"/>
          </a:xfrm>
          <a:prstGeom prst="rect">
            <a:avLst/>
          </a:prstGeom>
        </p:spPr>
      </p:pic>
      <p:sp>
        <p:nvSpPr>
          <p:cNvPr id="83" name="EmpregosDiretos">
            <a:extLst>
              <a:ext uri="{FF2B5EF4-FFF2-40B4-BE49-F238E27FC236}">
                <a16:creationId xmlns:a16="http://schemas.microsoft.com/office/drawing/2014/main" id="{4F1450AC-B8E7-D1B1-0466-7C10F49C88A6}"/>
              </a:ext>
            </a:extLst>
          </p:cNvPr>
          <p:cNvSpPr txBox="1"/>
          <p:nvPr/>
        </p:nvSpPr>
        <p:spPr>
          <a:xfrm>
            <a:off x="2074985" y="4961657"/>
            <a:ext cx="571499"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131</a:t>
            </a:r>
            <a:endParaRPr lang="pt-BR" sz="2200" dirty="0">
              <a:solidFill>
                <a:srgbClr val="034F99"/>
              </a:solidFill>
              <a:latin typeface="Bebas Kai" pitchFamily="82" charset="77"/>
            </a:endParaRPr>
          </a:p>
        </p:txBody>
      </p:sp>
      <p:sp>
        <p:nvSpPr>
          <p:cNvPr id="84" name="EmpregosIndiretos">
            <a:extLst>
              <a:ext uri="{FF2B5EF4-FFF2-40B4-BE49-F238E27FC236}">
                <a16:creationId xmlns:a16="http://schemas.microsoft.com/office/drawing/2014/main" id="{8FF8D0B6-6929-9545-C54C-5C419099B60E}"/>
              </a:ext>
            </a:extLst>
          </p:cNvPr>
          <p:cNvSpPr txBox="1"/>
          <p:nvPr/>
        </p:nvSpPr>
        <p:spPr>
          <a:xfrm>
            <a:off x="2889738" y="4961657"/>
            <a:ext cx="691665"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590</a:t>
            </a:r>
            <a:endParaRPr lang="pt-BR" sz="2200" dirty="0">
              <a:solidFill>
                <a:srgbClr val="034F99"/>
              </a:solidFill>
              <a:latin typeface="Bebas Kai" pitchFamily="82" charset="77"/>
            </a:endParaRPr>
          </a:p>
        </p:txBody>
      </p:sp>
      <p:sp>
        <p:nvSpPr>
          <p:cNvPr id="85" name="RepasseMaterialReciclável">
            <a:extLst>
              <a:ext uri="{FF2B5EF4-FFF2-40B4-BE49-F238E27FC236}">
                <a16:creationId xmlns:a16="http://schemas.microsoft.com/office/drawing/2014/main" id="{83772AD8-FC7B-5D4C-F639-D0CB9B425647}"/>
              </a:ext>
            </a:extLst>
          </p:cNvPr>
          <p:cNvSpPr txBox="1"/>
          <p:nvPr/>
        </p:nvSpPr>
        <p:spPr>
          <a:xfrm>
            <a:off x="2725271" y="5513322"/>
            <a:ext cx="838553"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100%</a:t>
            </a:r>
            <a:endParaRPr lang="pt-BR" sz="2200" dirty="0">
              <a:solidFill>
                <a:srgbClr val="034F99"/>
              </a:solidFill>
              <a:latin typeface="Bebas Kai" pitchFamily="82" charset="77"/>
            </a:endParaRPr>
          </a:p>
        </p:txBody>
      </p:sp>
      <p:sp>
        <p:nvSpPr>
          <p:cNvPr id="86" name="RepasseMaterialReciclávelReal">
            <a:extLst>
              <a:ext uri="{FF2B5EF4-FFF2-40B4-BE49-F238E27FC236}">
                <a16:creationId xmlns:a16="http://schemas.microsoft.com/office/drawing/2014/main" id="{3A349721-F4C8-1035-55A9-6F2300656636}"/>
              </a:ext>
            </a:extLst>
          </p:cNvPr>
          <p:cNvSpPr txBox="1"/>
          <p:nvPr/>
        </p:nvSpPr>
        <p:spPr>
          <a:xfrm>
            <a:off x="2309447" y="5818603"/>
            <a:ext cx="1260230" cy="141486"/>
          </a:xfrm>
          <a:prstGeom prst="rect">
            <a:avLst/>
          </a:prstGeom>
          <a:noFill/>
        </p:spPr>
        <p:txBody>
          <a:bodyPr wrap="square" lIns="0" tIns="0" rIns="0" bIns="0" anchor="ctr" anchorCtr="0">
            <a:noAutofit/>
          </a:bodyPr>
          <a:lstStyle/>
          <a:p>
            <a:pPr algn="r"/>
            <a:r>
              <a:rPr lang="pt-BR" sz="1000">
                <a:solidFill>
                  <a:srgbClr val="034F99"/>
                </a:solidFill>
                <a:latin typeface="Acumin Pro" panose="020B0504020202020204" pitchFamily="34" charset="77"/>
                <a:cs typeface="Calibri" panose="020F0502020204030204" pitchFamily="34" charset="0"/>
              </a:rPr>
              <a:t>(81,9 Milhões R$/a)</a:t>
            </a:r>
            <a:endParaRPr lang="pt-BR" sz="1000" dirty="0">
              <a:solidFill>
                <a:srgbClr val="034F99"/>
              </a:solidFill>
              <a:latin typeface="Acumin Pro" panose="020B0504020202020204" pitchFamily="34" charset="77"/>
              <a:cs typeface="Calibri" panose="020F0502020204030204" pitchFamily="34" charset="0"/>
            </a:endParaRPr>
          </a:p>
        </p:txBody>
      </p:sp>
      <p:sp>
        <p:nvSpPr>
          <p:cNvPr id="87" name="ReduçãoEmissões">
            <a:extLst>
              <a:ext uri="{FF2B5EF4-FFF2-40B4-BE49-F238E27FC236}">
                <a16:creationId xmlns:a16="http://schemas.microsoft.com/office/drawing/2014/main" id="{35ECA342-C5F9-427A-1122-C0031588C892}"/>
              </a:ext>
            </a:extLst>
          </p:cNvPr>
          <p:cNvSpPr txBox="1"/>
          <p:nvPr/>
        </p:nvSpPr>
        <p:spPr>
          <a:xfrm>
            <a:off x="2814918" y="6093615"/>
            <a:ext cx="748906"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-120%</a:t>
            </a:r>
            <a:endParaRPr lang="pt-BR" sz="2200" dirty="0">
              <a:solidFill>
                <a:srgbClr val="034F99"/>
              </a:solidFill>
              <a:latin typeface="Bebas Kai" pitchFamily="82" charset="77"/>
            </a:endParaRPr>
          </a:p>
        </p:txBody>
      </p:sp>
      <p:sp>
        <p:nvSpPr>
          <p:cNvPr id="88" name="IRR">
            <a:extLst>
              <a:ext uri="{FF2B5EF4-FFF2-40B4-BE49-F238E27FC236}">
                <a16:creationId xmlns:a16="http://schemas.microsoft.com/office/drawing/2014/main" id="{982F0793-4908-D135-1C9A-AF3B48402B8B}"/>
              </a:ext>
            </a:extLst>
          </p:cNvPr>
          <p:cNvSpPr txBox="1"/>
          <p:nvPr/>
        </p:nvSpPr>
        <p:spPr>
          <a:xfrm>
            <a:off x="6406661" y="4938891"/>
            <a:ext cx="691665"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66%</a:t>
            </a:r>
            <a:endParaRPr lang="pt-BR" sz="2200" dirty="0">
              <a:solidFill>
                <a:srgbClr val="034F99"/>
              </a:solidFill>
              <a:latin typeface="Bebas Kai" pitchFamily="82" charset="77"/>
            </a:endParaRPr>
          </a:p>
        </p:txBody>
      </p:sp>
      <p:sp>
        <p:nvSpPr>
          <p:cNvPr id="89" name="SeparaçãoMateriais">
            <a:extLst>
              <a:ext uri="{FF2B5EF4-FFF2-40B4-BE49-F238E27FC236}">
                <a16:creationId xmlns:a16="http://schemas.microsoft.com/office/drawing/2014/main" id="{483C2DEE-734B-4C24-D0BF-97C6B6EDFE83}"/>
              </a:ext>
            </a:extLst>
          </p:cNvPr>
          <p:cNvSpPr txBox="1"/>
          <p:nvPr/>
        </p:nvSpPr>
        <p:spPr>
          <a:xfrm>
            <a:off x="6427310" y="5513322"/>
            <a:ext cx="653437"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10%</a:t>
            </a:r>
            <a:endParaRPr lang="pt-BR" sz="2200" dirty="0">
              <a:solidFill>
                <a:srgbClr val="034F99"/>
              </a:solidFill>
              <a:latin typeface="Bebas Kai" pitchFamily="82" charset="77"/>
            </a:endParaRPr>
          </a:p>
        </p:txBody>
      </p:sp>
      <p:sp>
        <p:nvSpPr>
          <p:cNvPr id="90" name="Wacc">
            <a:extLst>
              <a:ext uri="{FF2B5EF4-FFF2-40B4-BE49-F238E27FC236}">
                <a16:creationId xmlns:a16="http://schemas.microsoft.com/office/drawing/2014/main" id="{CD7BE0BB-E4D8-3453-5A0E-B3757B32CA27}"/>
              </a:ext>
            </a:extLst>
          </p:cNvPr>
          <p:cNvSpPr txBox="1"/>
          <p:nvPr/>
        </p:nvSpPr>
        <p:spPr>
          <a:xfrm>
            <a:off x="6427310" y="6093615"/>
            <a:ext cx="653437"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9%</a:t>
            </a:r>
            <a:endParaRPr lang="pt-BR" sz="2200" dirty="0">
              <a:solidFill>
                <a:srgbClr val="034F99"/>
              </a:solidFill>
              <a:latin typeface="Bebas Kai" pitchFamily="82" charset="77"/>
            </a:endParaRPr>
          </a:p>
        </p:txBody>
      </p:sp>
      <p:sp>
        <p:nvSpPr>
          <p:cNvPr id="91" name="EstruturaCapital">
            <a:extLst>
              <a:ext uri="{FF2B5EF4-FFF2-40B4-BE49-F238E27FC236}">
                <a16:creationId xmlns:a16="http://schemas.microsoft.com/office/drawing/2014/main" id="{3E19E416-E3B4-2582-B493-44EF4D45EE16}"/>
              </a:ext>
            </a:extLst>
          </p:cNvPr>
          <p:cNvSpPr txBox="1"/>
          <p:nvPr/>
        </p:nvSpPr>
        <p:spPr>
          <a:xfrm>
            <a:off x="5369859" y="6093615"/>
            <a:ext cx="814073" cy="276999"/>
          </a:xfrm>
          <a:prstGeom prst="rect">
            <a:avLst/>
          </a:prstGeom>
          <a:noFill/>
        </p:spPr>
        <p:txBody>
          <a:bodyPr wrap="square" lIns="0" tIns="0" rIns="0" bIns="0" anchor="ctr" anchorCtr="0">
            <a:noAutofit/>
          </a:bodyPr>
          <a:lstStyle/>
          <a:p>
            <a:pPr algn="r"/>
            <a:r>
              <a:rPr lang="pt-BR" sz="2200">
                <a:solidFill>
                  <a:srgbClr val="034F99"/>
                </a:solidFill>
                <a:latin typeface="Bebas Kai" pitchFamily="82" charset="77"/>
              </a:rPr>
              <a:t>75%</a:t>
            </a:r>
            <a:endParaRPr lang="pt-BR" sz="2200" dirty="0">
              <a:solidFill>
                <a:srgbClr val="034F99"/>
              </a:solidFill>
              <a:latin typeface="Bebas Kai" pitchFamily="82" charset="77"/>
            </a:endParaRPr>
          </a:p>
        </p:txBody>
      </p:sp>
      <p:sp>
        <p:nvSpPr>
          <p:cNvPr id="100" name="InvestimentoDireto">
            <a:extLst>
              <a:ext uri="{FF2B5EF4-FFF2-40B4-BE49-F238E27FC236}">
                <a16:creationId xmlns:a16="http://schemas.microsoft.com/office/drawing/2014/main" id="{0D918D64-AD38-16E5-F53A-1AE1AD0F9BEC}"/>
              </a:ext>
            </a:extLst>
          </p:cNvPr>
          <p:cNvSpPr txBox="1"/>
          <p:nvPr/>
        </p:nvSpPr>
        <p:spPr>
          <a:xfrm>
            <a:off x="6378015" y="1116503"/>
            <a:ext cx="1265214" cy="276999"/>
          </a:xfrm>
          <a:prstGeom prst="rect">
            <a:avLst/>
          </a:prstGeom>
          <a:noFill/>
        </p:spPr>
        <p:txBody>
          <a:bodyPr wrap="square" lIns="0" tIns="0" rIns="0" bIns="0" anchor="ctr" anchorCtr="0">
            <a:noAutofit/>
          </a:bodyPr>
          <a:lstStyle/>
          <a:p>
            <a:r>
              <a:rPr lang="pt-BR" sz="2400" b="1">
                <a:solidFill>
                  <a:srgbClr val="606060"/>
                </a:solidFill>
                <a:latin typeface="Acumin VF Condensed SemiBold" panose="020B0304020202020204" pitchFamily="34" charset="77"/>
              </a:rPr>
              <a:t>R$ 1,00 Bi</a:t>
            </a:r>
            <a:endParaRPr lang="pt-BR" sz="2400" b="1" dirty="0">
              <a:solidFill>
                <a:srgbClr val="606060"/>
              </a:solidFill>
              <a:latin typeface="Acumin VF Condensed SemiBold" panose="020B0304020202020204" pitchFamily="34" charset="77"/>
            </a:endParaRPr>
          </a:p>
        </p:txBody>
      </p:sp>
      <p:sp>
        <p:nvSpPr>
          <p:cNvPr id="109" name="VendaMaterialRecicláveis">
            <a:extLst>
              <a:ext uri="{FF2B5EF4-FFF2-40B4-BE49-F238E27FC236}">
                <a16:creationId xmlns:a16="http://schemas.microsoft.com/office/drawing/2014/main" id="{EC28BA24-336B-BFA4-1D79-CBEDB46E1B54}"/>
              </a:ext>
            </a:extLst>
          </p:cNvPr>
          <p:cNvSpPr txBox="1"/>
          <p:nvPr/>
        </p:nvSpPr>
        <p:spPr>
          <a:xfrm>
            <a:off x="10062272" y="5755939"/>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1267</a:t>
            </a:r>
            <a:endParaRPr lang="pt-BR" dirty="0">
              <a:solidFill>
                <a:srgbClr val="DF8D21"/>
              </a:solidFill>
              <a:latin typeface="Bebas Kai" pitchFamily="82" charset="77"/>
            </a:endParaRPr>
          </a:p>
        </p:txBody>
      </p:sp>
      <p:sp>
        <p:nvSpPr>
          <p:cNvPr id="110" name="VendaMaterialRecicláveisReal">
            <a:extLst>
              <a:ext uri="{FF2B5EF4-FFF2-40B4-BE49-F238E27FC236}">
                <a16:creationId xmlns:a16="http://schemas.microsoft.com/office/drawing/2014/main" id="{0CABF053-AB72-515D-BE65-AD599770457D}"/>
              </a:ext>
            </a:extLst>
          </p:cNvPr>
          <p:cNvSpPr txBox="1"/>
          <p:nvPr/>
        </p:nvSpPr>
        <p:spPr>
          <a:xfrm>
            <a:off x="10699185" y="5755939"/>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1266</a:t>
            </a:r>
            <a:endParaRPr lang="pt-BR" dirty="0">
              <a:solidFill>
                <a:srgbClr val="056C7A"/>
              </a:solidFill>
              <a:latin typeface="Bebas Kai" pitchFamily="82" charset="77"/>
            </a:endParaRPr>
          </a:p>
        </p:txBody>
      </p:sp>
      <p:sp>
        <p:nvSpPr>
          <p:cNvPr id="111" name="VendaCDR">
            <a:extLst>
              <a:ext uri="{FF2B5EF4-FFF2-40B4-BE49-F238E27FC236}">
                <a16:creationId xmlns:a16="http://schemas.microsoft.com/office/drawing/2014/main" id="{8036D54E-F552-6F0D-5D26-6D4D38859E56}"/>
              </a:ext>
            </a:extLst>
          </p:cNvPr>
          <p:cNvSpPr txBox="1"/>
          <p:nvPr/>
        </p:nvSpPr>
        <p:spPr>
          <a:xfrm>
            <a:off x="10062272" y="6038514"/>
            <a:ext cx="515816" cy="148047"/>
          </a:xfrm>
          <a:prstGeom prst="rect">
            <a:avLst/>
          </a:prstGeom>
          <a:noFill/>
        </p:spPr>
        <p:txBody>
          <a:bodyPr wrap="square" lIns="0" tIns="0" rIns="0" bIns="0" anchor="ctr" anchorCtr="0">
            <a:noAutofit/>
          </a:bodyPr>
          <a:lstStyle/>
          <a:p>
            <a:pPr algn="r"/>
            <a:r>
              <a:rPr lang="pt-BR">
                <a:solidFill>
                  <a:srgbClr val="DF8D21"/>
                </a:solidFill>
                <a:latin typeface="Bebas Kai" pitchFamily="82" charset="77"/>
              </a:rPr>
              <a:t>120</a:t>
            </a:r>
            <a:endParaRPr lang="pt-BR" dirty="0">
              <a:solidFill>
                <a:srgbClr val="DF8D21"/>
              </a:solidFill>
              <a:latin typeface="Bebas Kai" pitchFamily="82" charset="77"/>
            </a:endParaRPr>
          </a:p>
        </p:txBody>
      </p:sp>
      <p:sp>
        <p:nvSpPr>
          <p:cNvPr id="112" name="VendaCDRReal">
            <a:extLst>
              <a:ext uri="{FF2B5EF4-FFF2-40B4-BE49-F238E27FC236}">
                <a16:creationId xmlns:a16="http://schemas.microsoft.com/office/drawing/2014/main" id="{74FC38EC-D978-2871-3DA1-6B6FA3F51CDF}"/>
              </a:ext>
            </a:extLst>
          </p:cNvPr>
          <p:cNvSpPr txBox="1"/>
          <p:nvPr/>
        </p:nvSpPr>
        <p:spPr>
          <a:xfrm>
            <a:off x="10699185" y="6038514"/>
            <a:ext cx="458750" cy="148047"/>
          </a:xfrm>
          <a:prstGeom prst="rect">
            <a:avLst/>
          </a:prstGeom>
          <a:noFill/>
        </p:spPr>
        <p:txBody>
          <a:bodyPr wrap="square" lIns="0" tIns="0" rIns="0" bIns="0" anchor="ctr" anchorCtr="0">
            <a:noAutofit/>
          </a:bodyPr>
          <a:lstStyle/>
          <a:p>
            <a:r>
              <a:rPr lang="pt-BR">
                <a:solidFill>
                  <a:srgbClr val="056C7A"/>
                </a:solidFill>
                <a:latin typeface="Bebas Kai" pitchFamily="82" charset="77"/>
              </a:rPr>
              <a:t>160</a:t>
            </a:r>
            <a:endParaRPr lang="pt-BR" dirty="0">
              <a:solidFill>
                <a:srgbClr val="056C7A"/>
              </a:solidFill>
              <a:latin typeface="Bebas Kai" pitchFamily="82" charset="77"/>
            </a:endParaRPr>
          </a:p>
        </p:txBody>
      </p:sp>
      <p:sp>
        <p:nvSpPr>
          <p:cNvPr id="116" name="TextBox 115">
            <a:extLst>
              <a:ext uri="{FF2B5EF4-FFF2-40B4-BE49-F238E27FC236}">
                <a16:creationId xmlns:a16="http://schemas.microsoft.com/office/drawing/2014/main" id="{5CB14473-C81B-C8E8-2F54-4AFC37CB4E03}"/>
              </a:ext>
            </a:extLst>
          </p:cNvPr>
          <p:cNvSpPr txBox="1"/>
          <p:nvPr/>
        </p:nvSpPr>
        <p:spPr>
          <a:xfrm>
            <a:off x="9229725" y="4196137"/>
            <a:ext cx="1203325" cy="148047"/>
          </a:xfrm>
          <a:prstGeom prst="rect">
            <a:avLst/>
          </a:prstGeom>
          <a:noFill/>
        </p:spPr>
        <p:txBody>
          <a:bodyPr wrap="square" lIns="0" tIns="0" rIns="0" bIns="0" anchor="ctr" anchorCtr="0">
            <a:noAutofit/>
          </a:bodyPr>
          <a:lstStyle/>
          <a:p>
            <a:pPr algn="ctr"/>
            <a:r>
              <a:rPr lang="pt-BR" sz="1400" b="1" dirty="0">
                <a:solidFill>
                  <a:schemeClr val="bg1"/>
                </a:solidFill>
                <a:latin typeface="Acumin VF Condensed" panose="020B0304020202020204" pitchFamily="34" charset="77"/>
              </a:rPr>
              <a:t>CONSÓRCIO</a:t>
            </a:r>
          </a:p>
        </p:txBody>
      </p:sp>
      <p:pic>
        <p:nvPicPr>
          <p:cNvPr id="16" name="Picture 15">
            <a:extLst>
              <a:ext uri="{FF2B5EF4-FFF2-40B4-BE49-F238E27FC236}">
                <a16:creationId xmlns:a16="http://schemas.microsoft.com/office/drawing/2014/main" id="{81B93430-B13E-F746-999E-E75C795EED61}"/>
              </a:ext>
            </a:extLst>
          </p:cNvPr>
          <p:cNvPicPr>
            <a:picLocks noChangeAspect="1"/>
          </p:cNvPicPr>
          <p:nvPr/>
        </p:nvPicPr>
        <p:blipFill>
          <a:blip r:embed="rId15"/>
          <a:srcRect/>
          <a:stretch/>
        </p:blipFill>
        <p:spPr>
          <a:xfrm>
            <a:off x="2992122" y="393238"/>
            <a:ext cx="3278777" cy="1117635"/>
          </a:xfrm>
          <a:prstGeom prst="rect">
            <a:avLst/>
          </a:prstGeom>
        </p:spPr>
      </p:pic>
      <p:graphicFrame>
        <p:nvGraphicFramePr>
          <p:cNvPr id="2" name="Gráfico">
            <a:extLst>
              <a:ext uri="{FF2B5EF4-FFF2-40B4-BE49-F238E27FC236}">
                <a16:creationId xmlns:a16="http://schemas.microsoft.com/office/drawing/2014/main" id="{973D0759-57F8-F46B-F19A-3E630E698C40}"/>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516352441"/>
              </p:ext>
            </p:extLst>
          </p:nvPr>
        </p:nvGraphicFramePr>
        <p:xfrm>
          <a:off x="7558554" y="1272516"/>
          <a:ext cx="3374241" cy="2747933"/>
        </p:xfrm>
        <a:graphic>
          <a:graphicData uri="http://schemas.openxmlformats.org/drawingml/2006/chart">
            <c:chart xmlns:c="http://schemas.openxmlformats.org/drawingml/2006/chart" xmlns:r="http://schemas.openxmlformats.org/officeDocument/2006/relationships" r:id="rId16"/>
          </a:graphicData>
        </a:graphic>
      </p:graphicFrame>
      <p:sp>
        <p:nvSpPr>
          <p:cNvPr id="3" name="CaixaDeTexto 2">
            <a:extLst>
              <a:ext uri="{FF2B5EF4-FFF2-40B4-BE49-F238E27FC236}">
                <a16:creationId xmlns:a16="http://schemas.microsoft.com/office/drawing/2014/main" id="{1A63D33D-BA5B-95F2-45DC-68E38401A8DC}"/>
              </a:ext>
            </a:extLst>
          </p:cNvPr>
          <p:cNvSpPr txBox="1"/>
          <p:nvPr/>
        </p:nvSpPr>
        <p:spPr>
          <a:xfrm>
            <a:off x="759093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4" name="CaixaDeTexto 3">
            <a:extLst>
              <a:ext uri="{FF2B5EF4-FFF2-40B4-BE49-F238E27FC236}">
                <a16:creationId xmlns:a16="http://schemas.microsoft.com/office/drawing/2014/main" id="{6007D7BC-0785-4C15-1549-DC99FB22825E}"/>
              </a:ext>
            </a:extLst>
          </p:cNvPr>
          <p:cNvSpPr txBox="1"/>
          <p:nvPr/>
        </p:nvSpPr>
        <p:spPr>
          <a:xfrm>
            <a:off x="838341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5" name="CaixaDeTexto 4">
            <a:extLst>
              <a:ext uri="{FF2B5EF4-FFF2-40B4-BE49-F238E27FC236}">
                <a16:creationId xmlns:a16="http://schemas.microsoft.com/office/drawing/2014/main" id="{BC83810C-12D6-BBFD-6578-C7452155EC24}"/>
              </a:ext>
            </a:extLst>
          </p:cNvPr>
          <p:cNvSpPr txBox="1"/>
          <p:nvPr/>
        </p:nvSpPr>
        <p:spPr>
          <a:xfrm>
            <a:off x="9175899" y="373888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
        <p:nvSpPr>
          <p:cNvPr id="6" name="CaixaDeTexto 5">
            <a:extLst>
              <a:ext uri="{FF2B5EF4-FFF2-40B4-BE49-F238E27FC236}">
                <a16:creationId xmlns:a16="http://schemas.microsoft.com/office/drawing/2014/main" id="{0ACFFD5D-6EFD-E8E6-0038-B2858C61B9AD}"/>
              </a:ext>
            </a:extLst>
          </p:cNvPr>
          <p:cNvSpPr txBox="1"/>
          <p:nvPr/>
        </p:nvSpPr>
        <p:spPr>
          <a:xfrm>
            <a:off x="9998859" y="3749040"/>
            <a:ext cx="862181" cy="276999"/>
          </a:xfrm>
          <a:prstGeom prst="rect">
            <a:avLst/>
          </a:prstGeom>
          <a:noFill/>
        </p:spPr>
        <p:txBody>
          <a:bodyPr wrap="square" rtlCol="0">
            <a:spAutoFit/>
          </a:bodyPr>
          <a:lstStyle/>
          <a:p>
            <a:pPr algn="ctr"/>
            <a:r>
              <a:rPr lang="pt-BR" sz="1200" b="1" dirty="0">
                <a:solidFill>
                  <a:schemeClr val="bg1"/>
                </a:solidFill>
                <a:latin typeface="Calibri" panose="020F0502020204030204" pitchFamily="34" charset="0"/>
                <a:ea typeface="Calibri" panose="020F0502020204030204" pitchFamily="34" charset="0"/>
                <a:cs typeface="Calibri" panose="020F0502020204030204" pitchFamily="34" charset="0"/>
              </a:rPr>
              <a:t>R$/t RSU</a:t>
            </a:r>
          </a:p>
        </p:txBody>
      </p:sp>
    </p:spTree>
    <p:extLst>
      <p:ext uri="{BB962C8B-B14F-4D97-AF65-F5344CB8AC3E}">
        <p14:creationId xmlns:p14="http://schemas.microsoft.com/office/powerpoint/2010/main" val="382921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2611</TotalTime>
  <Words>1100</Words>
  <Application>Microsoft Office PowerPoint</Application>
  <PresentationFormat>Widescreen</PresentationFormat>
  <Paragraphs>299</Paragraphs>
  <Slides>16</Slides>
  <Notes>6</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16</vt:i4>
      </vt:variant>
    </vt:vector>
  </HeadingPairs>
  <TitlesOfParts>
    <vt:vector size="26" baseType="lpstr">
      <vt:lpstr>Acumin Pro</vt:lpstr>
      <vt:lpstr>Acumin VF Condensed</vt:lpstr>
      <vt:lpstr>Acumin VF Condensed SemiBold</vt:lpstr>
      <vt:lpstr>Acumin VF SemiCondensed</vt:lpstr>
      <vt:lpstr>Aptos</vt:lpstr>
      <vt:lpstr>Arial</vt:lpstr>
      <vt:lpstr>Bebas Kai</vt:lpstr>
      <vt:lpstr>Calibri</vt:lpstr>
      <vt:lpstr>System Font Regular</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FRANCA MOURA, Joao Luiz</dc:creator>
  <cp:lastModifiedBy>Cristian Simioni Milani</cp:lastModifiedBy>
  <cp:revision>100</cp:revision>
  <dcterms:created xsi:type="dcterms:W3CDTF">2024-05-22T11:34:37Z</dcterms:created>
  <dcterms:modified xsi:type="dcterms:W3CDTF">2024-06-13T18:34:26Z</dcterms:modified>
</cp:coreProperties>
</file>