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8936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710" y="1122363"/>
            <a:ext cx="96702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1710" y="3602038"/>
            <a:ext cx="96702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20BD-B1B8-489B-A0E3-A5D36B2DE4E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1D7-943E-4062-9978-F5F17685DC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4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20BD-B1B8-489B-A0E3-A5D36B2DE4E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1D7-943E-4062-9978-F5F17685DC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2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7036" y="365125"/>
            <a:ext cx="2780199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440" y="365125"/>
            <a:ext cx="81794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20BD-B1B8-489B-A0E3-A5D36B2DE4E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1D7-943E-4062-9978-F5F17685DC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20BD-B1B8-489B-A0E3-A5D36B2DE4E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1D7-943E-4062-9978-F5F17685DC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725" y="1709739"/>
            <a:ext cx="1112079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725" y="4589464"/>
            <a:ext cx="1112079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20BD-B1B8-489B-A0E3-A5D36B2DE4E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1D7-943E-4062-9978-F5F17685DC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440" y="1825625"/>
            <a:ext cx="5479812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423" y="1825625"/>
            <a:ext cx="5479812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20BD-B1B8-489B-A0E3-A5D36B2DE4E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1D7-943E-4062-9978-F5F17685DC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6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19" y="365126"/>
            <a:ext cx="1112079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120" y="1681163"/>
            <a:ext cx="54546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120" y="2505075"/>
            <a:ext cx="545462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7423" y="1681163"/>
            <a:ext cx="54814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7423" y="2505075"/>
            <a:ext cx="54814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20BD-B1B8-489B-A0E3-A5D36B2DE4E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1D7-943E-4062-9978-F5F17685DC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1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20BD-B1B8-489B-A0E3-A5D36B2DE4E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1D7-943E-4062-9978-F5F17685DC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20BD-B1B8-489B-A0E3-A5D36B2DE4E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1D7-943E-4062-9978-F5F17685DC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20" y="457200"/>
            <a:ext cx="415854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1491" y="987426"/>
            <a:ext cx="652742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120" y="2057400"/>
            <a:ext cx="41585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20BD-B1B8-489B-A0E3-A5D36B2DE4E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1D7-943E-4062-9978-F5F17685DC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9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20" y="457200"/>
            <a:ext cx="415854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1491" y="987426"/>
            <a:ext cx="652742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120" y="2057400"/>
            <a:ext cx="415854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20BD-B1B8-489B-A0E3-A5D36B2DE4E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F1D7-943E-4062-9978-F5F17685DC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3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440" y="365126"/>
            <a:ext cx="111207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440" y="1825625"/>
            <a:ext cx="111207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440" y="6356351"/>
            <a:ext cx="29010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9A20BD-B1B8-489B-A0E3-A5D36B2DE4E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1030" y="6356351"/>
            <a:ext cx="43516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6158" y="6356351"/>
            <a:ext cx="29010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6DF1D7-943E-4062-9978-F5F17685DC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0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99B16B6A-BFC6-ED3C-7F72-D785B29816F1}"/>
              </a:ext>
            </a:extLst>
          </p:cNvPr>
          <p:cNvSpPr/>
          <p:nvPr/>
        </p:nvSpPr>
        <p:spPr>
          <a:xfrm>
            <a:off x="4208129" y="632547"/>
            <a:ext cx="1915255" cy="811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Calculate percentage of land use for each city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B7D7382-16ED-4B0F-85B0-34DCC8B630E1}"/>
              </a:ext>
            </a:extLst>
          </p:cNvPr>
          <p:cNvSpPr/>
          <p:nvPr/>
        </p:nvSpPr>
        <p:spPr>
          <a:xfrm>
            <a:off x="4247882" y="4885266"/>
            <a:ext cx="1835747" cy="817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Calculate spatial configuration metrics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ADC4E65-E36E-3D40-4B7F-64AD9C48FD34}"/>
              </a:ext>
            </a:extLst>
          </p:cNvPr>
          <p:cNvSpPr/>
          <p:nvPr/>
        </p:nvSpPr>
        <p:spPr>
          <a:xfrm>
            <a:off x="8162638" y="2453823"/>
            <a:ext cx="1179164" cy="1196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 analysis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CB58FA9-EFDA-4CAE-9C8E-72AB2E74511E}"/>
              </a:ext>
            </a:extLst>
          </p:cNvPr>
          <p:cNvSpPr/>
          <p:nvPr/>
        </p:nvSpPr>
        <p:spPr>
          <a:xfrm>
            <a:off x="9640477" y="2453823"/>
            <a:ext cx="1022947" cy="1196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Cluster analysis</a:t>
            </a: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C457DE2C-7F15-AFE0-E6D4-28BACF903380}"/>
              </a:ext>
            </a:extLst>
          </p:cNvPr>
          <p:cNvCxnSpPr>
            <a:cxnSpLocks/>
            <a:stCxn id="88" idx="0"/>
            <a:endCxn id="3" idx="2"/>
          </p:cNvCxnSpPr>
          <p:nvPr/>
        </p:nvCxnSpPr>
        <p:spPr>
          <a:xfrm rot="16200000" flipV="1">
            <a:off x="4658627" y="1950778"/>
            <a:ext cx="1014389" cy="1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08E41B53-31C1-0E39-B006-4783FFA5F8A2}"/>
              </a:ext>
            </a:extLst>
          </p:cNvPr>
          <p:cNvCxnSpPr>
            <a:cxnSpLocks/>
            <a:stCxn id="88" idx="2"/>
            <a:endCxn id="4" idx="0"/>
          </p:cNvCxnSpPr>
          <p:nvPr/>
        </p:nvCxnSpPr>
        <p:spPr>
          <a:xfrm rot="5400000">
            <a:off x="4545878" y="4265260"/>
            <a:ext cx="1239884" cy="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E3B2556-784D-3FBC-8F4B-D9FCB1BFF032}"/>
              </a:ext>
            </a:extLst>
          </p:cNvPr>
          <p:cNvCxnSpPr>
            <a:cxnSpLocks/>
            <a:stCxn id="110" idx="4"/>
            <a:endCxn id="6" idx="1"/>
          </p:cNvCxnSpPr>
          <p:nvPr/>
        </p:nvCxnSpPr>
        <p:spPr>
          <a:xfrm>
            <a:off x="7725150" y="3051960"/>
            <a:ext cx="437488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0FA1305-5897-A09E-0E3B-733510B317B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341802" y="3051962"/>
            <a:ext cx="2986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0DF37173-EDBF-177B-77E6-A136768B1614}"/>
              </a:ext>
            </a:extLst>
          </p:cNvPr>
          <p:cNvSpPr/>
          <p:nvPr/>
        </p:nvSpPr>
        <p:spPr>
          <a:xfrm>
            <a:off x="52517" y="2588510"/>
            <a:ext cx="1813547" cy="9269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Download spatial data 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5030D2F-2066-EDE4-D501-1A3E9ADE96E1}"/>
              </a:ext>
            </a:extLst>
          </p:cNvPr>
          <p:cNvSpPr/>
          <p:nvPr/>
        </p:nvSpPr>
        <p:spPr>
          <a:xfrm>
            <a:off x="8889609" y="4885265"/>
            <a:ext cx="1435962" cy="817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Socioeconomic Data 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78F671FB-E4FC-3AF4-1C06-AEBE231C783A}"/>
              </a:ext>
            </a:extLst>
          </p:cNvPr>
          <p:cNvCxnSpPr>
            <a:cxnSpLocks/>
            <a:stCxn id="40" idx="0"/>
            <a:endCxn id="110" idx="3"/>
          </p:cNvCxnSpPr>
          <p:nvPr/>
        </p:nvCxnSpPr>
        <p:spPr>
          <a:xfrm rot="16200000" flipV="1">
            <a:off x="7548116" y="2825791"/>
            <a:ext cx="1419419" cy="2699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ángulo 87">
            <a:extLst>
              <a:ext uri="{FF2B5EF4-FFF2-40B4-BE49-F238E27FC236}">
                <a16:creationId xmlns:a16="http://schemas.microsoft.com/office/drawing/2014/main" id="{B8D75AAA-E3EB-EE7D-9933-3A1C3193F7FF}"/>
              </a:ext>
            </a:extLst>
          </p:cNvPr>
          <p:cNvSpPr/>
          <p:nvPr/>
        </p:nvSpPr>
        <p:spPr>
          <a:xfrm>
            <a:off x="4501292" y="2458036"/>
            <a:ext cx="1329183" cy="1187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Land use classification </a:t>
            </a:r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E9F75DA9-6BB5-439D-B046-DEA813FE8C67}"/>
              </a:ext>
            </a:extLst>
          </p:cNvPr>
          <p:cNvCxnSpPr>
            <a:cxnSpLocks/>
            <a:stCxn id="37" idx="6"/>
            <a:endCxn id="114" idx="2"/>
          </p:cNvCxnSpPr>
          <p:nvPr/>
        </p:nvCxnSpPr>
        <p:spPr>
          <a:xfrm flipV="1">
            <a:off x="1866064" y="3045548"/>
            <a:ext cx="453941" cy="6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r 107">
            <a:extLst>
              <a:ext uri="{FF2B5EF4-FFF2-40B4-BE49-F238E27FC236}">
                <a16:creationId xmlns:a16="http://schemas.microsoft.com/office/drawing/2014/main" id="{8B27CEA5-935B-D2FE-53A8-84911AAFEDC9}"/>
              </a:ext>
            </a:extLst>
          </p:cNvPr>
          <p:cNvCxnSpPr>
            <a:cxnSpLocks/>
            <a:stCxn id="4" idx="3"/>
            <a:endCxn id="110" idx="3"/>
          </p:cNvCxnSpPr>
          <p:nvPr/>
        </p:nvCxnSpPr>
        <p:spPr>
          <a:xfrm flipV="1">
            <a:off x="6083629" y="3465846"/>
            <a:ext cx="824431" cy="18282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Diagrama de flujo: disco magnético 109">
            <a:extLst>
              <a:ext uri="{FF2B5EF4-FFF2-40B4-BE49-F238E27FC236}">
                <a16:creationId xmlns:a16="http://schemas.microsoft.com/office/drawing/2014/main" id="{8405CAC5-1B20-E169-DA02-849AAFE14E9C}"/>
              </a:ext>
            </a:extLst>
          </p:cNvPr>
          <p:cNvSpPr/>
          <p:nvPr/>
        </p:nvSpPr>
        <p:spPr>
          <a:xfrm>
            <a:off x="6090970" y="2638073"/>
            <a:ext cx="1634180" cy="827773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Database (csv)</a:t>
            </a:r>
          </a:p>
        </p:txBody>
      </p:sp>
      <p:sp>
        <p:nvSpPr>
          <p:cNvPr id="114" name="Diagrama de flujo: disco magnético 113">
            <a:extLst>
              <a:ext uri="{FF2B5EF4-FFF2-40B4-BE49-F238E27FC236}">
                <a16:creationId xmlns:a16="http://schemas.microsoft.com/office/drawing/2014/main" id="{131F8C5A-0817-9DC2-01C4-88B75D6E368A}"/>
              </a:ext>
            </a:extLst>
          </p:cNvPr>
          <p:cNvSpPr/>
          <p:nvPr/>
        </p:nvSpPr>
        <p:spPr>
          <a:xfrm>
            <a:off x="2320005" y="2631661"/>
            <a:ext cx="1626258" cy="827773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Geopakage</a:t>
            </a:r>
            <a:r>
              <a:rPr lang="en-US" sz="1400" dirty="0"/>
              <a:t> </a:t>
            </a:r>
          </a:p>
        </p:txBody>
      </p: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67339BA0-FED6-1B58-506B-4717B9A8A735}"/>
              </a:ext>
            </a:extLst>
          </p:cNvPr>
          <p:cNvCxnSpPr>
            <a:cxnSpLocks/>
            <a:stCxn id="114" idx="4"/>
            <a:endCxn id="88" idx="1"/>
          </p:cNvCxnSpPr>
          <p:nvPr/>
        </p:nvCxnSpPr>
        <p:spPr>
          <a:xfrm>
            <a:off x="3946263" y="3045548"/>
            <a:ext cx="555029" cy="6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ector: angular 151">
            <a:extLst>
              <a:ext uri="{FF2B5EF4-FFF2-40B4-BE49-F238E27FC236}">
                <a16:creationId xmlns:a16="http://schemas.microsoft.com/office/drawing/2014/main" id="{04CBE668-EBBA-1211-5B93-F5995BFE263D}"/>
              </a:ext>
            </a:extLst>
          </p:cNvPr>
          <p:cNvCxnSpPr>
            <a:cxnSpLocks/>
            <a:stCxn id="3" idx="3"/>
            <a:endCxn id="110" idx="1"/>
          </p:cNvCxnSpPr>
          <p:nvPr/>
        </p:nvCxnSpPr>
        <p:spPr>
          <a:xfrm>
            <a:off x="6123384" y="1038097"/>
            <a:ext cx="784676" cy="15999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Elipse 177">
            <a:extLst>
              <a:ext uri="{FF2B5EF4-FFF2-40B4-BE49-F238E27FC236}">
                <a16:creationId xmlns:a16="http://schemas.microsoft.com/office/drawing/2014/main" id="{4D369739-03D3-59CC-511F-95786C488ADA}"/>
              </a:ext>
            </a:extLst>
          </p:cNvPr>
          <p:cNvSpPr/>
          <p:nvPr/>
        </p:nvSpPr>
        <p:spPr>
          <a:xfrm>
            <a:off x="10922442" y="2580898"/>
            <a:ext cx="1867693" cy="9421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Classification of cities</a:t>
            </a:r>
          </a:p>
        </p:txBody>
      </p:sp>
      <p:cxnSp>
        <p:nvCxnSpPr>
          <p:cNvPr id="204" name="Conector recto de flecha 203">
            <a:extLst>
              <a:ext uri="{FF2B5EF4-FFF2-40B4-BE49-F238E27FC236}">
                <a16:creationId xmlns:a16="http://schemas.microsoft.com/office/drawing/2014/main" id="{A3D02ACF-9D76-7DF4-B499-E7D55B6DAE08}"/>
              </a:ext>
            </a:extLst>
          </p:cNvPr>
          <p:cNvCxnSpPr>
            <a:cxnSpLocks/>
            <a:stCxn id="7" idx="3"/>
            <a:endCxn id="178" idx="2"/>
          </p:cNvCxnSpPr>
          <p:nvPr/>
        </p:nvCxnSpPr>
        <p:spPr>
          <a:xfrm flipV="1">
            <a:off x="10663424" y="3051959"/>
            <a:ext cx="259018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99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0EEC53C-DDC8-1E46-5695-F14121907EDE}"/>
              </a:ext>
            </a:extLst>
          </p:cNvPr>
          <p:cNvSpPr/>
          <p:nvPr/>
        </p:nvSpPr>
        <p:spPr>
          <a:xfrm>
            <a:off x="2576455" y="836763"/>
            <a:ext cx="8169215" cy="5037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 err="1"/>
              <a:t>Technical</a:t>
            </a:r>
            <a:r>
              <a:rPr lang="es-ES" sz="2000" b="1" dirty="0"/>
              <a:t> </a:t>
            </a:r>
            <a:r>
              <a:rPr lang="es-ES" sz="2000" b="1" dirty="0" err="1"/>
              <a:t>knowledge</a:t>
            </a:r>
            <a:r>
              <a:rPr lang="es-ES" sz="2000" b="1" dirty="0"/>
              <a:t> </a:t>
            </a:r>
          </a:p>
          <a:p>
            <a:pPr algn="ctr"/>
            <a:endParaRPr lang="es-ES" dirty="0"/>
          </a:p>
          <a:p>
            <a:r>
              <a:rPr lang="es-ES" dirty="0"/>
              <a:t>1.- Processing </a:t>
            </a:r>
            <a:r>
              <a:rPr lang="es-ES" dirty="0" err="1"/>
              <a:t>spatial</a:t>
            </a:r>
            <a:r>
              <a:rPr lang="es-ES" dirty="0"/>
              <a:t> data </a:t>
            </a:r>
            <a:r>
              <a:rPr lang="es-ES" dirty="0" err="1"/>
              <a:t>iteratively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Python (</a:t>
            </a:r>
            <a:r>
              <a:rPr lang="es-ES" dirty="0" err="1"/>
              <a:t>Geopandas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ES" dirty="0"/>
              <a:t>2.- </a:t>
            </a:r>
            <a:r>
              <a:rPr lang="es-ES" dirty="0" err="1"/>
              <a:t>Cleaning</a:t>
            </a:r>
            <a:r>
              <a:rPr lang="es-ES" dirty="0"/>
              <a:t> data in Python (pandas, </a:t>
            </a:r>
            <a:r>
              <a:rPr lang="es-ES" dirty="0" err="1"/>
              <a:t>regex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ES" dirty="0"/>
              <a:t>3.- </a:t>
            </a:r>
            <a:r>
              <a:rPr lang="es-ES" dirty="0" err="1"/>
              <a:t>Preprocesing</a:t>
            </a:r>
            <a:r>
              <a:rPr lang="es-ES" dirty="0"/>
              <a:t> data in Python: </a:t>
            </a:r>
            <a:r>
              <a:rPr lang="es-ES" dirty="0" err="1"/>
              <a:t>scaling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MinMax</a:t>
            </a:r>
            <a:r>
              <a:rPr lang="es-ES" dirty="0"/>
              <a:t>, </a:t>
            </a:r>
            <a:r>
              <a:rPr lang="es-ES" dirty="0" err="1"/>
              <a:t>StandardScaler</a:t>
            </a:r>
            <a:r>
              <a:rPr lang="es-ES" dirty="0"/>
              <a:t>, and </a:t>
            </a:r>
            <a:r>
              <a:rPr lang="es-ES" dirty="0" err="1"/>
              <a:t>PowerTransfomer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4.- </a:t>
            </a:r>
            <a:r>
              <a:rPr lang="es-ES" dirty="0" err="1"/>
              <a:t>Exploratory</a:t>
            </a:r>
            <a:r>
              <a:rPr lang="es-ES" dirty="0"/>
              <a:t> data </a:t>
            </a:r>
            <a:r>
              <a:rPr lang="es-ES" dirty="0" err="1"/>
              <a:t>analysis</a:t>
            </a:r>
            <a:r>
              <a:rPr lang="es-ES" dirty="0"/>
              <a:t> (</a:t>
            </a:r>
            <a:r>
              <a:rPr lang="es-ES" dirty="0" err="1"/>
              <a:t>Outliers</a:t>
            </a:r>
            <a:r>
              <a:rPr lang="es-ES" dirty="0"/>
              <a:t>,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distributions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ES" dirty="0"/>
              <a:t>5.- </a:t>
            </a:r>
            <a:r>
              <a:rPr lang="es-ES" dirty="0" err="1"/>
              <a:t>Assessing</a:t>
            </a:r>
            <a:r>
              <a:rPr lang="es-ES" dirty="0"/>
              <a:t> </a:t>
            </a:r>
            <a:r>
              <a:rPr lang="es-ES" dirty="0" err="1"/>
              <a:t>multiple</a:t>
            </a:r>
            <a:r>
              <a:rPr lang="es-ES" dirty="0"/>
              <a:t> </a:t>
            </a:r>
            <a:r>
              <a:rPr lang="es-ES" dirty="0" err="1"/>
              <a:t>combinations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 factor </a:t>
            </a:r>
            <a:r>
              <a:rPr lang="es-ES" dirty="0" err="1"/>
              <a:t>analysis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7.- </a:t>
            </a:r>
            <a:r>
              <a:rPr lang="es-ES" dirty="0" err="1"/>
              <a:t>Evaluating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combination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hierarchical</a:t>
            </a:r>
            <a:r>
              <a:rPr lang="es-ES" dirty="0"/>
              <a:t> </a:t>
            </a:r>
            <a:r>
              <a:rPr lang="es-ES" dirty="0" err="1"/>
              <a:t>clustering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u="sng" dirty="0" err="1"/>
              <a:t>S</a:t>
            </a:r>
            <a:r>
              <a:rPr lang="es-ES" dirty="0" err="1"/>
              <a:t>ilhouette</a:t>
            </a:r>
            <a:r>
              <a:rPr lang="es-ES" dirty="0"/>
              <a:t> as </a:t>
            </a:r>
            <a:r>
              <a:rPr lang="es-ES" dirty="0" err="1"/>
              <a:t>evaluation</a:t>
            </a:r>
            <a:r>
              <a:rPr lang="es-ES" dirty="0"/>
              <a:t> </a:t>
            </a:r>
            <a:r>
              <a:rPr lang="es-ES" dirty="0" err="1"/>
              <a:t>metric</a:t>
            </a:r>
            <a:r>
              <a:rPr lang="es-E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27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121</Words>
  <Application>Microsoft Office PowerPoint</Application>
  <PresentationFormat>Personalizado</PresentationFormat>
  <Paragraphs>23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Vergara Cristian Andres</dc:creator>
  <cp:lastModifiedBy>Vergara Cristian Andres</cp:lastModifiedBy>
  <cp:revision>6</cp:revision>
  <dcterms:created xsi:type="dcterms:W3CDTF">2024-09-02T09:36:50Z</dcterms:created>
  <dcterms:modified xsi:type="dcterms:W3CDTF">2024-09-02T19:34:22Z</dcterms:modified>
</cp:coreProperties>
</file>