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61" r:id="rId21"/>
    <p:sldId id="262" r:id="rId22"/>
    <p:sldId id="263" r:id="rId23"/>
    <p:sldId id="264" r:id="rId24"/>
    <p:sldId id="266" r:id="rId25"/>
    <p:sldId id="267" r:id="rId26"/>
    <p:sldId id="268" r:id="rId27"/>
    <p:sldId id="269" r:id="rId28"/>
    <p:sldId id="270" r:id="rId29"/>
    <p:sldId id="286" r:id="rId30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3C2B02DD-5CC7-4056-B4AE-70B9B4E2761F}">
          <p14:sldIdLst>
            <p14:sldId id="256"/>
            <p14:sldId id="257"/>
            <p14:sldId id="258"/>
            <p14:sldId id="25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827608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6B83AC05-9C50-405B-84C0-6DDC6232883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49358A36-7225-499D-97D4-00AA2F98B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6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/>
          <a:lstStyle/>
          <a:p>
            <a:fld id="{BFABA284-EDAA-4BE6-9A76-CD342CBA47F7}" type="datetimeFigureOut">
              <a:rPr lang="en-CA" smtClean="0"/>
              <a:t>07/04/2015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/>
          <a:lstStyle/>
          <a:p>
            <a:fld id="{F2938597-A1B9-4B8E-A1E2-20A2954E1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0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paint with vision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By Team #1 </a:t>
            </a:r>
            <a:endParaRPr lang="en-US" sz="3800" dirty="0" smtClean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 err="1" smtClean="0">
                <a:solidFill>
                  <a:srgbClr val="535353"/>
                </a:solidFill>
              </a:rPr>
              <a:t>Amanjit</a:t>
            </a:r>
            <a:r>
              <a:rPr sz="3800" dirty="0" smtClean="0">
                <a:solidFill>
                  <a:srgbClr val="535353"/>
                </a:solidFill>
              </a:rPr>
              <a:t> </a:t>
            </a:r>
            <a:r>
              <a:rPr sz="3800" dirty="0" err="1">
                <a:solidFill>
                  <a:srgbClr val="535353"/>
                </a:solidFill>
              </a:rPr>
              <a:t>Dhillon</a:t>
            </a:r>
            <a:r>
              <a:rPr sz="3800" dirty="0">
                <a:solidFill>
                  <a:srgbClr val="535353"/>
                </a:solidFill>
              </a:rPr>
              <a:t>, Daniel Di </a:t>
            </a:r>
            <a:r>
              <a:rPr sz="3800" dirty="0" err="1">
                <a:solidFill>
                  <a:srgbClr val="535353"/>
                </a:solidFill>
              </a:rPr>
              <a:t>Felice</a:t>
            </a:r>
            <a:r>
              <a:rPr sz="3800" dirty="0">
                <a:solidFill>
                  <a:srgbClr val="535353"/>
                </a:solidFill>
              </a:rPr>
              <a:t>, </a:t>
            </a:r>
            <a:r>
              <a:rPr sz="3800" dirty="0" err="1">
                <a:solidFill>
                  <a:srgbClr val="535353"/>
                </a:solidFill>
              </a:rPr>
              <a:t>Yusheng</a:t>
            </a:r>
            <a:r>
              <a:rPr sz="3800" dirty="0">
                <a:solidFill>
                  <a:srgbClr val="535353"/>
                </a:solidFill>
              </a:rPr>
              <a:t> Wu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7355" y="7109743"/>
            <a:ext cx="12155876" cy="23706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64990" y="8721796"/>
            <a:ext cx="10532534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128MB DDR Memory</a:t>
            </a:r>
            <a:endParaRPr lang="en-US" altLang="en-US" sz="256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19586" y="7732889"/>
            <a:ext cx="1623342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MIG</a:t>
            </a:r>
            <a:endParaRPr lang="en-US" altLang="en-US" sz="256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4013" y="4804551"/>
            <a:ext cx="527686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7355" y="2558063"/>
            <a:ext cx="3449884" cy="41994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399682" y="4919699"/>
            <a:ext cx="2235200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Video DMA</a:t>
            </a:r>
          </a:p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99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(Stream to AXI)</a:t>
            </a:r>
            <a:endParaRPr lang="en-US" altLang="en-US" sz="2276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972186" y="2797388"/>
            <a:ext cx="2235200" cy="1636888"/>
          </a:xfrm>
          <a:prstGeom prst="roundRect">
            <a:avLst>
              <a:gd name="adj" fmla="val 16667"/>
            </a:avLst>
          </a:prstGeom>
          <a:pattFill prst="dkDnDiag">
            <a:fgClr>
              <a:schemeClr val="accent5">
                <a:lumMod val="40000"/>
                <a:lumOff val="60000"/>
              </a:schemeClr>
            </a:fgClr>
            <a:bgClr>
              <a:schemeClr val="bg2">
                <a:lumMod val="40000"/>
                <a:lumOff val="60000"/>
              </a:schemeClr>
            </a:bgClr>
          </a:pattFill>
          <a:ln w="9525" algn="in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to AXI-Stream Decoder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580698" y="4919699"/>
            <a:ext cx="2278098" cy="163688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algn="in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Compositor</a:t>
            </a:r>
            <a:endParaRPr lang="en-US" altLang="en-US" sz="256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64634" y="731521"/>
            <a:ext cx="4897121" cy="3896924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471035" y="909885"/>
            <a:ext cx="2280356" cy="163463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latin typeface="Calibri" pitchFamily="34" charset="0"/>
                <a:cs typeface="Arial" pitchFamily="34" charset="0"/>
              </a:rPr>
              <a:t>MicroBlaze </a:t>
            </a:r>
            <a:br>
              <a:rPr lang="en-CA" altLang="en-US" sz="2276">
                <a:latin typeface="Calibri" pitchFamily="34" charset="0"/>
                <a:cs typeface="Arial" pitchFamily="34" charset="0"/>
              </a:rPr>
            </a:br>
            <a:r>
              <a:rPr lang="en-CA" altLang="en-US" sz="2276">
                <a:latin typeface="Calibri" pitchFamily="34" charset="0"/>
                <a:cs typeface="Arial" pitchFamily="34" charset="0"/>
              </a:rPr>
              <a:t>Processor</a:t>
            </a:r>
            <a:endParaRPr lang="en-US" altLang="en-US" sz="256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247252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BRAM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7279710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UART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V="1">
            <a:off x="6527871" y="8342490"/>
            <a:ext cx="4516" cy="3815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3" name="AutoShape 19"/>
          <p:cNvCxnSpPr>
            <a:cxnSpLocks noChangeShapeType="1"/>
          </p:cNvCxnSpPr>
          <p:nvPr/>
        </p:nvCxnSpPr>
        <p:spPr bwMode="auto">
          <a:xfrm>
            <a:off x="2098711" y="4429761"/>
            <a:ext cx="0" cy="4831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>
            <a:off x="1900379" y="2348089"/>
            <a:ext cx="0" cy="45381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7" name="AutoShape 23"/>
          <p:cNvCxnSpPr>
            <a:cxnSpLocks noChangeShapeType="1"/>
          </p:cNvCxnSpPr>
          <p:nvPr/>
        </p:nvCxnSpPr>
        <p:spPr bwMode="auto">
          <a:xfrm>
            <a:off x="3327648" y="3115733"/>
            <a:ext cx="637691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8" name="AutoShape 24"/>
          <p:cNvCxnSpPr>
            <a:cxnSpLocks noChangeShapeType="1"/>
          </p:cNvCxnSpPr>
          <p:nvPr/>
        </p:nvCxnSpPr>
        <p:spPr bwMode="auto">
          <a:xfrm flipV="1">
            <a:off x="5990343" y="3120250"/>
            <a:ext cx="0" cy="3567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9" name="AutoShape 25"/>
          <p:cNvCxnSpPr>
            <a:cxnSpLocks noChangeShapeType="1"/>
          </p:cNvCxnSpPr>
          <p:nvPr/>
        </p:nvCxnSpPr>
        <p:spPr bwMode="auto">
          <a:xfrm flipV="1">
            <a:off x="8063159" y="3127023"/>
            <a:ext cx="0" cy="3499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>
            <a:off x="5068641" y="2562578"/>
            <a:ext cx="0" cy="541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1" name="AutoShape 27"/>
          <p:cNvCxnSpPr>
            <a:cxnSpLocks noChangeShapeType="1"/>
          </p:cNvCxnSpPr>
          <p:nvPr/>
        </p:nvCxnSpPr>
        <p:spPr bwMode="auto">
          <a:xfrm>
            <a:off x="4861560" y="2542259"/>
            <a:ext cx="2258" cy="4757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273464" y="2822223"/>
            <a:ext cx="2011679" cy="51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Processor Local Bus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4" name="AutoShape 30"/>
          <p:cNvCxnSpPr>
            <a:cxnSpLocks noChangeShapeType="1"/>
          </p:cNvCxnSpPr>
          <p:nvPr/>
        </p:nvCxnSpPr>
        <p:spPr bwMode="auto">
          <a:xfrm>
            <a:off x="7067479" y="3129280"/>
            <a:ext cx="0" cy="17994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5" name="AutoShape 31"/>
          <p:cNvCxnSpPr>
            <a:cxnSpLocks noChangeShapeType="1"/>
          </p:cNvCxnSpPr>
          <p:nvPr/>
        </p:nvCxnSpPr>
        <p:spPr bwMode="auto">
          <a:xfrm>
            <a:off x="3430059" y="3115733"/>
            <a:ext cx="0" cy="18084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6" name="AutoShape 32"/>
          <p:cNvCxnSpPr>
            <a:cxnSpLocks noChangeShapeType="1"/>
          </p:cNvCxnSpPr>
          <p:nvPr/>
        </p:nvCxnSpPr>
        <p:spPr bwMode="auto">
          <a:xfrm>
            <a:off x="9611995" y="3129280"/>
            <a:ext cx="0" cy="180848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1" name="AutoShape 37"/>
          <p:cNvCxnSpPr>
            <a:cxnSpLocks noChangeShapeType="1"/>
          </p:cNvCxnSpPr>
          <p:nvPr/>
        </p:nvCxnSpPr>
        <p:spPr bwMode="auto">
          <a:xfrm flipV="1">
            <a:off x="671861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919745" y="2280356"/>
            <a:ext cx="2022969" cy="25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INPUT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5319959" y="449299"/>
            <a:ext cx="2022969" cy="2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10465436" y="6689797"/>
            <a:ext cx="2386470" cy="29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919248" y="9421707"/>
            <a:ext cx="1851378" cy="33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MEMORY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38667" y="92570"/>
            <a:ext cx="4073031" cy="4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560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Final Block Diagram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8" name="AutoShape 44"/>
          <p:cNvCxnSpPr>
            <a:cxnSpLocks noChangeShapeType="1"/>
          </p:cNvCxnSpPr>
          <p:nvPr/>
        </p:nvCxnSpPr>
        <p:spPr bwMode="auto">
          <a:xfrm>
            <a:off x="1976191" y="7326490"/>
            <a:ext cx="9103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9" name="AutoShape 45"/>
          <p:cNvCxnSpPr>
            <a:cxnSpLocks noChangeShapeType="1"/>
          </p:cNvCxnSpPr>
          <p:nvPr/>
        </p:nvCxnSpPr>
        <p:spPr bwMode="auto">
          <a:xfrm flipV="1">
            <a:off x="6496262" y="7353584"/>
            <a:ext cx="4516" cy="381564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9566840" y="7297139"/>
            <a:ext cx="1593991" cy="51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r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Data Bus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1586655" y="4057509"/>
            <a:ext cx="1666240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Semi-Custom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6604812" y="6208148"/>
            <a:ext cx="1255324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9"/>
          <p:cNvSpPr>
            <a:spLocks noChangeArrowheads="1"/>
          </p:cNvSpPr>
          <p:nvPr/>
        </p:nvSpPr>
        <p:spPr bwMode="auto">
          <a:xfrm>
            <a:off x="1080806" y="722490"/>
            <a:ext cx="1632373" cy="1632374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Camera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50"/>
          <p:cNvSpPr>
            <a:spLocks noChangeArrowheads="1"/>
          </p:cNvSpPr>
          <p:nvPr/>
        </p:nvSpPr>
        <p:spPr bwMode="auto">
          <a:xfrm>
            <a:off x="10363835" y="751841"/>
            <a:ext cx="1632374" cy="163463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External Display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7180368" y="736036"/>
            <a:ext cx="1788160" cy="2022969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54"/>
          <p:cNvSpPr>
            <a:spLocks noChangeArrowheads="1"/>
          </p:cNvSpPr>
          <p:nvPr/>
        </p:nvSpPr>
        <p:spPr bwMode="auto">
          <a:xfrm>
            <a:off x="7406145" y="2092961"/>
            <a:ext cx="1564641" cy="49671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GPIO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9" name="AutoShape 55"/>
          <p:cNvCxnSpPr>
            <a:cxnSpLocks noChangeShapeType="1"/>
          </p:cNvCxnSpPr>
          <p:nvPr/>
        </p:nvCxnSpPr>
        <p:spPr bwMode="auto">
          <a:xfrm>
            <a:off x="8160243" y="2580641"/>
            <a:ext cx="0" cy="51025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80" name="AutoShape 56"/>
          <p:cNvCxnSpPr>
            <a:cxnSpLocks noChangeShapeType="1"/>
          </p:cNvCxnSpPr>
          <p:nvPr/>
        </p:nvCxnSpPr>
        <p:spPr bwMode="auto">
          <a:xfrm>
            <a:off x="8160243" y="1912339"/>
            <a:ext cx="0" cy="18287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028" name="Oval 57"/>
          <p:cNvSpPr>
            <a:spLocks noChangeArrowheads="1"/>
          </p:cNvSpPr>
          <p:nvPr/>
        </p:nvSpPr>
        <p:spPr bwMode="auto">
          <a:xfrm>
            <a:off x="7507746" y="577991"/>
            <a:ext cx="1318542" cy="132080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Trigger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2" name="AutoShape 37"/>
          <p:cNvCxnSpPr>
            <a:cxnSpLocks noChangeShapeType="1"/>
          </p:cNvCxnSpPr>
          <p:nvPr/>
        </p:nvCxnSpPr>
        <p:spPr bwMode="auto">
          <a:xfrm flipV="1">
            <a:off x="1008679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pic>
        <p:nvPicPr>
          <p:cNvPr id="61" name="Picture 2" descr="https://encrypted-tbn3.gstatic.com/images?q=tbn:ANd9GcTq4vPVbp1DgUB_blxDXgXBiyaOC7kqyT7isc-rz7UWxmKyxIo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77" y="4989691"/>
            <a:ext cx="2082799" cy="13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/>
          <p:cNvSpPr/>
          <p:nvPr/>
        </p:nvSpPr>
        <p:spPr>
          <a:xfrm>
            <a:off x="6596415" y="5634920"/>
            <a:ext cx="167340" cy="14612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sp>
        <p:nvSpPr>
          <p:cNvPr id="62" name="Rectangle 61"/>
          <p:cNvSpPr/>
          <p:nvPr/>
        </p:nvSpPr>
        <p:spPr>
          <a:xfrm>
            <a:off x="5398488" y="7947379"/>
            <a:ext cx="2082799" cy="13885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sp>
        <p:nvSpPr>
          <p:cNvPr id="63" name="Oval 62"/>
          <p:cNvSpPr/>
          <p:nvPr/>
        </p:nvSpPr>
        <p:spPr>
          <a:xfrm>
            <a:off x="6247773" y="8641643"/>
            <a:ext cx="167340" cy="1461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pic>
        <p:nvPicPr>
          <p:cNvPr id="64" name="Picture 2" descr="https://encrypted-tbn3.gstatic.com/images?q=tbn:ANd9GcTq4vPVbp1DgUB_blxDXgXBiyaOC7kqyT7isc-rz7UWxmKyxIo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51" y="7947377"/>
            <a:ext cx="2082799" cy="13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8842093" y="4804551"/>
            <a:ext cx="3736623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AutoShape 12"/>
          <p:cNvSpPr>
            <a:spLocks noChangeArrowheads="1"/>
          </p:cNvSpPr>
          <p:nvPr/>
        </p:nvSpPr>
        <p:spPr bwMode="auto">
          <a:xfrm>
            <a:off x="9318484" y="4919699"/>
            <a:ext cx="2280356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</a:t>
            </a:r>
          </a:p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(TFT Controller)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flipH="1" flipV="1">
            <a:off x="11180023" y="2386473"/>
            <a:ext cx="10159" cy="25399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576759" y="6554330"/>
            <a:ext cx="0" cy="71571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728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111E-6 L 0.24757 0.32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8" y="163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0.24618 0.32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7355" y="7109743"/>
            <a:ext cx="12155876" cy="23706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64990" y="8721796"/>
            <a:ext cx="10532534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latin typeface="Calibri" pitchFamily="34" charset="0"/>
                <a:cs typeface="Arial" pitchFamily="34" charset="0"/>
              </a:rPr>
              <a:t>128MB DDR Memory</a:t>
            </a:r>
            <a:endParaRPr lang="en-US" altLang="en-US" sz="256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19586" y="7732889"/>
            <a:ext cx="1623342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latin typeface="Calibri" pitchFamily="34" charset="0"/>
                <a:cs typeface="Arial" pitchFamily="34" charset="0"/>
              </a:rPr>
              <a:t>MIG</a:t>
            </a:r>
            <a:endParaRPr lang="en-US" altLang="en-US" sz="256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4013" y="4804551"/>
            <a:ext cx="527686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7355" y="2558063"/>
            <a:ext cx="3449884" cy="41994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399682" y="4919699"/>
            <a:ext cx="2235200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Video DMA</a:t>
            </a:r>
          </a:p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99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(Stream to AXI)</a:t>
            </a:r>
            <a:endParaRPr lang="en-US" altLang="en-US" sz="2276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972186" y="2797388"/>
            <a:ext cx="2235200" cy="1636888"/>
          </a:xfrm>
          <a:prstGeom prst="roundRect">
            <a:avLst>
              <a:gd name="adj" fmla="val 16667"/>
            </a:avLst>
          </a:prstGeom>
          <a:pattFill prst="dkDnDiag">
            <a:fgClr>
              <a:schemeClr val="accent5">
                <a:lumMod val="40000"/>
                <a:lumOff val="60000"/>
              </a:schemeClr>
            </a:fgClr>
            <a:bgClr>
              <a:schemeClr val="bg2">
                <a:lumMod val="40000"/>
                <a:lumOff val="60000"/>
              </a:schemeClr>
            </a:bgClr>
          </a:pattFill>
          <a:ln w="9525" algn="in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to AXI-Stream Decoder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580698" y="4919699"/>
            <a:ext cx="2278098" cy="163688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algn="in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latin typeface="Calibri" pitchFamily="34" charset="0"/>
                <a:cs typeface="Arial" pitchFamily="34" charset="0"/>
              </a:rPr>
              <a:t>Compositor</a:t>
            </a:r>
            <a:endParaRPr lang="en-US" altLang="en-US" sz="256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64634" y="731521"/>
            <a:ext cx="4897121" cy="3896924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471035" y="909885"/>
            <a:ext cx="2280356" cy="163463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latin typeface="Calibri" pitchFamily="34" charset="0"/>
                <a:cs typeface="Arial" pitchFamily="34" charset="0"/>
              </a:rPr>
              <a:t>MicroBlaze </a:t>
            </a:r>
            <a:br>
              <a:rPr lang="en-CA" altLang="en-US" sz="2276">
                <a:latin typeface="Calibri" pitchFamily="34" charset="0"/>
                <a:cs typeface="Arial" pitchFamily="34" charset="0"/>
              </a:rPr>
            </a:br>
            <a:r>
              <a:rPr lang="en-CA" altLang="en-US" sz="2276">
                <a:latin typeface="Calibri" pitchFamily="34" charset="0"/>
                <a:cs typeface="Arial" pitchFamily="34" charset="0"/>
              </a:rPr>
              <a:t>Processor</a:t>
            </a:r>
            <a:endParaRPr lang="en-US" altLang="en-US" sz="256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247252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BRAM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7279710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UART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V="1">
            <a:off x="6527871" y="8342490"/>
            <a:ext cx="4516" cy="3815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3" name="AutoShape 19"/>
          <p:cNvCxnSpPr>
            <a:cxnSpLocks noChangeShapeType="1"/>
          </p:cNvCxnSpPr>
          <p:nvPr/>
        </p:nvCxnSpPr>
        <p:spPr bwMode="auto">
          <a:xfrm>
            <a:off x="2098711" y="4429761"/>
            <a:ext cx="0" cy="4831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>
            <a:off x="1900379" y="2348089"/>
            <a:ext cx="0" cy="45381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7" name="AutoShape 23"/>
          <p:cNvCxnSpPr>
            <a:cxnSpLocks noChangeShapeType="1"/>
          </p:cNvCxnSpPr>
          <p:nvPr/>
        </p:nvCxnSpPr>
        <p:spPr bwMode="auto">
          <a:xfrm>
            <a:off x="3327648" y="3115733"/>
            <a:ext cx="637691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8" name="AutoShape 24"/>
          <p:cNvCxnSpPr>
            <a:cxnSpLocks noChangeShapeType="1"/>
          </p:cNvCxnSpPr>
          <p:nvPr/>
        </p:nvCxnSpPr>
        <p:spPr bwMode="auto">
          <a:xfrm flipV="1">
            <a:off x="5990343" y="3120250"/>
            <a:ext cx="0" cy="3567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9" name="AutoShape 25"/>
          <p:cNvCxnSpPr>
            <a:cxnSpLocks noChangeShapeType="1"/>
          </p:cNvCxnSpPr>
          <p:nvPr/>
        </p:nvCxnSpPr>
        <p:spPr bwMode="auto">
          <a:xfrm flipV="1">
            <a:off x="8063159" y="3127023"/>
            <a:ext cx="0" cy="3499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>
            <a:off x="5068641" y="2562578"/>
            <a:ext cx="0" cy="541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1" name="AutoShape 27"/>
          <p:cNvCxnSpPr>
            <a:cxnSpLocks noChangeShapeType="1"/>
          </p:cNvCxnSpPr>
          <p:nvPr/>
        </p:nvCxnSpPr>
        <p:spPr bwMode="auto">
          <a:xfrm>
            <a:off x="4861560" y="2542259"/>
            <a:ext cx="2258" cy="4757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273464" y="2822223"/>
            <a:ext cx="2011679" cy="51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Processor Local Bus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4" name="AutoShape 30"/>
          <p:cNvCxnSpPr>
            <a:cxnSpLocks noChangeShapeType="1"/>
          </p:cNvCxnSpPr>
          <p:nvPr/>
        </p:nvCxnSpPr>
        <p:spPr bwMode="auto">
          <a:xfrm>
            <a:off x="7067479" y="3129280"/>
            <a:ext cx="0" cy="17994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5" name="AutoShape 31"/>
          <p:cNvCxnSpPr>
            <a:cxnSpLocks noChangeShapeType="1"/>
          </p:cNvCxnSpPr>
          <p:nvPr/>
        </p:nvCxnSpPr>
        <p:spPr bwMode="auto">
          <a:xfrm>
            <a:off x="3430059" y="3115733"/>
            <a:ext cx="0" cy="18084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6" name="AutoShape 32"/>
          <p:cNvCxnSpPr>
            <a:cxnSpLocks noChangeShapeType="1"/>
          </p:cNvCxnSpPr>
          <p:nvPr/>
        </p:nvCxnSpPr>
        <p:spPr bwMode="auto">
          <a:xfrm>
            <a:off x="9611995" y="3129280"/>
            <a:ext cx="0" cy="180848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1" name="AutoShape 37"/>
          <p:cNvCxnSpPr>
            <a:cxnSpLocks noChangeShapeType="1"/>
          </p:cNvCxnSpPr>
          <p:nvPr/>
        </p:nvCxnSpPr>
        <p:spPr bwMode="auto">
          <a:xfrm flipV="1">
            <a:off x="6718618" y="6554330"/>
            <a:ext cx="0" cy="75409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919745" y="2280356"/>
            <a:ext cx="2022969" cy="25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INPUT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5319959" y="449299"/>
            <a:ext cx="2022969" cy="2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10465436" y="6689797"/>
            <a:ext cx="2386470" cy="29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919248" y="9421707"/>
            <a:ext cx="1851378" cy="33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MEMORY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38667" y="92570"/>
            <a:ext cx="4073031" cy="4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560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Final Block Diagram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8" name="AutoShape 44"/>
          <p:cNvCxnSpPr>
            <a:cxnSpLocks noChangeShapeType="1"/>
          </p:cNvCxnSpPr>
          <p:nvPr/>
        </p:nvCxnSpPr>
        <p:spPr bwMode="auto">
          <a:xfrm>
            <a:off x="1976191" y="7326490"/>
            <a:ext cx="910336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9" name="AutoShape 45"/>
          <p:cNvCxnSpPr>
            <a:cxnSpLocks noChangeShapeType="1"/>
          </p:cNvCxnSpPr>
          <p:nvPr/>
        </p:nvCxnSpPr>
        <p:spPr bwMode="auto">
          <a:xfrm flipV="1">
            <a:off x="6496262" y="7353584"/>
            <a:ext cx="4516" cy="381564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9566840" y="7297139"/>
            <a:ext cx="1593991" cy="51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r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Data Bus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1586655" y="4057509"/>
            <a:ext cx="1666240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Semi-Custom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6604812" y="6208148"/>
            <a:ext cx="1255324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9"/>
          <p:cNvSpPr>
            <a:spLocks noChangeArrowheads="1"/>
          </p:cNvSpPr>
          <p:nvPr/>
        </p:nvSpPr>
        <p:spPr bwMode="auto">
          <a:xfrm>
            <a:off x="1080806" y="722490"/>
            <a:ext cx="1632373" cy="1632374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Camera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50"/>
          <p:cNvSpPr>
            <a:spLocks noChangeArrowheads="1"/>
          </p:cNvSpPr>
          <p:nvPr/>
        </p:nvSpPr>
        <p:spPr bwMode="auto">
          <a:xfrm>
            <a:off x="10363835" y="751841"/>
            <a:ext cx="1632374" cy="163463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External Display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7180368" y="736036"/>
            <a:ext cx="1788160" cy="2022969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54"/>
          <p:cNvSpPr>
            <a:spLocks noChangeArrowheads="1"/>
          </p:cNvSpPr>
          <p:nvPr/>
        </p:nvSpPr>
        <p:spPr bwMode="auto">
          <a:xfrm>
            <a:off x="7406145" y="2092961"/>
            <a:ext cx="1564641" cy="49671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GPIO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9" name="AutoShape 55"/>
          <p:cNvCxnSpPr>
            <a:cxnSpLocks noChangeShapeType="1"/>
          </p:cNvCxnSpPr>
          <p:nvPr/>
        </p:nvCxnSpPr>
        <p:spPr bwMode="auto">
          <a:xfrm>
            <a:off x="8160243" y="2580641"/>
            <a:ext cx="0" cy="51025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80" name="AutoShape 56"/>
          <p:cNvCxnSpPr>
            <a:cxnSpLocks noChangeShapeType="1"/>
          </p:cNvCxnSpPr>
          <p:nvPr/>
        </p:nvCxnSpPr>
        <p:spPr bwMode="auto">
          <a:xfrm>
            <a:off x="8160243" y="1912339"/>
            <a:ext cx="0" cy="18287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pic>
        <p:nvPicPr>
          <p:cNvPr id="57" name="Picture 2" descr="https://encrypted-tbn3.gstatic.com/images?q=tbn:ANd9GcTq4vPVbp1DgUB_blxDXgXBiyaOC7kqyT7isc-rz7UWxmKyxIo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450" y="8096779"/>
            <a:ext cx="2082799" cy="13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Oval 57"/>
          <p:cNvSpPr>
            <a:spLocks noChangeArrowheads="1"/>
          </p:cNvSpPr>
          <p:nvPr/>
        </p:nvSpPr>
        <p:spPr bwMode="auto">
          <a:xfrm>
            <a:off x="7507746" y="577991"/>
            <a:ext cx="1318542" cy="132080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Trigger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2" name="AutoShape 37"/>
          <p:cNvCxnSpPr>
            <a:cxnSpLocks noChangeShapeType="1"/>
          </p:cNvCxnSpPr>
          <p:nvPr/>
        </p:nvCxnSpPr>
        <p:spPr bwMode="auto">
          <a:xfrm flipV="1">
            <a:off x="1008679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5398488" y="7947379"/>
            <a:ext cx="2082799" cy="13885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sp>
        <p:nvSpPr>
          <p:cNvPr id="63" name="Oval 62"/>
          <p:cNvSpPr/>
          <p:nvPr/>
        </p:nvSpPr>
        <p:spPr>
          <a:xfrm>
            <a:off x="6247773" y="8641643"/>
            <a:ext cx="167340" cy="1461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pic>
        <p:nvPicPr>
          <p:cNvPr id="64" name="Picture 2" descr="https://encrypted-tbn3.gstatic.com/images?q=tbn:ANd9GcTq4vPVbp1DgUB_blxDXgXBiyaOC7kqyT7isc-rz7UWxmKyxIo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51" y="7947377"/>
            <a:ext cx="2082799" cy="13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8842093" y="4804551"/>
            <a:ext cx="3736623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AutoShape 12"/>
          <p:cNvSpPr>
            <a:spLocks noChangeArrowheads="1"/>
          </p:cNvSpPr>
          <p:nvPr/>
        </p:nvSpPr>
        <p:spPr bwMode="auto">
          <a:xfrm>
            <a:off x="9318484" y="4919699"/>
            <a:ext cx="2280356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</a:t>
            </a:r>
          </a:p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(TFT Controller)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flipH="1" flipV="1">
            <a:off x="11180023" y="2386473"/>
            <a:ext cx="10159" cy="25399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" name="Smiley Face 1"/>
          <p:cNvSpPr/>
          <p:nvPr/>
        </p:nvSpPr>
        <p:spPr>
          <a:xfrm>
            <a:off x="9298975" y="8291583"/>
            <a:ext cx="992646" cy="988907"/>
          </a:xfrm>
          <a:prstGeom prst="smileyFac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cxnSp>
        <p:nvCxnSpPr>
          <p:cNvPr id="59" name="AutoShape 18"/>
          <p:cNvCxnSpPr>
            <a:cxnSpLocks noChangeShapeType="1"/>
          </p:cNvCxnSpPr>
          <p:nvPr/>
        </p:nvCxnSpPr>
        <p:spPr bwMode="auto">
          <a:xfrm>
            <a:off x="2576759" y="6554330"/>
            <a:ext cx="0" cy="71571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6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7355" y="7109743"/>
            <a:ext cx="12155876" cy="23706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64990" y="8721796"/>
            <a:ext cx="10532534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128MB DDR Memory</a:t>
            </a:r>
            <a:endParaRPr lang="en-US" altLang="en-US" sz="256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19586" y="7732889"/>
            <a:ext cx="1623342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MIG</a:t>
            </a:r>
            <a:endParaRPr lang="en-US" altLang="en-US" sz="256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4013" y="4804551"/>
            <a:ext cx="527686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7355" y="2558063"/>
            <a:ext cx="3449884" cy="41994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399682" y="4919699"/>
            <a:ext cx="2235200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Video DMA</a:t>
            </a:r>
          </a:p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99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(Stream to AXI)</a:t>
            </a:r>
            <a:endParaRPr lang="en-US" altLang="en-US" sz="2276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972186" y="2797388"/>
            <a:ext cx="2235200" cy="1636888"/>
          </a:xfrm>
          <a:prstGeom prst="roundRect">
            <a:avLst>
              <a:gd name="adj" fmla="val 16667"/>
            </a:avLst>
          </a:prstGeom>
          <a:pattFill prst="dkDnDiag">
            <a:fgClr>
              <a:schemeClr val="accent5">
                <a:lumMod val="40000"/>
                <a:lumOff val="60000"/>
              </a:schemeClr>
            </a:fgClr>
            <a:bgClr>
              <a:schemeClr val="bg2">
                <a:lumMod val="40000"/>
                <a:lumOff val="60000"/>
              </a:schemeClr>
            </a:bgClr>
          </a:pattFill>
          <a:ln w="9525" algn="in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to AXI-Stream Decoder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580698" y="4919699"/>
            <a:ext cx="2278098" cy="163688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algn="in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latin typeface="Calibri" pitchFamily="34" charset="0"/>
                <a:cs typeface="Arial" pitchFamily="34" charset="0"/>
              </a:rPr>
              <a:t>Compositor</a:t>
            </a:r>
            <a:endParaRPr lang="en-US" altLang="en-US" sz="256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64634" y="731521"/>
            <a:ext cx="4897121" cy="3896924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471035" y="909885"/>
            <a:ext cx="2280356" cy="163463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latin typeface="Calibri" pitchFamily="34" charset="0"/>
                <a:cs typeface="Arial" pitchFamily="34" charset="0"/>
              </a:rPr>
              <a:t>MicroBlaze </a:t>
            </a:r>
            <a:br>
              <a:rPr lang="en-CA" altLang="en-US" sz="2276">
                <a:latin typeface="Calibri" pitchFamily="34" charset="0"/>
                <a:cs typeface="Arial" pitchFamily="34" charset="0"/>
              </a:rPr>
            </a:br>
            <a:r>
              <a:rPr lang="en-CA" altLang="en-US" sz="2276">
                <a:latin typeface="Calibri" pitchFamily="34" charset="0"/>
                <a:cs typeface="Arial" pitchFamily="34" charset="0"/>
              </a:rPr>
              <a:t>Processor</a:t>
            </a:r>
            <a:endParaRPr lang="en-US" altLang="en-US" sz="256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247252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BRAM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7279710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UART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V="1">
            <a:off x="6527871" y="8342490"/>
            <a:ext cx="4516" cy="3815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3" name="AutoShape 19"/>
          <p:cNvCxnSpPr>
            <a:cxnSpLocks noChangeShapeType="1"/>
          </p:cNvCxnSpPr>
          <p:nvPr/>
        </p:nvCxnSpPr>
        <p:spPr bwMode="auto">
          <a:xfrm>
            <a:off x="2098711" y="4429761"/>
            <a:ext cx="0" cy="4831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>
            <a:off x="1900379" y="2348089"/>
            <a:ext cx="0" cy="45381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7" name="AutoShape 23"/>
          <p:cNvCxnSpPr>
            <a:cxnSpLocks noChangeShapeType="1"/>
          </p:cNvCxnSpPr>
          <p:nvPr/>
        </p:nvCxnSpPr>
        <p:spPr bwMode="auto">
          <a:xfrm>
            <a:off x="3327648" y="3115733"/>
            <a:ext cx="637691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8" name="AutoShape 24"/>
          <p:cNvCxnSpPr>
            <a:cxnSpLocks noChangeShapeType="1"/>
          </p:cNvCxnSpPr>
          <p:nvPr/>
        </p:nvCxnSpPr>
        <p:spPr bwMode="auto">
          <a:xfrm flipV="1">
            <a:off x="5990343" y="3120250"/>
            <a:ext cx="0" cy="3567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9" name="AutoShape 25"/>
          <p:cNvCxnSpPr>
            <a:cxnSpLocks noChangeShapeType="1"/>
          </p:cNvCxnSpPr>
          <p:nvPr/>
        </p:nvCxnSpPr>
        <p:spPr bwMode="auto">
          <a:xfrm flipV="1">
            <a:off x="8063159" y="3127023"/>
            <a:ext cx="0" cy="3499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>
            <a:off x="5068641" y="2562578"/>
            <a:ext cx="0" cy="541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1" name="AutoShape 27"/>
          <p:cNvCxnSpPr>
            <a:cxnSpLocks noChangeShapeType="1"/>
          </p:cNvCxnSpPr>
          <p:nvPr/>
        </p:nvCxnSpPr>
        <p:spPr bwMode="auto">
          <a:xfrm>
            <a:off x="4861560" y="2542259"/>
            <a:ext cx="2258" cy="4757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273464" y="2822223"/>
            <a:ext cx="2011679" cy="51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Processor Local Bus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4" name="AutoShape 30"/>
          <p:cNvCxnSpPr>
            <a:cxnSpLocks noChangeShapeType="1"/>
          </p:cNvCxnSpPr>
          <p:nvPr/>
        </p:nvCxnSpPr>
        <p:spPr bwMode="auto">
          <a:xfrm>
            <a:off x="7067479" y="3129280"/>
            <a:ext cx="0" cy="17994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5" name="AutoShape 31"/>
          <p:cNvCxnSpPr>
            <a:cxnSpLocks noChangeShapeType="1"/>
          </p:cNvCxnSpPr>
          <p:nvPr/>
        </p:nvCxnSpPr>
        <p:spPr bwMode="auto">
          <a:xfrm>
            <a:off x="3430059" y="3115733"/>
            <a:ext cx="0" cy="18084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6" name="AutoShape 32"/>
          <p:cNvCxnSpPr>
            <a:cxnSpLocks noChangeShapeType="1"/>
          </p:cNvCxnSpPr>
          <p:nvPr/>
        </p:nvCxnSpPr>
        <p:spPr bwMode="auto">
          <a:xfrm>
            <a:off x="9611995" y="3129280"/>
            <a:ext cx="0" cy="180848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1" name="AutoShape 37"/>
          <p:cNvCxnSpPr>
            <a:cxnSpLocks noChangeShapeType="1"/>
          </p:cNvCxnSpPr>
          <p:nvPr/>
        </p:nvCxnSpPr>
        <p:spPr bwMode="auto">
          <a:xfrm flipV="1">
            <a:off x="6718618" y="6554330"/>
            <a:ext cx="0" cy="75409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919745" y="2280356"/>
            <a:ext cx="2022969" cy="25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INPUT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5319959" y="449299"/>
            <a:ext cx="2022969" cy="2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10465436" y="6689797"/>
            <a:ext cx="2386470" cy="29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919248" y="9421707"/>
            <a:ext cx="1851378" cy="33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MEMORY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38667" y="92570"/>
            <a:ext cx="4073031" cy="4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560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Final Block Diagram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8" name="AutoShape 44"/>
          <p:cNvCxnSpPr>
            <a:cxnSpLocks noChangeShapeType="1"/>
          </p:cNvCxnSpPr>
          <p:nvPr/>
        </p:nvCxnSpPr>
        <p:spPr bwMode="auto">
          <a:xfrm>
            <a:off x="1976191" y="7326490"/>
            <a:ext cx="9103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9" name="AutoShape 45"/>
          <p:cNvCxnSpPr>
            <a:cxnSpLocks noChangeShapeType="1"/>
          </p:cNvCxnSpPr>
          <p:nvPr/>
        </p:nvCxnSpPr>
        <p:spPr bwMode="auto">
          <a:xfrm flipV="1">
            <a:off x="6496262" y="7353584"/>
            <a:ext cx="4516" cy="381564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9566840" y="7297139"/>
            <a:ext cx="1593991" cy="51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r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Data Bus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1586655" y="4057509"/>
            <a:ext cx="1666240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Semi-Custom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6604812" y="6208148"/>
            <a:ext cx="1255324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9"/>
          <p:cNvSpPr>
            <a:spLocks noChangeArrowheads="1"/>
          </p:cNvSpPr>
          <p:nvPr/>
        </p:nvSpPr>
        <p:spPr bwMode="auto">
          <a:xfrm>
            <a:off x="1080806" y="722490"/>
            <a:ext cx="1632373" cy="1632374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Camera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50"/>
          <p:cNvSpPr>
            <a:spLocks noChangeArrowheads="1"/>
          </p:cNvSpPr>
          <p:nvPr/>
        </p:nvSpPr>
        <p:spPr bwMode="auto">
          <a:xfrm>
            <a:off x="10363835" y="751841"/>
            <a:ext cx="1632374" cy="1634631"/>
          </a:xfrm>
          <a:prstGeom prst="ellipse">
            <a:avLst/>
          </a:prstGeom>
          <a:noFill/>
          <a:ln w="9525" algn="in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External Display</a:t>
            </a:r>
            <a:endParaRPr lang="en-US" altLang="en-US" sz="256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7180368" y="736036"/>
            <a:ext cx="1788160" cy="2022969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54"/>
          <p:cNvSpPr>
            <a:spLocks noChangeArrowheads="1"/>
          </p:cNvSpPr>
          <p:nvPr/>
        </p:nvSpPr>
        <p:spPr bwMode="auto">
          <a:xfrm>
            <a:off x="7406145" y="2092961"/>
            <a:ext cx="1564641" cy="49671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GPIO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9" name="AutoShape 55"/>
          <p:cNvCxnSpPr>
            <a:cxnSpLocks noChangeShapeType="1"/>
          </p:cNvCxnSpPr>
          <p:nvPr/>
        </p:nvCxnSpPr>
        <p:spPr bwMode="auto">
          <a:xfrm>
            <a:off x="8160243" y="2580641"/>
            <a:ext cx="0" cy="51025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80" name="AutoShape 56"/>
          <p:cNvCxnSpPr>
            <a:cxnSpLocks noChangeShapeType="1"/>
          </p:cNvCxnSpPr>
          <p:nvPr/>
        </p:nvCxnSpPr>
        <p:spPr bwMode="auto">
          <a:xfrm>
            <a:off x="8160243" y="1912339"/>
            <a:ext cx="0" cy="18287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pic>
        <p:nvPicPr>
          <p:cNvPr id="57" name="Picture 2" descr="https://encrypted-tbn3.gstatic.com/images?q=tbn:ANd9GcTq4vPVbp1DgUB_blxDXgXBiyaOC7kqyT7isc-rz7UWxmKyxIo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450" y="8096779"/>
            <a:ext cx="2082799" cy="13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Oval 57"/>
          <p:cNvSpPr>
            <a:spLocks noChangeArrowheads="1"/>
          </p:cNvSpPr>
          <p:nvPr/>
        </p:nvSpPr>
        <p:spPr bwMode="auto">
          <a:xfrm>
            <a:off x="7507746" y="577991"/>
            <a:ext cx="1318542" cy="132080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Trigger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2" name="AutoShape 37"/>
          <p:cNvCxnSpPr>
            <a:cxnSpLocks noChangeShapeType="1"/>
          </p:cNvCxnSpPr>
          <p:nvPr/>
        </p:nvCxnSpPr>
        <p:spPr bwMode="auto">
          <a:xfrm flipV="1">
            <a:off x="1008679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5398488" y="7947379"/>
            <a:ext cx="2082799" cy="13885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sp>
        <p:nvSpPr>
          <p:cNvPr id="63" name="Oval 62"/>
          <p:cNvSpPr/>
          <p:nvPr/>
        </p:nvSpPr>
        <p:spPr>
          <a:xfrm>
            <a:off x="6247773" y="8641643"/>
            <a:ext cx="167340" cy="1461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pic>
        <p:nvPicPr>
          <p:cNvPr id="64" name="Picture 2" descr="https://encrypted-tbn3.gstatic.com/images?q=tbn:ANd9GcTq4vPVbp1DgUB_blxDXgXBiyaOC7kqyT7isc-rz7UWxmKyxIo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51" y="7947377"/>
            <a:ext cx="2082799" cy="13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8842093" y="4804551"/>
            <a:ext cx="3736623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AutoShape 12"/>
          <p:cNvSpPr>
            <a:spLocks noChangeArrowheads="1"/>
          </p:cNvSpPr>
          <p:nvPr/>
        </p:nvSpPr>
        <p:spPr bwMode="auto">
          <a:xfrm>
            <a:off x="9318484" y="4919699"/>
            <a:ext cx="2280356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Video Out</a:t>
            </a:r>
          </a:p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(TFT Controller)</a:t>
            </a:r>
            <a:endParaRPr lang="en-US" altLang="en-US" sz="256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flipH="1" flipV="1">
            <a:off x="11180023" y="2386473"/>
            <a:ext cx="10159" cy="2539999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" name="Smiley Face 1"/>
          <p:cNvSpPr/>
          <p:nvPr/>
        </p:nvSpPr>
        <p:spPr>
          <a:xfrm>
            <a:off x="9298975" y="8291583"/>
            <a:ext cx="992646" cy="988907"/>
          </a:xfrm>
          <a:prstGeom prst="smileyFac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pic>
        <p:nvPicPr>
          <p:cNvPr id="59" name="Picture 2" descr="https://encrypted-tbn3.gstatic.com/images?q=tbn:ANd9GcTq4vPVbp1DgUB_blxDXgXBiyaOC7kqyT7isc-rz7UWxmKyxIo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899" y="8096777"/>
            <a:ext cx="2082799" cy="13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Smiley Face 59"/>
          <p:cNvSpPr/>
          <p:nvPr/>
        </p:nvSpPr>
        <p:spPr>
          <a:xfrm>
            <a:off x="9297423" y="8291582"/>
            <a:ext cx="992646" cy="988907"/>
          </a:xfrm>
          <a:prstGeom prst="smileyFac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cxnSp>
        <p:nvCxnSpPr>
          <p:cNvPr id="61" name="AutoShape 18"/>
          <p:cNvCxnSpPr>
            <a:cxnSpLocks noChangeShapeType="1"/>
          </p:cNvCxnSpPr>
          <p:nvPr/>
        </p:nvCxnSpPr>
        <p:spPr bwMode="auto">
          <a:xfrm>
            <a:off x="2576759" y="6554330"/>
            <a:ext cx="0" cy="71571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452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0.10104 -0.74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37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10122 -0.747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3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7355" y="7109743"/>
            <a:ext cx="12155876" cy="23706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64990" y="8721796"/>
            <a:ext cx="10532534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128MB DDR Memory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19586" y="7732889"/>
            <a:ext cx="1623342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MIG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4013" y="4804551"/>
            <a:ext cx="527686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7355" y="2558063"/>
            <a:ext cx="3449884" cy="41994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399682" y="4919699"/>
            <a:ext cx="2235200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Video DMA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99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(Stream to AXI)</a:t>
            </a:r>
            <a:endParaRPr lang="en-US" altLang="en-US" sz="199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2276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972186" y="2797388"/>
            <a:ext cx="2235200" cy="1636888"/>
          </a:xfrm>
          <a:prstGeom prst="roundRect">
            <a:avLst>
              <a:gd name="adj" fmla="val 16667"/>
            </a:avLst>
          </a:prstGeom>
          <a:pattFill prst="dkDnDiag">
            <a:fgClr>
              <a:schemeClr val="accent5">
                <a:lumMod val="40000"/>
                <a:lumOff val="60000"/>
              </a:schemeClr>
            </a:fgClr>
            <a:bgClr>
              <a:schemeClr val="bg2">
                <a:lumMod val="40000"/>
                <a:lumOff val="60000"/>
              </a:schemeClr>
            </a:bgClr>
          </a:pattFill>
          <a:ln w="9525" algn="in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to AXI-Stream Decoder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842093" y="4804551"/>
            <a:ext cx="3736623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580698" y="4919699"/>
            <a:ext cx="2278098" cy="163688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Compositor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9318484" y="4919699"/>
            <a:ext cx="2280356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</a:t>
            </a:r>
          </a:p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(TFT Controller)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64634" y="731521"/>
            <a:ext cx="4897121" cy="3896924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471035" y="909885"/>
            <a:ext cx="2280356" cy="163463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MicroBlaze </a:t>
            </a:r>
            <a:b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</a:b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247252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BRAM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7279710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UART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V="1">
            <a:off x="6527871" y="8342490"/>
            <a:ext cx="4516" cy="3815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3" name="AutoShape 19"/>
          <p:cNvCxnSpPr>
            <a:cxnSpLocks noChangeShapeType="1"/>
          </p:cNvCxnSpPr>
          <p:nvPr/>
        </p:nvCxnSpPr>
        <p:spPr bwMode="auto">
          <a:xfrm>
            <a:off x="2098711" y="4429761"/>
            <a:ext cx="0" cy="4831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>
            <a:off x="1900379" y="2348089"/>
            <a:ext cx="0" cy="45381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5" name="AutoShape 21"/>
          <p:cNvCxnSpPr>
            <a:cxnSpLocks noChangeShapeType="1"/>
            <a:endCxn id="31" idx="4"/>
          </p:cNvCxnSpPr>
          <p:nvPr/>
        </p:nvCxnSpPr>
        <p:spPr bwMode="auto">
          <a:xfrm flipH="1" flipV="1">
            <a:off x="11180023" y="2386473"/>
            <a:ext cx="10159" cy="25399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7" name="AutoShape 23"/>
          <p:cNvCxnSpPr>
            <a:cxnSpLocks noChangeShapeType="1"/>
          </p:cNvCxnSpPr>
          <p:nvPr/>
        </p:nvCxnSpPr>
        <p:spPr bwMode="auto">
          <a:xfrm>
            <a:off x="3327648" y="3115733"/>
            <a:ext cx="637691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8" name="AutoShape 24"/>
          <p:cNvCxnSpPr>
            <a:cxnSpLocks noChangeShapeType="1"/>
          </p:cNvCxnSpPr>
          <p:nvPr/>
        </p:nvCxnSpPr>
        <p:spPr bwMode="auto">
          <a:xfrm flipV="1">
            <a:off x="5990343" y="3120250"/>
            <a:ext cx="0" cy="3567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9" name="AutoShape 25"/>
          <p:cNvCxnSpPr>
            <a:cxnSpLocks noChangeShapeType="1"/>
          </p:cNvCxnSpPr>
          <p:nvPr/>
        </p:nvCxnSpPr>
        <p:spPr bwMode="auto">
          <a:xfrm flipV="1">
            <a:off x="8063159" y="3127023"/>
            <a:ext cx="0" cy="3499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>
            <a:off x="5068641" y="2562578"/>
            <a:ext cx="0" cy="541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1" name="AutoShape 27"/>
          <p:cNvCxnSpPr>
            <a:cxnSpLocks noChangeShapeType="1"/>
          </p:cNvCxnSpPr>
          <p:nvPr/>
        </p:nvCxnSpPr>
        <p:spPr bwMode="auto">
          <a:xfrm>
            <a:off x="4861560" y="2542259"/>
            <a:ext cx="2258" cy="4757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273464" y="2822223"/>
            <a:ext cx="2011679" cy="51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Processor Local Bus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4" name="AutoShape 30"/>
          <p:cNvCxnSpPr>
            <a:cxnSpLocks noChangeShapeType="1"/>
          </p:cNvCxnSpPr>
          <p:nvPr/>
        </p:nvCxnSpPr>
        <p:spPr bwMode="auto">
          <a:xfrm>
            <a:off x="7067479" y="3129280"/>
            <a:ext cx="0" cy="17994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5" name="AutoShape 31"/>
          <p:cNvCxnSpPr>
            <a:cxnSpLocks noChangeShapeType="1"/>
          </p:cNvCxnSpPr>
          <p:nvPr/>
        </p:nvCxnSpPr>
        <p:spPr bwMode="auto">
          <a:xfrm>
            <a:off x="3430059" y="3115733"/>
            <a:ext cx="0" cy="18084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6" name="AutoShape 32"/>
          <p:cNvCxnSpPr>
            <a:cxnSpLocks noChangeShapeType="1"/>
          </p:cNvCxnSpPr>
          <p:nvPr/>
        </p:nvCxnSpPr>
        <p:spPr bwMode="auto">
          <a:xfrm>
            <a:off x="9611995" y="3129280"/>
            <a:ext cx="0" cy="180848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1" name="AutoShape 37"/>
          <p:cNvCxnSpPr>
            <a:cxnSpLocks noChangeShapeType="1"/>
          </p:cNvCxnSpPr>
          <p:nvPr/>
        </p:nvCxnSpPr>
        <p:spPr bwMode="auto">
          <a:xfrm flipV="1">
            <a:off x="671861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919745" y="2280356"/>
            <a:ext cx="2022969" cy="25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INPUT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5319959" y="449299"/>
            <a:ext cx="2022969" cy="2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10465436" y="6689797"/>
            <a:ext cx="2386470" cy="29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919248" y="9421707"/>
            <a:ext cx="1851378" cy="33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MEMORY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38667" y="92570"/>
            <a:ext cx="4073031" cy="4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560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Final Block Diagram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8" name="AutoShape 44"/>
          <p:cNvCxnSpPr>
            <a:cxnSpLocks noChangeShapeType="1"/>
          </p:cNvCxnSpPr>
          <p:nvPr/>
        </p:nvCxnSpPr>
        <p:spPr bwMode="auto">
          <a:xfrm>
            <a:off x="1976191" y="7326490"/>
            <a:ext cx="9103360" cy="0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9" name="AutoShape 45"/>
          <p:cNvCxnSpPr>
            <a:cxnSpLocks noChangeShapeType="1"/>
          </p:cNvCxnSpPr>
          <p:nvPr/>
        </p:nvCxnSpPr>
        <p:spPr bwMode="auto">
          <a:xfrm flipV="1">
            <a:off x="6496262" y="7353584"/>
            <a:ext cx="4516" cy="381564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9566840" y="7297139"/>
            <a:ext cx="1593991" cy="51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r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Data Bus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6604812" y="6208148"/>
            <a:ext cx="1255324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9"/>
          <p:cNvSpPr>
            <a:spLocks noChangeArrowheads="1"/>
          </p:cNvSpPr>
          <p:nvPr/>
        </p:nvSpPr>
        <p:spPr bwMode="auto">
          <a:xfrm>
            <a:off x="1080806" y="722490"/>
            <a:ext cx="1632373" cy="1632374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Camera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50"/>
          <p:cNvSpPr>
            <a:spLocks noChangeArrowheads="1"/>
          </p:cNvSpPr>
          <p:nvPr/>
        </p:nvSpPr>
        <p:spPr bwMode="auto">
          <a:xfrm>
            <a:off x="10363835" y="751841"/>
            <a:ext cx="1632374" cy="163463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External Display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7180368" y="736036"/>
            <a:ext cx="1788160" cy="2022969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54"/>
          <p:cNvSpPr>
            <a:spLocks noChangeArrowheads="1"/>
          </p:cNvSpPr>
          <p:nvPr/>
        </p:nvSpPr>
        <p:spPr bwMode="auto">
          <a:xfrm>
            <a:off x="7406145" y="2092961"/>
            <a:ext cx="1564641" cy="49671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GPIO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9" name="AutoShape 55"/>
          <p:cNvCxnSpPr>
            <a:cxnSpLocks noChangeShapeType="1"/>
          </p:cNvCxnSpPr>
          <p:nvPr/>
        </p:nvCxnSpPr>
        <p:spPr bwMode="auto">
          <a:xfrm>
            <a:off x="8160243" y="2580641"/>
            <a:ext cx="0" cy="51025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80" name="AutoShape 56"/>
          <p:cNvCxnSpPr>
            <a:cxnSpLocks noChangeShapeType="1"/>
          </p:cNvCxnSpPr>
          <p:nvPr/>
        </p:nvCxnSpPr>
        <p:spPr bwMode="auto">
          <a:xfrm>
            <a:off x="8160243" y="1912339"/>
            <a:ext cx="0" cy="18287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028" name="Oval 57"/>
          <p:cNvSpPr>
            <a:spLocks noChangeArrowheads="1"/>
          </p:cNvSpPr>
          <p:nvPr/>
        </p:nvSpPr>
        <p:spPr bwMode="auto">
          <a:xfrm>
            <a:off x="7507746" y="577991"/>
            <a:ext cx="1318542" cy="132080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Trigger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2" name="AutoShape 37"/>
          <p:cNvCxnSpPr>
            <a:cxnSpLocks noChangeShapeType="1"/>
          </p:cNvCxnSpPr>
          <p:nvPr/>
        </p:nvCxnSpPr>
        <p:spPr bwMode="auto">
          <a:xfrm flipV="1">
            <a:off x="1008679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33" name="Text Box 47"/>
          <p:cNvSpPr txBox="1">
            <a:spLocks noChangeArrowheads="1"/>
          </p:cNvSpPr>
          <p:nvPr/>
        </p:nvSpPr>
        <p:spPr bwMode="auto">
          <a:xfrm>
            <a:off x="1586655" y="4057509"/>
            <a:ext cx="1666240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Semi-Custom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AutoShape 18"/>
          <p:cNvCxnSpPr>
            <a:cxnSpLocks noChangeShapeType="1"/>
          </p:cNvCxnSpPr>
          <p:nvPr/>
        </p:nvCxnSpPr>
        <p:spPr bwMode="auto">
          <a:xfrm>
            <a:off x="2576759" y="6554330"/>
            <a:ext cx="0" cy="71571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813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842093" y="4804551"/>
            <a:ext cx="3736623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9128831" y="2562578"/>
            <a:ext cx="3449884" cy="419946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7355" y="7109743"/>
            <a:ext cx="12155876" cy="23706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64990" y="8721796"/>
            <a:ext cx="10532534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128MB DDR Memory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19586" y="7732889"/>
            <a:ext cx="1623342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MIG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4013" y="4804551"/>
            <a:ext cx="527686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7355" y="2558063"/>
            <a:ext cx="3449884" cy="41994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399682" y="4919699"/>
            <a:ext cx="2235200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Video DMA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99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(Stream to AXI)</a:t>
            </a:r>
            <a:endParaRPr lang="en-US" altLang="en-US" sz="199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2276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972186" y="2797388"/>
            <a:ext cx="2235200" cy="1636888"/>
          </a:xfrm>
          <a:prstGeom prst="roundRect">
            <a:avLst>
              <a:gd name="adj" fmla="val 16667"/>
            </a:avLst>
          </a:prstGeom>
          <a:pattFill prst="dkDnDiag">
            <a:fgClr>
              <a:schemeClr val="accent5">
                <a:lumMod val="40000"/>
                <a:lumOff val="60000"/>
              </a:schemeClr>
            </a:fgClr>
            <a:bgClr>
              <a:schemeClr val="bg2">
                <a:lumMod val="40000"/>
                <a:lumOff val="60000"/>
              </a:schemeClr>
            </a:bgClr>
          </a:pattFill>
          <a:ln w="9525" algn="in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to AXI-Stream Decoder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580698" y="4919699"/>
            <a:ext cx="2278098" cy="163688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Compositor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9318484" y="4919699"/>
            <a:ext cx="2280356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Video DMA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(AXI to </a:t>
            </a: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Stream)</a:t>
            </a:r>
            <a:endParaRPr lang="en-US" altLang="en-US" sz="2276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64634" y="731521"/>
            <a:ext cx="4897121" cy="3896924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471035" y="909885"/>
            <a:ext cx="2280356" cy="163463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MicroBlaze </a:t>
            </a:r>
            <a:b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</a:b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247252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BRAM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7279710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UART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V="1">
            <a:off x="6527871" y="8342490"/>
            <a:ext cx="4516" cy="3815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2" name="AutoShape 18"/>
          <p:cNvCxnSpPr>
            <a:cxnSpLocks noChangeShapeType="1"/>
          </p:cNvCxnSpPr>
          <p:nvPr/>
        </p:nvCxnSpPr>
        <p:spPr bwMode="auto">
          <a:xfrm>
            <a:off x="2576759" y="6554330"/>
            <a:ext cx="0" cy="71571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3" name="AutoShape 19"/>
          <p:cNvCxnSpPr>
            <a:cxnSpLocks noChangeShapeType="1"/>
          </p:cNvCxnSpPr>
          <p:nvPr/>
        </p:nvCxnSpPr>
        <p:spPr bwMode="auto">
          <a:xfrm>
            <a:off x="2098711" y="4429761"/>
            <a:ext cx="0" cy="4831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>
            <a:off x="1900379" y="2348089"/>
            <a:ext cx="0" cy="45381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5" name="AutoShape 21"/>
          <p:cNvCxnSpPr>
            <a:cxnSpLocks noChangeShapeType="1"/>
          </p:cNvCxnSpPr>
          <p:nvPr/>
        </p:nvCxnSpPr>
        <p:spPr bwMode="auto">
          <a:xfrm flipV="1">
            <a:off x="11207515" y="2386472"/>
            <a:ext cx="19191" cy="5118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7" name="AutoShape 23"/>
          <p:cNvCxnSpPr>
            <a:cxnSpLocks noChangeShapeType="1"/>
          </p:cNvCxnSpPr>
          <p:nvPr/>
        </p:nvCxnSpPr>
        <p:spPr bwMode="auto">
          <a:xfrm>
            <a:off x="3327648" y="3115733"/>
            <a:ext cx="637691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8" name="AutoShape 24"/>
          <p:cNvCxnSpPr>
            <a:cxnSpLocks noChangeShapeType="1"/>
          </p:cNvCxnSpPr>
          <p:nvPr/>
        </p:nvCxnSpPr>
        <p:spPr bwMode="auto">
          <a:xfrm flipV="1">
            <a:off x="5990343" y="3120250"/>
            <a:ext cx="0" cy="3567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9" name="AutoShape 25"/>
          <p:cNvCxnSpPr>
            <a:cxnSpLocks noChangeShapeType="1"/>
          </p:cNvCxnSpPr>
          <p:nvPr/>
        </p:nvCxnSpPr>
        <p:spPr bwMode="auto">
          <a:xfrm flipV="1">
            <a:off x="8063159" y="3127023"/>
            <a:ext cx="0" cy="3499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>
            <a:off x="5068641" y="2562578"/>
            <a:ext cx="0" cy="541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1" name="AutoShape 27"/>
          <p:cNvCxnSpPr>
            <a:cxnSpLocks noChangeShapeType="1"/>
          </p:cNvCxnSpPr>
          <p:nvPr/>
        </p:nvCxnSpPr>
        <p:spPr bwMode="auto">
          <a:xfrm>
            <a:off x="4861560" y="2542259"/>
            <a:ext cx="2258" cy="4757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273464" y="2822223"/>
            <a:ext cx="2011679" cy="51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Processor Local Bus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4" name="AutoShape 30"/>
          <p:cNvCxnSpPr>
            <a:cxnSpLocks noChangeShapeType="1"/>
          </p:cNvCxnSpPr>
          <p:nvPr/>
        </p:nvCxnSpPr>
        <p:spPr bwMode="auto">
          <a:xfrm>
            <a:off x="7067479" y="3129280"/>
            <a:ext cx="0" cy="17994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5" name="AutoShape 31"/>
          <p:cNvCxnSpPr>
            <a:cxnSpLocks noChangeShapeType="1"/>
          </p:cNvCxnSpPr>
          <p:nvPr/>
        </p:nvCxnSpPr>
        <p:spPr bwMode="auto">
          <a:xfrm>
            <a:off x="3430059" y="3115733"/>
            <a:ext cx="0" cy="18084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6" name="AutoShape 32"/>
          <p:cNvCxnSpPr>
            <a:cxnSpLocks noChangeShapeType="1"/>
          </p:cNvCxnSpPr>
          <p:nvPr/>
        </p:nvCxnSpPr>
        <p:spPr bwMode="auto">
          <a:xfrm>
            <a:off x="9611995" y="3129280"/>
            <a:ext cx="0" cy="180848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1" name="AutoShape 37"/>
          <p:cNvCxnSpPr>
            <a:cxnSpLocks noChangeShapeType="1"/>
          </p:cNvCxnSpPr>
          <p:nvPr/>
        </p:nvCxnSpPr>
        <p:spPr bwMode="auto">
          <a:xfrm flipV="1">
            <a:off x="671861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919745" y="2280356"/>
            <a:ext cx="2022969" cy="25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INPUT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5319959" y="449299"/>
            <a:ext cx="2022969" cy="2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10465436" y="6689797"/>
            <a:ext cx="2386470" cy="29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919248" y="9421707"/>
            <a:ext cx="1851378" cy="33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MEMORY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38667" y="92570"/>
            <a:ext cx="4073031" cy="4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560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Final Block Diagram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8" name="AutoShape 44"/>
          <p:cNvCxnSpPr>
            <a:cxnSpLocks noChangeShapeType="1"/>
          </p:cNvCxnSpPr>
          <p:nvPr/>
        </p:nvCxnSpPr>
        <p:spPr bwMode="auto">
          <a:xfrm>
            <a:off x="1976191" y="7326490"/>
            <a:ext cx="9103360" cy="0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9" name="AutoShape 45"/>
          <p:cNvCxnSpPr>
            <a:cxnSpLocks noChangeShapeType="1"/>
          </p:cNvCxnSpPr>
          <p:nvPr/>
        </p:nvCxnSpPr>
        <p:spPr bwMode="auto">
          <a:xfrm flipV="1">
            <a:off x="6496262" y="7353584"/>
            <a:ext cx="4516" cy="381564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9566840" y="7297139"/>
            <a:ext cx="1593991" cy="51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r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Data Bus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6604812" y="6208148"/>
            <a:ext cx="1255324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9"/>
          <p:cNvSpPr>
            <a:spLocks noChangeArrowheads="1"/>
          </p:cNvSpPr>
          <p:nvPr/>
        </p:nvSpPr>
        <p:spPr bwMode="auto">
          <a:xfrm>
            <a:off x="1080806" y="722490"/>
            <a:ext cx="1632373" cy="1632374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Camera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50"/>
          <p:cNvSpPr>
            <a:spLocks noChangeArrowheads="1"/>
          </p:cNvSpPr>
          <p:nvPr/>
        </p:nvSpPr>
        <p:spPr bwMode="auto">
          <a:xfrm>
            <a:off x="10363835" y="751841"/>
            <a:ext cx="1632374" cy="163463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External Display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7180368" y="736036"/>
            <a:ext cx="1788160" cy="2022969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54"/>
          <p:cNvSpPr>
            <a:spLocks noChangeArrowheads="1"/>
          </p:cNvSpPr>
          <p:nvPr/>
        </p:nvSpPr>
        <p:spPr bwMode="auto">
          <a:xfrm>
            <a:off x="7406145" y="2092961"/>
            <a:ext cx="1564641" cy="49671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GPIO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9" name="AutoShape 55"/>
          <p:cNvCxnSpPr>
            <a:cxnSpLocks noChangeShapeType="1"/>
          </p:cNvCxnSpPr>
          <p:nvPr/>
        </p:nvCxnSpPr>
        <p:spPr bwMode="auto">
          <a:xfrm>
            <a:off x="8160243" y="2580641"/>
            <a:ext cx="0" cy="51025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80" name="AutoShape 56"/>
          <p:cNvCxnSpPr>
            <a:cxnSpLocks noChangeShapeType="1"/>
          </p:cNvCxnSpPr>
          <p:nvPr/>
        </p:nvCxnSpPr>
        <p:spPr bwMode="auto">
          <a:xfrm>
            <a:off x="8160243" y="1912339"/>
            <a:ext cx="0" cy="18287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028" name="Oval 57"/>
          <p:cNvSpPr>
            <a:spLocks noChangeArrowheads="1"/>
          </p:cNvSpPr>
          <p:nvPr/>
        </p:nvSpPr>
        <p:spPr bwMode="auto">
          <a:xfrm>
            <a:off x="7507746" y="593489"/>
            <a:ext cx="1318542" cy="132080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Trigger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2" name="AutoShape 37"/>
          <p:cNvCxnSpPr>
            <a:cxnSpLocks noChangeShapeType="1"/>
          </p:cNvCxnSpPr>
          <p:nvPr/>
        </p:nvCxnSpPr>
        <p:spPr bwMode="auto">
          <a:xfrm flipV="1">
            <a:off x="1008679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33" name="Text Box 47"/>
          <p:cNvSpPr txBox="1">
            <a:spLocks noChangeArrowheads="1"/>
          </p:cNvSpPr>
          <p:nvPr/>
        </p:nvSpPr>
        <p:spPr bwMode="auto">
          <a:xfrm>
            <a:off x="1586655" y="4057509"/>
            <a:ext cx="1666240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Semi-Custom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AutoShape 12"/>
          <p:cNvSpPr>
            <a:spLocks noChangeArrowheads="1"/>
          </p:cNvSpPr>
          <p:nvPr/>
        </p:nvSpPr>
        <p:spPr bwMode="auto">
          <a:xfrm>
            <a:off x="10086799" y="2903504"/>
            <a:ext cx="2280356" cy="163688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algn="in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VGA Controller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AutoShape 21"/>
          <p:cNvCxnSpPr>
            <a:cxnSpLocks noChangeShapeType="1"/>
          </p:cNvCxnSpPr>
          <p:nvPr/>
        </p:nvCxnSpPr>
        <p:spPr bwMode="auto">
          <a:xfrm flipV="1">
            <a:off x="10721712" y="4540392"/>
            <a:ext cx="9596" cy="37930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58" name="Text Box 47"/>
          <p:cNvSpPr txBox="1">
            <a:spLocks noChangeArrowheads="1"/>
          </p:cNvSpPr>
          <p:nvPr/>
        </p:nvSpPr>
        <p:spPr bwMode="auto">
          <a:xfrm>
            <a:off x="10665877" y="4115928"/>
            <a:ext cx="1666240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Semi-Custom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7355" y="7109743"/>
            <a:ext cx="12155876" cy="23706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64990" y="8721796"/>
            <a:ext cx="10532534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128MB DDR Memory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940457" y="7732889"/>
            <a:ext cx="5181599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Memory Controller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4012" y="4804551"/>
            <a:ext cx="2549032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7355" y="2558063"/>
            <a:ext cx="3449884" cy="41994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59159" y="4919699"/>
            <a:ext cx="2235200" cy="163688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LED Detector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81826" y="2797388"/>
            <a:ext cx="2235200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Decode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064635" y="4919699"/>
            <a:ext cx="2280356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To Memory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582057" y="4804551"/>
            <a:ext cx="5996658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6692688" y="4919699"/>
            <a:ext cx="2278098" cy="163688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Compositor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9318484" y="4919699"/>
            <a:ext cx="2280356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64634" y="731521"/>
            <a:ext cx="4897121" cy="3896924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471035" y="909885"/>
            <a:ext cx="2280356" cy="163463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MicroBlaze </a:t>
            </a:r>
            <a:b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</a:b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93328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BRAM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7279710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UART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V="1">
            <a:off x="6527871" y="8342490"/>
            <a:ext cx="4516" cy="3815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2" name="AutoShape 18"/>
          <p:cNvCxnSpPr>
            <a:cxnSpLocks noChangeShapeType="1"/>
          </p:cNvCxnSpPr>
          <p:nvPr/>
        </p:nvCxnSpPr>
        <p:spPr bwMode="auto">
          <a:xfrm>
            <a:off x="2576759" y="6554330"/>
            <a:ext cx="0" cy="71571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3" name="AutoShape 19"/>
          <p:cNvCxnSpPr>
            <a:cxnSpLocks noChangeShapeType="1"/>
          </p:cNvCxnSpPr>
          <p:nvPr/>
        </p:nvCxnSpPr>
        <p:spPr bwMode="auto">
          <a:xfrm>
            <a:off x="1906199" y="4429761"/>
            <a:ext cx="0" cy="4831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>
            <a:off x="1883621" y="2348089"/>
            <a:ext cx="0" cy="45381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5" name="AutoShape 21"/>
          <p:cNvCxnSpPr>
            <a:cxnSpLocks noChangeShapeType="1"/>
          </p:cNvCxnSpPr>
          <p:nvPr/>
        </p:nvCxnSpPr>
        <p:spPr bwMode="auto">
          <a:xfrm flipV="1">
            <a:off x="11190181" y="4450081"/>
            <a:ext cx="0" cy="47639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6" name="AutoShape 22"/>
          <p:cNvCxnSpPr>
            <a:cxnSpLocks noChangeShapeType="1"/>
          </p:cNvCxnSpPr>
          <p:nvPr/>
        </p:nvCxnSpPr>
        <p:spPr bwMode="auto">
          <a:xfrm flipV="1">
            <a:off x="11190181" y="2384213"/>
            <a:ext cx="0" cy="4244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7" name="AutoShape 23"/>
          <p:cNvCxnSpPr>
            <a:cxnSpLocks noChangeShapeType="1"/>
          </p:cNvCxnSpPr>
          <p:nvPr/>
        </p:nvCxnSpPr>
        <p:spPr bwMode="auto">
          <a:xfrm>
            <a:off x="3267639" y="3115733"/>
            <a:ext cx="6436924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8" name="AutoShape 24"/>
          <p:cNvCxnSpPr>
            <a:cxnSpLocks noChangeShapeType="1"/>
          </p:cNvCxnSpPr>
          <p:nvPr/>
        </p:nvCxnSpPr>
        <p:spPr bwMode="auto">
          <a:xfrm flipV="1">
            <a:off x="4981292" y="3120250"/>
            <a:ext cx="0" cy="3567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9" name="AutoShape 25"/>
          <p:cNvCxnSpPr>
            <a:cxnSpLocks noChangeShapeType="1"/>
          </p:cNvCxnSpPr>
          <p:nvPr/>
        </p:nvCxnSpPr>
        <p:spPr bwMode="auto">
          <a:xfrm flipV="1">
            <a:off x="8063159" y="3127023"/>
            <a:ext cx="0" cy="3499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>
            <a:off x="6069541" y="2562578"/>
            <a:ext cx="0" cy="541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1" name="AutoShape 27"/>
          <p:cNvCxnSpPr>
            <a:cxnSpLocks noChangeShapeType="1"/>
          </p:cNvCxnSpPr>
          <p:nvPr/>
        </p:nvCxnSpPr>
        <p:spPr bwMode="auto">
          <a:xfrm>
            <a:off x="6503035" y="2542259"/>
            <a:ext cx="2258" cy="4757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4053346" y="2822223"/>
            <a:ext cx="2011679" cy="51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Processor Local Bus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3" name="AutoShape 29"/>
          <p:cNvCxnSpPr>
            <a:cxnSpLocks noChangeShapeType="1"/>
          </p:cNvCxnSpPr>
          <p:nvPr/>
        </p:nvCxnSpPr>
        <p:spPr bwMode="auto">
          <a:xfrm>
            <a:off x="5949879" y="3129280"/>
            <a:ext cx="0" cy="1799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4" name="AutoShape 30"/>
          <p:cNvCxnSpPr>
            <a:cxnSpLocks noChangeShapeType="1"/>
          </p:cNvCxnSpPr>
          <p:nvPr/>
        </p:nvCxnSpPr>
        <p:spPr bwMode="auto">
          <a:xfrm>
            <a:off x="7067479" y="3129280"/>
            <a:ext cx="0" cy="17994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5" name="AutoShape 31"/>
          <p:cNvCxnSpPr>
            <a:cxnSpLocks noChangeShapeType="1"/>
          </p:cNvCxnSpPr>
          <p:nvPr/>
        </p:nvCxnSpPr>
        <p:spPr bwMode="auto">
          <a:xfrm>
            <a:off x="3360208" y="3115733"/>
            <a:ext cx="0" cy="18084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6" name="AutoShape 32"/>
          <p:cNvCxnSpPr>
            <a:cxnSpLocks noChangeShapeType="1"/>
          </p:cNvCxnSpPr>
          <p:nvPr/>
        </p:nvCxnSpPr>
        <p:spPr bwMode="auto">
          <a:xfrm>
            <a:off x="9611995" y="3129280"/>
            <a:ext cx="0" cy="180848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9" name="AutoShape 35"/>
          <p:cNvCxnSpPr>
            <a:cxnSpLocks noChangeShapeType="1"/>
          </p:cNvCxnSpPr>
          <p:nvPr/>
        </p:nvCxnSpPr>
        <p:spPr bwMode="auto">
          <a:xfrm>
            <a:off x="3694360" y="5750561"/>
            <a:ext cx="368018" cy="0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0" name="AutoShape 36"/>
          <p:cNvCxnSpPr>
            <a:cxnSpLocks noChangeShapeType="1"/>
          </p:cNvCxnSpPr>
          <p:nvPr/>
        </p:nvCxnSpPr>
        <p:spPr bwMode="auto">
          <a:xfrm>
            <a:off x="5209328" y="6554330"/>
            <a:ext cx="0" cy="751839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1" name="AutoShape 37"/>
          <p:cNvCxnSpPr>
            <a:cxnSpLocks noChangeShapeType="1"/>
          </p:cNvCxnSpPr>
          <p:nvPr/>
        </p:nvCxnSpPr>
        <p:spPr bwMode="auto">
          <a:xfrm flipV="1">
            <a:off x="783060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2" name="AutoShape 38"/>
          <p:cNvCxnSpPr>
            <a:cxnSpLocks noChangeShapeType="1"/>
          </p:cNvCxnSpPr>
          <p:nvPr/>
        </p:nvCxnSpPr>
        <p:spPr bwMode="auto">
          <a:xfrm>
            <a:off x="8966271" y="5664765"/>
            <a:ext cx="358986" cy="0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919745" y="2280356"/>
            <a:ext cx="2022969" cy="25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INPUT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5319959" y="449299"/>
            <a:ext cx="2022969" cy="2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10465436" y="6689797"/>
            <a:ext cx="2386470" cy="29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919248" y="9421707"/>
            <a:ext cx="1851378" cy="33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MEMORY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38667" y="92570"/>
            <a:ext cx="4073031" cy="4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560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Original Block Diagram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8" name="AutoShape 44"/>
          <p:cNvCxnSpPr>
            <a:cxnSpLocks noChangeShapeType="1"/>
          </p:cNvCxnSpPr>
          <p:nvPr/>
        </p:nvCxnSpPr>
        <p:spPr bwMode="auto">
          <a:xfrm>
            <a:off x="1976191" y="7326490"/>
            <a:ext cx="9103360" cy="0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9" name="AutoShape 45"/>
          <p:cNvCxnSpPr>
            <a:cxnSpLocks noChangeShapeType="1"/>
          </p:cNvCxnSpPr>
          <p:nvPr/>
        </p:nvCxnSpPr>
        <p:spPr bwMode="auto">
          <a:xfrm flipV="1">
            <a:off x="6496262" y="7353584"/>
            <a:ext cx="4516" cy="381564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9566840" y="7297139"/>
            <a:ext cx="1593991" cy="51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r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Data Bus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2378075" y="6226951"/>
            <a:ext cx="1255324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Custom Block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7701915" y="6226951"/>
            <a:ext cx="1255324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Custom Block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9"/>
          <p:cNvSpPr>
            <a:spLocks noChangeArrowheads="1"/>
          </p:cNvSpPr>
          <p:nvPr/>
        </p:nvSpPr>
        <p:spPr bwMode="auto">
          <a:xfrm>
            <a:off x="1064048" y="722490"/>
            <a:ext cx="1632373" cy="1632374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Camera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50"/>
          <p:cNvSpPr>
            <a:spLocks noChangeArrowheads="1"/>
          </p:cNvSpPr>
          <p:nvPr/>
        </p:nvSpPr>
        <p:spPr bwMode="auto">
          <a:xfrm>
            <a:off x="10363835" y="751841"/>
            <a:ext cx="1632374" cy="163463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External Display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Oval 51"/>
          <p:cNvSpPr>
            <a:spLocks noChangeArrowheads="1"/>
          </p:cNvSpPr>
          <p:nvPr/>
        </p:nvSpPr>
        <p:spPr bwMode="auto">
          <a:xfrm>
            <a:off x="10363835" y="2808676"/>
            <a:ext cx="1632374" cy="163463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VGA Port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7180368" y="736036"/>
            <a:ext cx="1788160" cy="2022969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54"/>
          <p:cNvSpPr>
            <a:spLocks noChangeArrowheads="1"/>
          </p:cNvSpPr>
          <p:nvPr/>
        </p:nvSpPr>
        <p:spPr bwMode="auto">
          <a:xfrm>
            <a:off x="7406145" y="2092961"/>
            <a:ext cx="1564641" cy="49671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GPIO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9" name="AutoShape 55"/>
          <p:cNvCxnSpPr>
            <a:cxnSpLocks noChangeShapeType="1"/>
          </p:cNvCxnSpPr>
          <p:nvPr/>
        </p:nvCxnSpPr>
        <p:spPr bwMode="auto">
          <a:xfrm>
            <a:off x="8160243" y="2580641"/>
            <a:ext cx="0" cy="51025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80" name="AutoShape 56"/>
          <p:cNvCxnSpPr>
            <a:cxnSpLocks noChangeShapeType="1"/>
          </p:cNvCxnSpPr>
          <p:nvPr/>
        </p:nvCxnSpPr>
        <p:spPr bwMode="auto">
          <a:xfrm>
            <a:off x="8160243" y="1912339"/>
            <a:ext cx="0" cy="18287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028" name="Oval 57"/>
          <p:cNvSpPr>
            <a:spLocks noChangeArrowheads="1"/>
          </p:cNvSpPr>
          <p:nvPr/>
        </p:nvSpPr>
        <p:spPr bwMode="auto">
          <a:xfrm>
            <a:off x="7507746" y="577991"/>
            <a:ext cx="1318542" cy="132080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Trigger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Input Subsystem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CA" dirty="0" smtClean="0"/>
          </a:p>
          <a:p>
            <a:r>
              <a:rPr lang="en-CA" dirty="0" smtClean="0"/>
              <a:t>OV7670 </a:t>
            </a:r>
            <a:r>
              <a:rPr lang="en-CA" dirty="0" smtClean="0"/>
              <a:t>Camera</a:t>
            </a:r>
          </a:p>
          <a:p>
            <a:r>
              <a:rPr lang="en-CA" dirty="0" smtClean="0"/>
              <a:t>Semi-Custom Decode Block</a:t>
            </a:r>
          </a:p>
          <a:p>
            <a:pPr lvl="1"/>
            <a:r>
              <a:rPr lang="en-CA" dirty="0" smtClean="0"/>
              <a:t>Camera </a:t>
            </a:r>
            <a:r>
              <a:rPr lang="en-CA" dirty="0" err="1" smtClean="0"/>
              <a:t>Config</a:t>
            </a:r>
            <a:r>
              <a:rPr lang="en-CA" dirty="0" smtClean="0"/>
              <a:t>. Code (given)</a:t>
            </a:r>
          </a:p>
          <a:p>
            <a:pPr lvl="1"/>
            <a:r>
              <a:rPr lang="en-CA" dirty="0" smtClean="0"/>
              <a:t>8b stream to 16b stream (given)</a:t>
            </a:r>
          </a:p>
          <a:p>
            <a:pPr lvl="1"/>
            <a:r>
              <a:rPr lang="en-CA" dirty="0" smtClean="0"/>
              <a:t>640x320</a:t>
            </a:r>
          </a:p>
          <a:p>
            <a:pPr lvl="1"/>
            <a:r>
              <a:rPr lang="en-CA" dirty="0" smtClean="0"/>
              <a:t>RGB565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81849" y="6785655"/>
            <a:ext cx="527686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025191" y="4539167"/>
            <a:ext cx="3449884" cy="41994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97518" y="6900803"/>
            <a:ext cx="2235200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Video DMA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99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(Stream to AXI)</a:t>
            </a:r>
            <a:endParaRPr lang="en-US" altLang="en-US" sz="199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2276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570022" y="4778492"/>
            <a:ext cx="2235200" cy="1636888"/>
          </a:xfrm>
          <a:prstGeom prst="roundRect">
            <a:avLst>
              <a:gd name="adj" fmla="val 16667"/>
            </a:avLst>
          </a:prstGeom>
          <a:pattFill prst="dkDnDiag">
            <a:fgClr>
              <a:schemeClr val="accent5">
                <a:lumMod val="40000"/>
                <a:lumOff val="60000"/>
              </a:schemeClr>
            </a:fgClr>
            <a:bgClr>
              <a:schemeClr val="bg2">
                <a:lumMod val="40000"/>
                <a:lumOff val="60000"/>
              </a:schemeClr>
            </a:bgClr>
          </a:pattFill>
          <a:ln w="9525" algn="in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to AXI-Stream Decoder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AutoShape 19"/>
          <p:cNvCxnSpPr>
            <a:cxnSpLocks noChangeShapeType="1"/>
          </p:cNvCxnSpPr>
          <p:nvPr/>
        </p:nvCxnSpPr>
        <p:spPr bwMode="auto">
          <a:xfrm>
            <a:off x="9696547" y="6410865"/>
            <a:ext cx="0" cy="4831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" name="AutoShape 20"/>
          <p:cNvCxnSpPr>
            <a:cxnSpLocks noChangeShapeType="1"/>
          </p:cNvCxnSpPr>
          <p:nvPr/>
        </p:nvCxnSpPr>
        <p:spPr bwMode="auto">
          <a:xfrm>
            <a:off x="9498215" y="4329193"/>
            <a:ext cx="0" cy="45381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9517581" y="4261460"/>
            <a:ext cx="2022969" cy="25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INPUT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49"/>
          <p:cNvSpPr>
            <a:spLocks noChangeArrowheads="1"/>
          </p:cNvSpPr>
          <p:nvPr/>
        </p:nvSpPr>
        <p:spPr bwMode="auto">
          <a:xfrm>
            <a:off x="8678642" y="2703593"/>
            <a:ext cx="1632373" cy="1632374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Camera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9184490" y="6038613"/>
            <a:ext cx="1666240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Semi-Custom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10075978" y="8537691"/>
            <a:ext cx="0" cy="71571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1326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Input Subsystem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marL="520700" lvl="1" indent="0">
              <a:buNone/>
            </a:pPr>
            <a:r>
              <a:rPr lang="en-CA" dirty="0" smtClean="0"/>
              <a:t>RGB565</a:t>
            </a:r>
            <a:br>
              <a:rPr lang="en-CA" dirty="0" smtClean="0"/>
            </a:br>
            <a:r>
              <a:rPr lang="en-CA" dirty="0" smtClean="0">
                <a:solidFill>
                  <a:srgbClr val="FF0000"/>
                </a:solidFill>
              </a:rPr>
              <a:t>RRRR R</a:t>
            </a:r>
            <a:r>
              <a:rPr lang="en-CA" dirty="0" smtClean="0">
                <a:solidFill>
                  <a:srgbClr val="00B050"/>
                </a:solidFill>
              </a:rPr>
              <a:t>GGG GGG</a:t>
            </a:r>
            <a:r>
              <a:rPr lang="en-CA" dirty="0" smtClean="0">
                <a:solidFill>
                  <a:srgbClr val="0070C0"/>
                </a:solidFill>
              </a:rPr>
              <a:t>B BBBB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3178" y="5519350"/>
            <a:ext cx="12606021" cy="131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A" sz="3982" dirty="0" smtClean="0">
                <a:solidFill>
                  <a:schemeClr val="bg1"/>
                </a:solidFill>
              </a:rPr>
              <a:t> </a:t>
            </a:r>
            <a:r>
              <a:rPr lang="en-CA" sz="3982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0000 </a:t>
            </a:r>
            <a:r>
              <a:rPr lang="en-CA" sz="3982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0000</a:t>
            </a:r>
            <a:r>
              <a:rPr lang="en-CA" sz="3982" dirty="0">
                <a:solidFill>
                  <a:schemeClr val="bg1"/>
                </a:solidFill>
              </a:rPr>
              <a:t> </a:t>
            </a:r>
            <a:r>
              <a:rPr lang="en-CA" sz="3982" dirty="0">
                <a:solidFill>
                  <a:srgbClr val="FF0000"/>
                </a:solidFill>
              </a:rPr>
              <a:t>RRRR R</a:t>
            </a:r>
            <a:r>
              <a:rPr lang="en-CA" sz="3982" dirty="0"/>
              <a:t>0</a:t>
            </a:r>
            <a:r>
              <a:rPr lang="en-CA" sz="3982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00</a:t>
            </a:r>
            <a:r>
              <a:rPr lang="en-CA" sz="3982" dirty="0">
                <a:solidFill>
                  <a:schemeClr val="bg1"/>
                </a:solidFill>
              </a:rPr>
              <a:t> </a:t>
            </a:r>
            <a:r>
              <a:rPr lang="en-CA" sz="3982" dirty="0">
                <a:solidFill>
                  <a:srgbClr val="00B050"/>
                </a:solidFill>
              </a:rPr>
              <a:t>GGGG GG</a:t>
            </a:r>
            <a:r>
              <a:rPr lang="en-CA" sz="3982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00</a:t>
            </a:r>
            <a:r>
              <a:rPr lang="en-CA" sz="3982" dirty="0"/>
              <a:t> </a:t>
            </a:r>
            <a:r>
              <a:rPr lang="en-CA" sz="3982" dirty="0">
                <a:solidFill>
                  <a:srgbClr val="0070C0"/>
                </a:solidFill>
              </a:rPr>
              <a:t>BBBB B</a:t>
            </a:r>
            <a:r>
              <a:rPr lang="en-CA" sz="3982" dirty="0"/>
              <a:t>0</a:t>
            </a:r>
            <a:r>
              <a:rPr lang="en-CA" sz="3982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00</a:t>
            </a:r>
          </a:p>
          <a:p>
            <a:endParaRPr lang="en-CA" sz="3982" dirty="0"/>
          </a:p>
        </p:txBody>
      </p:sp>
      <p:sp>
        <p:nvSpPr>
          <p:cNvPr id="19" name="TextBox 18"/>
          <p:cNvSpPr txBox="1"/>
          <p:nvPr/>
        </p:nvSpPr>
        <p:spPr>
          <a:xfrm>
            <a:off x="43179" y="6843788"/>
            <a:ext cx="12727424" cy="131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A" sz="3982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0000 0000 </a:t>
            </a:r>
            <a:r>
              <a:rPr lang="en-CA" sz="3982" dirty="0">
                <a:solidFill>
                  <a:srgbClr val="FF0000"/>
                </a:solidFill>
              </a:rPr>
              <a:t>RRRR </a:t>
            </a:r>
            <a:r>
              <a:rPr lang="en-CA" sz="3982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R000</a:t>
            </a:r>
            <a:r>
              <a:rPr lang="en-CA" sz="3982" dirty="0">
                <a:solidFill>
                  <a:schemeClr val="bg1"/>
                </a:solidFill>
              </a:rPr>
              <a:t> </a:t>
            </a:r>
            <a:r>
              <a:rPr lang="en-CA" sz="3982" dirty="0">
                <a:solidFill>
                  <a:srgbClr val="00B050"/>
                </a:solidFill>
              </a:rPr>
              <a:t>GGGG </a:t>
            </a:r>
            <a:r>
              <a:rPr lang="en-CA" sz="3982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GG00</a:t>
            </a:r>
            <a:r>
              <a:rPr lang="en-CA" sz="3982" dirty="0"/>
              <a:t> </a:t>
            </a:r>
            <a:r>
              <a:rPr lang="en-CA" sz="3982" dirty="0">
                <a:solidFill>
                  <a:srgbClr val="0070C0"/>
                </a:solidFill>
              </a:rPr>
              <a:t>BBBB </a:t>
            </a:r>
            <a:r>
              <a:rPr lang="en-CA" sz="3982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B000</a:t>
            </a:r>
          </a:p>
          <a:p>
            <a:endParaRPr lang="en-CA" sz="3982" dirty="0"/>
          </a:p>
        </p:txBody>
      </p:sp>
      <p:sp>
        <p:nvSpPr>
          <p:cNvPr id="11" name="TextBox 10"/>
          <p:cNvSpPr txBox="1"/>
          <p:nvPr/>
        </p:nvSpPr>
        <p:spPr>
          <a:xfrm>
            <a:off x="464868" y="4500971"/>
            <a:ext cx="11881779" cy="1317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CA" sz="3982" dirty="0"/>
              <a:t>0000 0000 </a:t>
            </a:r>
            <a:r>
              <a:rPr lang="en-CA" sz="3982" dirty="0">
                <a:solidFill>
                  <a:srgbClr val="FF0000"/>
                </a:solidFill>
              </a:rPr>
              <a:t>RRRR R</a:t>
            </a:r>
            <a:r>
              <a:rPr lang="en-CA" sz="3982" dirty="0"/>
              <a:t>000 </a:t>
            </a:r>
            <a:r>
              <a:rPr lang="en-CA" sz="3982" dirty="0">
                <a:solidFill>
                  <a:srgbClr val="00B050"/>
                </a:solidFill>
              </a:rPr>
              <a:t>GGGG GG</a:t>
            </a:r>
            <a:r>
              <a:rPr lang="en-CA" sz="3982" dirty="0"/>
              <a:t>00 </a:t>
            </a:r>
            <a:r>
              <a:rPr lang="en-CA" sz="3982" dirty="0">
                <a:solidFill>
                  <a:srgbClr val="0070C0"/>
                </a:solidFill>
              </a:rPr>
              <a:t>BBBB B</a:t>
            </a:r>
            <a:r>
              <a:rPr lang="en-CA" sz="3982" dirty="0"/>
              <a:t>000</a:t>
            </a:r>
          </a:p>
          <a:p>
            <a:endParaRPr lang="en-CA" sz="3982" dirty="0"/>
          </a:p>
        </p:txBody>
      </p:sp>
      <p:sp>
        <p:nvSpPr>
          <p:cNvPr id="12" name="TextBox 11"/>
          <p:cNvSpPr txBox="1"/>
          <p:nvPr/>
        </p:nvSpPr>
        <p:spPr>
          <a:xfrm>
            <a:off x="7060184" y="5004904"/>
            <a:ext cx="7066385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13" dirty="0"/>
              <a:t>4B per Pixel to Memory</a:t>
            </a:r>
            <a:endParaRPr lang="en-CA" sz="3413" dirty="0"/>
          </a:p>
        </p:txBody>
      </p:sp>
      <p:sp>
        <p:nvSpPr>
          <p:cNvPr id="20" name="TextBox 19"/>
          <p:cNvSpPr txBox="1"/>
          <p:nvPr/>
        </p:nvSpPr>
        <p:spPr>
          <a:xfrm>
            <a:off x="6961133" y="6118443"/>
            <a:ext cx="7066385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13" dirty="0"/>
              <a:t>TFT Output (RGB666)</a:t>
            </a:r>
            <a:endParaRPr lang="en-CA" sz="3413" dirty="0"/>
          </a:p>
        </p:txBody>
      </p:sp>
      <p:sp>
        <p:nvSpPr>
          <p:cNvPr id="21" name="TextBox 20"/>
          <p:cNvSpPr txBox="1"/>
          <p:nvPr/>
        </p:nvSpPr>
        <p:spPr>
          <a:xfrm>
            <a:off x="6405758" y="7437572"/>
            <a:ext cx="7066385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13" dirty="0"/>
              <a:t>Truncated </a:t>
            </a:r>
            <a:r>
              <a:rPr lang="en-CA" sz="3413" dirty="0" smtClean="0"/>
              <a:t>Output </a:t>
            </a:r>
            <a:r>
              <a:rPr lang="en-CA" sz="3413" dirty="0"/>
              <a:t>(RGB444)</a:t>
            </a:r>
            <a:endParaRPr lang="en-CA" sz="3413" dirty="0"/>
          </a:p>
        </p:txBody>
      </p:sp>
      <p:sp>
        <p:nvSpPr>
          <p:cNvPr id="13" name="TextBox 12"/>
          <p:cNvSpPr txBox="1"/>
          <p:nvPr/>
        </p:nvSpPr>
        <p:spPr>
          <a:xfrm>
            <a:off x="1456326" y="8563610"/>
            <a:ext cx="10138726" cy="114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13" b="1" dirty="0"/>
              <a:t>Could use 2B/pixel encoding to reduce memory usage with custom VGA</a:t>
            </a:r>
            <a:endParaRPr lang="en-CA" sz="3413" b="1" dirty="0"/>
          </a:p>
        </p:txBody>
      </p:sp>
    </p:spTree>
    <p:extLst>
      <p:ext uri="{BB962C8B-B14F-4D97-AF65-F5344CB8AC3E}">
        <p14:creationId xmlns:p14="http://schemas.microsoft.com/office/powerpoint/2010/main" val="261840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11" grpId="0"/>
      <p:bldP spid="12" grpId="0"/>
      <p:bldP spid="20" grpId="0"/>
      <p:bldP spid="2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Input Subsystem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20" y="3077527"/>
            <a:ext cx="12293600" cy="6299200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0"/>
              </a:spcBef>
            </a:pPr>
            <a:r>
              <a:rPr lang="en-CA" sz="12800" dirty="0" smtClean="0"/>
              <a:t>OV7670 Camera</a:t>
            </a:r>
          </a:p>
          <a:p>
            <a:pPr>
              <a:spcBef>
                <a:spcPts val="0"/>
              </a:spcBef>
            </a:pPr>
            <a:r>
              <a:rPr lang="en-CA" sz="12800" dirty="0" smtClean="0"/>
              <a:t>Semi-Custom Decode Block</a:t>
            </a:r>
          </a:p>
          <a:p>
            <a:pPr lvl="1">
              <a:spcBef>
                <a:spcPts val="0"/>
              </a:spcBef>
            </a:pPr>
            <a:r>
              <a:rPr lang="en-CA" sz="12800" dirty="0" smtClean="0"/>
              <a:t>Camera </a:t>
            </a:r>
            <a:r>
              <a:rPr lang="en-CA" sz="12800" dirty="0" err="1" smtClean="0"/>
              <a:t>Config</a:t>
            </a:r>
            <a:r>
              <a:rPr lang="en-CA" sz="12800" dirty="0" smtClean="0"/>
              <a:t>. Code (</a:t>
            </a:r>
            <a:r>
              <a:rPr lang="en-CA" sz="12800" dirty="0" smtClean="0"/>
              <a:t>given)</a:t>
            </a:r>
          </a:p>
          <a:p>
            <a:pPr lvl="1">
              <a:spcBef>
                <a:spcPts val="0"/>
              </a:spcBef>
            </a:pPr>
            <a:r>
              <a:rPr lang="en-CA" sz="12800" dirty="0" smtClean="0"/>
              <a:t>8b </a:t>
            </a:r>
            <a:r>
              <a:rPr lang="en-CA" sz="12800" dirty="0" smtClean="0"/>
              <a:t>stream to 16b </a:t>
            </a:r>
            <a:r>
              <a:rPr lang="en-CA" sz="12800" dirty="0" smtClean="0"/>
              <a:t>stream</a:t>
            </a:r>
            <a:br>
              <a:rPr lang="en-CA" sz="12800" dirty="0" smtClean="0"/>
            </a:br>
            <a:r>
              <a:rPr lang="en-CA" sz="12800" dirty="0" smtClean="0"/>
              <a:t>(given)</a:t>
            </a:r>
          </a:p>
          <a:p>
            <a:pPr lvl="1">
              <a:spcBef>
                <a:spcPts val="0"/>
              </a:spcBef>
            </a:pPr>
            <a:r>
              <a:rPr lang="en-CA" sz="12800" dirty="0" smtClean="0"/>
              <a:t>640x320</a:t>
            </a:r>
          </a:p>
          <a:p>
            <a:pPr lvl="1">
              <a:spcBef>
                <a:spcPts val="0"/>
              </a:spcBef>
            </a:pPr>
            <a:r>
              <a:rPr lang="en-CA" sz="12800" dirty="0" smtClean="0"/>
              <a:t>RGB565AXI-Stream compliant</a:t>
            </a:r>
          </a:p>
          <a:p>
            <a:pPr lvl="2">
              <a:spcBef>
                <a:spcPts val="0"/>
              </a:spcBef>
            </a:pPr>
            <a:r>
              <a:rPr lang="en-CA" sz="12800" dirty="0" err="1" smtClean="0"/>
              <a:t>tready</a:t>
            </a:r>
            <a:r>
              <a:rPr lang="en-CA" sz="12800" dirty="0" smtClean="0"/>
              <a:t>, </a:t>
            </a:r>
            <a:r>
              <a:rPr lang="en-CA" sz="12800" dirty="0" err="1" smtClean="0"/>
              <a:t>tvalid</a:t>
            </a:r>
            <a:r>
              <a:rPr lang="en-CA" sz="12800" dirty="0" smtClean="0"/>
              <a:t>, </a:t>
            </a:r>
            <a:r>
              <a:rPr lang="en-CA" sz="12800" dirty="0" err="1" smtClean="0"/>
              <a:t>tlast</a:t>
            </a:r>
            <a:endParaRPr lang="en-CA" sz="12800" dirty="0" smtClean="0"/>
          </a:p>
          <a:p>
            <a:pPr lvl="1">
              <a:spcBef>
                <a:spcPts val="0"/>
              </a:spcBef>
            </a:pPr>
            <a:r>
              <a:rPr lang="en-CA" sz="12800" dirty="0" err="1"/>
              <a:t>fsync</a:t>
            </a:r>
            <a:endParaRPr lang="en-CA" sz="12800" dirty="0"/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938689" y="6814996"/>
            <a:ext cx="527686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482031" y="4568508"/>
            <a:ext cx="3449884" cy="41994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454358" y="6930144"/>
            <a:ext cx="2235200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Video DMA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99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(Stream to AXI)</a:t>
            </a:r>
            <a:endParaRPr lang="en-US" altLang="en-US" sz="199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2276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0026862" y="4807833"/>
            <a:ext cx="2235200" cy="1636888"/>
          </a:xfrm>
          <a:prstGeom prst="roundRect">
            <a:avLst>
              <a:gd name="adj" fmla="val 16667"/>
            </a:avLst>
          </a:prstGeom>
          <a:pattFill prst="dkDnDiag">
            <a:fgClr>
              <a:schemeClr val="accent5">
                <a:lumMod val="40000"/>
                <a:lumOff val="60000"/>
              </a:schemeClr>
            </a:fgClr>
            <a:bgClr>
              <a:schemeClr val="bg2">
                <a:lumMod val="40000"/>
                <a:lumOff val="60000"/>
              </a:schemeClr>
            </a:bgClr>
          </a:pattFill>
          <a:ln w="9525" algn="in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to AXI-Stream Decoder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AutoShape 19"/>
          <p:cNvCxnSpPr>
            <a:cxnSpLocks noChangeShapeType="1"/>
          </p:cNvCxnSpPr>
          <p:nvPr/>
        </p:nvCxnSpPr>
        <p:spPr bwMode="auto">
          <a:xfrm>
            <a:off x="11153387" y="6440206"/>
            <a:ext cx="0" cy="4831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" name="AutoShape 20"/>
          <p:cNvCxnSpPr>
            <a:cxnSpLocks noChangeShapeType="1"/>
          </p:cNvCxnSpPr>
          <p:nvPr/>
        </p:nvCxnSpPr>
        <p:spPr bwMode="auto">
          <a:xfrm>
            <a:off x="10955055" y="4358534"/>
            <a:ext cx="0" cy="45381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10974421" y="4290801"/>
            <a:ext cx="2022969" cy="25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INPUT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49"/>
          <p:cNvSpPr>
            <a:spLocks noChangeArrowheads="1"/>
          </p:cNvSpPr>
          <p:nvPr/>
        </p:nvSpPr>
        <p:spPr bwMode="auto">
          <a:xfrm>
            <a:off x="10135482" y="2732934"/>
            <a:ext cx="1632373" cy="1632374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Camera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10641330" y="6067954"/>
            <a:ext cx="1666240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Semi-Custom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11532818" y="8567032"/>
            <a:ext cx="0" cy="71571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4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Input Subsystem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53" y="1031419"/>
            <a:ext cx="12293600" cy="6299200"/>
          </a:xfrm>
        </p:spPr>
        <p:txBody>
          <a:bodyPr/>
          <a:lstStyle/>
          <a:p>
            <a:r>
              <a:rPr lang="en-CA" dirty="0" smtClean="0"/>
              <a:t>AXI Video DMA Block (Xilinx)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938689" y="6814996"/>
            <a:ext cx="527686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482031" y="4568508"/>
            <a:ext cx="3449884" cy="41994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454358" y="6930144"/>
            <a:ext cx="2235200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Video DMA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99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(Stream to AXI)</a:t>
            </a:r>
            <a:endParaRPr lang="en-US" altLang="en-US" sz="199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2276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0026862" y="4807833"/>
            <a:ext cx="2235200" cy="1636888"/>
          </a:xfrm>
          <a:prstGeom prst="roundRect">
            <a:avLst>
              <a:gd name="adj" fmla="val 16667"/>
            </a:avLst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2">
                <a:lumMod val="40000"/>
                <a:lumOff val="60000"/>
              </a:schemeClr>
            </a:bgClr>
          </a:pattFill>
          <a:ln w="9525" algn="in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to AXI-Stream Decoder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AutoShape 19"/>
          <p:cNvCxnSpPr>
            <a:cxnSpLocks noChangeShapeType="1"/>
          </p:cNvCxnSpPr>
          <p:nvPr/>
        </p:nvCxnSpPr>
        <p:spPr bwMode="auto">
          <a:xfrm>
            <a:off x="11153387" y="6440206"/>
            <a:ext cx="0" cy="4831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" name="AutoShape 20"/>
          <p:cNvCxnSpPr>
            <a:cxnSpLocks noChangeShapeType="1"/>
          </p:cNvCxnSpPr>
          <p:nvPr/>
        </p:nvCxnSpPr>
        <p:spPr bwMode="auto">
          <a:xfrm>
            <a:off x="10955055" y="4358534"/>
            <a:ext cx="0" cy="45381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12857408" y="6826285"/>
            <a:ext cx="126436" cy="1923627"/>
          </a:xfrm>
          <a:prstGeom prst="rect">
            <a:avLst/>
          </a:prstGeom>
          <a:solidFill>
            <a:srgbClr val="FFFFFF"/>
          </a:solidFill>
          <a:ln w="9525" algn="in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10974421" y="4290801"/>
            <a:ext cx="2022969" cy="25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INPUT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49"/>
          <p:cNvSpPr>
            <a:spLocks noChangeArrowheads="1"/>
          </p:cNvSpPr>
          <p:nvPr/>
        </p:nvSpPr>
        <p:spPr bwMode="auto">
          <a:xfrm>
            <a:off x="10135482" y="2732934"/>
            <a:ext cx="1632373" cy="1632374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Camera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10641330" y="6067954"/>
            <a:ext cx="1666240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Semi-Custom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11532818" y="8567032"/>
            <a:ext cx="0" cy="71571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1650426" y="3959549"/>
            <a:ext cx="8090499" cy="5277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pic>
        <p:nvPicPr>
          <p:cNvPr id="19" name="Picture 2" descr="https://encrypted-tbn3.gstatic.com/images?q=tbn:ANd9GcTq4vPVbp1DgUB_blxDXgXBiyaOC7kqyT7isc-rz7UWxmKyxIo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81" y="3940718"/>
            <a:ext cx="5530214" cy="368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98794" y="3177749"/>
            <a:ext cx="2235200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44" b="1" dirty="0"/>
              <a:t>640</a:t>
            </a:r>
            <a:endParaRPr lang="en-CA" sz="2844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558024" y="3236243"/>
            <a:ext cx="2235200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44" b="1" dirty="0"/>
              <a:t>1024</a:t>
            </a:r>
            <a:endParaRPr lang="en-CA" sz="2844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93541" y="7097515"/>
            <a:ext cx="2235200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44" b="1" dirty="0"/>
              <a:t>480</a:t>
            </a:r>
            <a:endParaRPr lang="en-CA" sz="2844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43526" y="2989313"/>
            <a:ext cx="2440023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44" b="1" dirty="0"/>
              <a:t>Base Address</a:t>
            </a:r>
            <a:endParaRPr lang="en-CA" sz="2844" b="1" dirty="0"/>
          </a:p>
        </p:txBody>
      </p:sp>
    </p:spTree>
    <p:extLst>
      <p:ext uri="{BB962C8B-B14F-4D97-AF65-F5344CB8AC3E}">
        <p14:creationId xmlns:p14="http://schemas.microsoft.com/office/powerpoint/2010/main" val="26339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outline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54076" lvl="0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3128" dirty="0" smtClean="0">
                <a:solidFill>
                  <a:srgbClr val="535353"/>
                </a:solidFill>
              </a:rPr>
              <a:t>Pr</a:t>
            </a:r>
            <a:r>
              <a:rPr sz="3128" dirty="0" smtClean="0">
                <a:solidFill>
                  <a:srgbClr val="535353"/>
                </a:solidFill>
              </a:rPr>
              <a:t>oject </a:t>
            </a:r>
            <a:r>
              <a:rPr sz="3128" dirty="0">
                <a:solidFill>
                  <a:srgbClr val="535353"/>
                </a:solidFill>
              </a:rPr>
              <a:t>Overview</a:t>
            </a:r>
          </a:p>
          <a:p>
            <a:pPr marL="354076" lvl="0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 dirty="0">
                <a:solidFill>
                  <a:srgbClr val="535353"/>
                </a:solidFill>
              </a:rPr>
              <a:t>Initial </a:t>
            </a:r>
            <a:r>
              <a:rPr lang="en-US" sz="3128" dirty="0" smtClean="0">
                <a:solidFill>
                  <a:srgbClr val="535353"/>
                </a:solidFill>
              </a:rPr>
              <a:t>G</a:t>
            </a:r>
            <a:r>
              <a:rPr sz="3128" dirty="0" smtClean="0">
                <a:solidFill>
                  <a:srgbClr val="535353"/>
                </a:solidFill>
              </a:rPr>
              <a:t>oals</a:t>
            </a:r>
            <a:endParaRPr sz="3128" dirty="0">
              <a:solidFill>
                <a:srgbClr val="535353"/>
              </a:solidFill>
            </a:endParaRPr>
          </a:p>
          <a:p>
            <a:pPr marL="354076" lvl="0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 dirty="0">
                <a:solidFill>
                  <a:srgbClr val="535353"/>
                </a:solidFill>
              </a:rPr>
              <a:t>Design: Block Diagram</a:t>
            </a:r>
          </a:p>
          <a:p>
            <a:pPr marL="354076" lvl="0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 dirty="0">
                <a:solidFill>
                  <a:srgbClr val="535353"/>
                </a:solidFill>
              </a:rPr>
              <a:t>Design: </a:t>
            </a:r>
            <a:r>
              <a:rPr lang="en-US" sz="3128" dirty="0" smtClean="0">
                <a:solidFill>
                  <a:srgbClr val="535353"/>
                </a:solidFill>
              </a:rPr>
              <a:t>Vi</a:t>
            </a:r>
            <a:r>
              <a:rPr sz="3128" dirty="0" smtClean="0">
                <a:solidFill>
                  <a:srgbClr val="535353"/>
                </a:solidFill>
              </a:rPr>
              <a:t>deo </a:t>
            </a:r>
            <a:r>
              <a:rPr lang="en-US" sz="3128" dirty="0" smtClean="0">
                <a:solidFill>
                  <a:srgbClr val="535353"/>
                </a:solidFill>
              </a:rPr>
              <a:t>I</a:t>
            </a:r>
            <a:r>
              <a:rPr sz="3128" dirty="0" smtClean="0">
                <a:solidFill>
                  <a:srgbClr val="535353"/>
                </a:solidFill>
              </a:rPr>
              <a:t>nput </a:t>
            </a:r>
            <a:r>
              <a:rPr lang="en-US" sz="3128" dirty="0" smtClean="0">
                <a:solidFill>
                  <a:srgbClr val="535353"/>
                </a:solidFill>
              </a:rPr>
              <a:t>S</a:t>
            </a:r>
            <a:r>
              <a:rPr sz="3128" dirty="0" smtClean="0">
                <a:solidFill>
                  <a:srgbClr val="535353"/>
                </a:solidFill>
              </a:rPr>
              <a:t>ubsystem </a:t>
            </a:r>
            <a:endParaRPr sz="3128" dirty="0">
              <a:solidFill>
                <a:srgbClr val="535353"/>
              </a:solidFill>
            </a:endParaRPr>
          </a:p>
          <a:p>
            <a:pPr marL="354076" lvl="0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 dirty="0">
                <a:solidFill>
                  <a:srgbClr val="535353"/>
                </a:solidFill>
              </a:rPr>
              <a:t>Design: Software Component</a:t>
            </a:r>
          </a:p>
          <a:p>
            <a:pPr marL="354076" lvl="0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 dirty="0">
                <a:solidFill>
                  <a:srgbClr val="535353"/>
                </a:solidFill>
              </a:rPr>
              <a:t>Design: Custom Hardware and Integration</a:t>
            </a:r>
          </a:p>
          <a:p>
            <a:pPr marL="354076" lvl="0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 dirty="0">
                <a:solidFill>
                  <a:srgbClr val="535353"/>
                </a:solidFill>
              </a:rPr>
              <a:t>Project Summary and Lesson Learned </a:t>
            </a:r>
          </a:p>
        </p:txBody>
      </p:sp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549" y="2896895"/>
            <a:ext cx="3959811" cy="3959810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software component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6559" lvl="0" indent="-416559" defTabSz="467359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680">
                <a:solidFill>
                  <a:srgbClr val="535353"/>
                </a:solidFill>
              </a:rPr>
              <a:t>LED tracking using </a:t>
            </a:r>
            <a:r>
              <a:rPr sz="3680">
                <a:solidFill>
                  <a:srgbClr val="FF2E00"/>
                </a:solidFill>
              </a:rPr>
              <a:t>connected-component labelling</a:t>
            </a:r>
          </a:p>
          <a:p>
            <a:pPr marL="833119" lvl="1" indent="-416559" defTabSz="467359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680">
                <a:solidFill>
                  <a:srgbClr val="535353"/>
                </a:solidFill>
              </a:rPr>
              <a:t>Track </a:t>
            </a:r>
            <a:r>
              <a:rPr sz="3680">
                <a:solidFill>
                  <a:srgbClr val="FF2E00"/>
                </a:solidFill>
              </a:rPr>
              <a:t>position of LED</a:t>
            </a:r>
            <a:r>
              <a:rPr sz="3680">
                <a:solidFill>
                  <a:srgbClr val="535353"/>
                </a:solidFill>
              </a:rPr>
              <a:t> with high confidence</a:t>
            </a:r>
          </a:p>
          <a:p>
            <a:pPr marL="833119" lvl="1" indent="-416559" defTabSz="467359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680">
                <a:solidFill>
                  <a:srgbClr val="535353"/>
                </a:solidFill>
              </a:rPr>
              <a:t>Obtain the </a:t>
            </a:r>
            <a:r>
              <a:rPr sz="3680">
                <a:solidFill>
                  <a:srgbClr val="FF2E00"/>
                </a:solidFill>
              </a:rPr>
              <a:t>size of the LED</a:t>
            </a:r>
            <a:r>
              <a:rPr sz="3680">
                <a:solidFill>
                  <a:srgbClr val="535353"/>
                </a:solidFill>
              </a:rPr>
              <a:t> appears in the frame for brush size control</a:t>
            </a:r>
          </a:p>
          <a:p>
            <a:pPr marL="416559" lvl="0" indent="-416559" defTabSz="467359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680">
                <a:solidFill>
                  <a:srgbClr val="535353"/>
                </a:solidFill>
              </a:rPr>
              <a:t>Algorithm is tuned for executing on </a:t>
            </a:r>
            <a:r>
              <a:rPr sz="3680">
                <a:solidFill>
                  <a:srgbClr val="FF2E00"/>
                </a:solidFill>
              </a:rPr>
              <a:t>limited hardware resources</a:t>
            </a:r>
          </a:p>
          <a:p>
            <a:pPr marL="416559" lvl="0" indent="-416559" defTabSz="467359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680">
                <a:solidFill>
                  <a:srgbClr val="535353"/>
                </a:solidFill>
              </a:rPr>
              <a:t>Algorithm is further optimized with </a:t>
            </a:r>
            <a:r>
              <a:rPr sz="3680">
                <a:solidFill>
                  <a:srgbClr val="FF2E00"/>
                </a:solidFill>
              </a:rPr>
              <a:t>partial framing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data flow</a:t>
            </a:r>
          </a:p>
        </p:txBody>
      </p:sp>
      <p:sp>
        <p:nvSpPr>
          <p:cNvPr id="51" name="Shape 51"/>
          <p:cNvSpPr/>
          <p:nvPr/>
        </p:nvSpPr>
        <p:spPr>
          <a:xfrm>
            <a:off x="1253920" y="2186636"/>
            <a:ext cx="1669457" cy="1060321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Pixel Filter</a:t>
            </a:r>
          </a:p>
        </p:txBody>
      </p:sp>
      <p:sp>
        <p:nvSpPr>
          <p:cNvPr id="52" name="Shape 52"/>
          <p:cNvSpPr/>
          <p:nvPr/>
        </p:nvSpPr>
        <p:spPr>
          <a:xfrm>
            <a:off x="4056923" y="3856680"/>
            <a:ext cx="1902462" cy="1422401"/>
          </a:xfrm>
          <a:prstGeom prst="rect">
            <a:avLst/>
          </a:prstGeom>
          <a:solidFill>
            <a:srgbClr val="FDA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Partial Frame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Filter</a:t>
            </a:r>
          </a:p>
        </p:txBody>
      </p:sp>
      <p:sp>
        <p:nvSpPr>
          <p:cNvPr id="53" name="Shape 53"/>
          <p:cNvSpPr/>
          <p:nvPr/>
        </p:nvSpPr>
        <p:spPr>
          <a:xfrm flipV="1">
            <a:off x="5008154" y="5279081"/>
            <a:ext cx="1" cy="462335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0510614" y="3101434"/>
            <a:ext cx="119519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35353"/>
                </a:solidFill>
              </a:rPr>
              <a:t>Position of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35353"/>
                </a:solidFill>
              </a:rPr>
              <a:t>Color Center</a:t>
            </a:r>
          </a:p>
        </p:txBody>
      </p:sp>
      <p:sp>
        <p:nvSpPr>
          <p:cNvPr id="55" name="Shape 55"/>
          <p:cNvSpPr/>
          <p:nvPr/>
        </p:nvSpPr>
        <p:spPr>
          <a:xfrm>
            <a:off x="1253920" y="3986713"/>
            <a:ext cx="1669457" cy="1060321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New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Frame</a:t>
            </a:r>
          </a:p>
        </p:txBody>
      </p:sp>
      <p:sp>
        <p:nvSpPr>
          <p:cNvPr id="56" name="Shape 56"/>
          <p:cNvSpPr/>
          <p:nvPr/>
        </p:nvSpPr>
        <p:spPr>
          <a:xfrm>
            <a:off x="2929808" y="4577547"/>
            <a:ext cx="1082181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57" name="Shape 57"/>
          <p:cNvSpPr/>
          <p:nvPr/>
        </p:nvSpPr>
        <p:spPr>
          <a:xfrm flipH="1" flipV="1">
            <a:off x="5007125" y="5727773"/>
            <a:ext cx="5473271" cy="29732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081467" y="3797260"/>
            <a:ext cx="1902461" cy="1541240"/>
          </a:xfrm>
          <a:prstGeom prst="rect">
            <a:avLst/>
          </a:prstGeom>
          <a:solidFill>
            <a:srgbClr val="FF2E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Connected Component Labelling</a:t>
            </a:r>
          </a:p>
        </p:txBody>
      </p:sp>
      <p:sp>
        <p:nvSpPr>
          <p:cNvPr id="59" name="Shape 59"/>
          <p:cNvSpPr/>
          <p:nvPr/>
        </p:nvSpPr>
        <p:spPr>
          <a:xfrm>
            <a:off x="5980478" y="4576741"/>
            <a:ext cx="107989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976119" y="4288480"/>
            <a:ext cx="92988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35353"/>
                </a:solidFill>
              </a:rPr>
              <a:t>Reduced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35353"/>
                </a:solidFill>
              </a:rPr>
              <a:t>Frame</a:t>
            </a:r>
          </a:p>
        </p:txBody>
      </p:sp>
      <p:sp>
        <p:nvSpPr>
          <p:cNvPr id="61" name="Shape 61"/>
          <p:cNvSpPr/>
          <p:nvPr/>
        </p:nvSpPr>
        <p:spPr>
          <a:xfrm>
            <a:off x="9285459" y="6257933"/>
            <a:ext cx="2399789" cy="1060321"/>
          </a:xfrm>
          <a:prstGeom prst="rect">
            <a:avLst/>
          </a:prstGeom>
          <a:solidFill>
            <a:srgbClr val="1190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Draw or Erase</a:t>
            </a:r>
          </a:p>
        </p:txBody>
      </p:sp>
      <p:sp>
        <p:nvSpPr>
          <p:cNvPr id="62" name="Shape 62"/>
          <p:cNvSpPr/>
          <p:nvPr/>
        </p:nvSpPr>
        <p:spPr>
          <a:xfrm flipH="1">
            <a:off x="10480405" y="2705595"/>
            <a:ext cx="4235" cy="125620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696302" y="3986427"/>
            <a:ext cx="1578103" cy="1060321"/>
          </a:xfrm>
          <a:prstGeom prst="rect">
            <a:avLst/>
          </a:prstGeom>
          <a:solidFill>
            <a:srgbClr val="5EA3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Blob Select</a:t>
            </a:r>
          </a:p>
        </p:txBody>
      </p:sp>
      <p:sp>
        <p:nvSpPr>
          <p:cNvPr id="64" name="Shape 64"/>
          <p:cNvSpPr/>
          <p:nvPr/>
        </p:nvSpPr>
        <p:spPr>
          <a:xfrm>
            <a:off x="9005022" y="4516587"/>
            <a:ext cx="670186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5" name="Shape 65"/>
          <p:cNvSpPr/>
          <p:nvPr/>
        </p:nvSpPr>
        <p:spPr>
          <a:xfrm>
            <a:off x="9028863" y="4248389"/>
            <a:ext cx="54600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35353"/>
                </a:solidFill>
              </a:rPr>
              <a:t>Blobs</a:t>
            </a:r>
          </a:p>
        </p:txBody>
      </p:sp>
      <p:sp>
        <p:nvSpPr>
          <p:cNvPr id="66" name="Shape 66"/>
          <p:cNvSpPr/>
          <p:nvPr/>
        </p:nvSpPr>
        <p:spPr>
          <a:xfrm flipH="1" flipV="1">
            <a:off x="2927177" y="2716796"/>
            <a:ext cx="7547943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0485353" y="5122180"/>
            <a:ext cx="1" cy="106032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0486383" y="5372940"/>
            <a:ext cx="92432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35353"/>
                </a:solidFill>
              </a:rPr>
              <a:t>Final LED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35353"/>
                </a:solidFill>
              </a:rPr>
              <a:t>Postion</a:t>
            </a:r>
          </a:p>
        </p:txBody>
      </p:sp>
      <p:sp>
        <p:nvSpPr>
          <p:cNvPr id="69" name="Shape 69"/>
          <p:cNvSpPr/>
          <p:nvPr/>
        </p:nvSpPr>
        <p:spPr>
          <a:xfrm>
            <a:off x="1253920" y="6076893"/>
            <a:ext cx="1669457" cy="1422401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Draw &amp; Erase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Trigger</a:t>
            </a:r>
          </a:p>
        </p:txBody>
      </p:sp>
      <p:sp>
        <p:nvSpPr>
          <p:cNvPr id="70" name="Shape 70"/>
          <p:cNvSpPr/>
          <p:nvPr/>
        </p:nvSpPr>
        <p:spPr>
          <a:xfrm>
            <a:off x="2922052" y="6788093"/>
            <a:ext cx="636473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71" name="Shape 71"/>
          <p:cNvSpPr/>
          <p:nvPr/>
        </p:nvSpPr>
        <p:spPr>
          <a:xfrm flipH="1" flipV="1">
            <a:off x="3470898" y="2170498"/>
            <a:ext cx="1" cy="6428604"/>
          </a:xfrm>
          <a:prstGeom prst="line">
            <a:avLst/>
          </a:prstGeom>
          <a:ln w="25400" cap="rnd">
            <a:solidFill>
              <a:srgbClr val="808785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101693" y="7894883"/>
            <a:ext cx="191363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Hardware</a:t>
            </a:r>
          </a:p>
        </p:txBody>
      </p:sp>
      <p:sp>
        <p:nvSpPr>
          <p:cNvPr id="73" name="Shape 73"/>
          <p:cNvSpPr/>
          <p:nvPr/>
        </p:nvSpPr>
        <p:spPr>
          <a:xfrm>
            <a:off x="3867207" y="7894883"/>
            <a:ext cx="17145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connected-component labelling(CCL)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8000383" cy="6299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26973" lvl="0" indent="-426973" defTabSz="479044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772" dirty="0">
                <a:solidFill>
                  <a:srgbClr val="535353"/>
                </a:solidFill>
              </a:rPr>
              <a:t>Line scanning in </a:t>
            </a:r>
            <a:r>
              <a:rPr lang="en-US" sz="3772" dirty="0" smtClean="0">
                <a:solidFill>
                  <a:srgbClr val="535353"/>
                </a:solidFill>
              </a:rPr>
              <a:t>RGB </a:t>
            </a:r>
            <a:r>
              <a:rPr sz="3772" dirty="0" smtClean="0">
                <a:solidFill>
                  <a:srgbClr val="535353"/>
                </a:solidFill>
              </a:rPr>
              <a:t>space</a:t>
            </a:r>
            <a:r>
              <a:rPr sz="3772" dirty="0">
                <a:solidFill>
                  <a:srgbClr val="535353"/>
                </a:solidFill>
              </a:rPr>
              <a:t>, mark </a:t>
            </a:r>
            <a:r>
              <a:rPr sz="3772" dirty="0">
                <a:solidFill>
                  <a:srgbClr val="FF2E00"/>
                </a:solidFill>
              </a:rPr>
              <a:t>pixels of equivalent colors</a:t>
            </a:r>
            <a:r>
              <a:rPr sz="3772" dirty="0">
                <a:solidFill>
                  <a:srgbClr val="535353"/>
                </a:solidFill>
              </a:rPr>
              <a:t> with same labels</a:t>
            </a:r>
          </a:p>
          <a:p>
            <a:pPr marL="426973" lvl="0" indent="-426973" defTabSz="479044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772" dirty="0">
                <a:solidFill>
                  <a:srgbClr val="535353"/>
                </a:solidFill>
              </a:rPr>
              <a:t>A connected region of the same label (a blob) implies the same object </a:t>
            </a:r>
          </a:p>
          <a:p>
            <a:pPr marL="426973" lvl="0" indent="-426973" defTabSz="479044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772" dirty="0">
                <a:solidFill>
                  <a:srgbClr val="535353"/>
                </a:solidFill>
              </a:rPr>
              <a:t>Fine tuned to use </a:t>
            </a:r>
            <a:r>
              <a:rPr sz="3772" dirty="0">
                <a:solidFill>
                  <a:srgbClr val="EB3D44"/>
                </a:solidFill>
              </a:rPr>
              <a:t>an arra</a:t>
            </a:r>
            <a:r>
              <a:rPr sz="3772" dirty="0">
                <a:solidFill>
                  <a:srgbClr val="FF2E00"/>
                </a:solidFill>
              </a:rPr>
              <a:t>y to keep track of label equivalency</a:t>
            </a:r>
            <a:r>
              <a:rPr sz="3772" dirty="0">
                <a:solidFill>
                  <a:srgbClr val="535353"/>
                </a:solidFill>
              </a:rPr>
              <a:t>, instead of using a graph, to be </a:t>
            </a:r>
            <a:r>
              <a:rPr sz="3772" dirty="0">
                <a:solidFill>
                  <a:srgbClr val="FF2E00"/>
                </a:solidFill>
              </a:rPr>
              <a:t>cache-friendly</a:t>
            </a:r>
            <a:r>
              <a:rPr sz="3772" dirty="0">
                <a:solidFill>
                  <a:srgbClr val="535353"/>
                </a:solidFill>
              </a:rPr>
              <a:t> and also </a:t>
            </a:r>
            <a:r>
              <a:rPr sz="3772" dirty="0">
                <a:solidFill>
                  <a:srgbClr val="FF2E00"/>
                </a:solidFill>
              </a:rPr>
              <a:t>reduce memory usage</a:t>
            </a:r>
            <a:r>
              <a:rPr sz="3772" dirty="0">
                <a:solidFill>
                  <a:srgbClr val="535353"/>
                </a:solidFill>
              </a:rPr>
              <a:t> </a:t>
            </a:r>
          </a:p>
        </p:txBody>
      </p:sp>
      <p:pic>
        <p:nvPicPr>
          <p:cNvPr id="7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196710">
            <a:off x="7586267" y="4043746"/>
            <a:ext cx="6263251" cy="3672708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10088001" y="4055951"/>
            <a:ext cx="3556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3600"/>
              <a:t>1</a:t>
            </a:r>
          </a:p>
        </p:txBody>
      </p:sp>
      <p:sp>
        <p:nvSpPr>
          <p:cNvPr id="79" name="Shape 79"/>
          <p:cNvSpPr/>
          <p:nvPr/>
        </p:nvSpPr>
        <p:spPr>
          <a:xfrm>
            <a:off x="10088001" y="6954495"/>
            <a:ext cx="3556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partial frame filter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99872" lvl="0" indent="-499872" defTabSz="560831">
              <a:spcBef>
                <a:spcPts val="4400"/>
              </a:spcBef>
              <a:defRPr sz="1800">
                <a:solidFill>
                  <a:srgbClr val="000000"/>
                </a:solidFill>
              </a:defRPr>
            </a:pPr>
            <a:r>
              <a:rPr sz="4416">
                <a:solidFill>
                  <a:srgbClr val="535353"/>
                </a:solidFill>
              </a:rPr>
              <a:t>CCL return </a:t>
            </a:r>
            <a:r>
              <a:rPr sz="4416">
                <a:solidFill>
                  <a:srgbClr val="FF2E00"/>
                </a:solidFill>
              </a:rPr>
              <a:t>multiple blobs</a:t>
            </a:r>
            <a:endParaRPr sz="4416">
              <a:solidFill>
                <a:srgbClr val="535353"/>
              </a:solidFill>
            </a:endParaRPr>
          </a:p>
          <a:p>
            <a:pPr marL="499872" lvl="0" indent="-499872" defTabSz="560831">
              <a:spcBef>
                <a:spcPts val="4400"/>
              </a:spcBef>
              <a:defRPr sz="1800">
                <a:solidFill>
                  <a:srgbClr val="000000"/>
                </a:solidFill>
              </a:defRPr>
            </a:pPr>
            <a:r>
              <a:rPr sz="4416">
                <a:solidFill>
                  <a:srgbClr val="535353"/>
                </a:solidFill>
              </a:rPr>
              <a:t>Use </a:t>
            </a:r>
            <a:r>
              <a:rPr sz="4416">
                <a:solidFill>
                  <a:srgbClr val="FF2E00"/>
                </a:solidFill>
              </a:rPr>
              <a:t>position of color centre</a:t>
            </a:r>
            <a:r>
              <a:rPr sz="4416">
                <a:solidFill>
                  <a:srgbClr val="535353"/>
                </a:solidFill>
              </a:rPr>
              <a:t> to identify the blob most likely to be the LED</a:t>
            </a:r>
          </a:p>
          <a:p>
            <a:pPr marL="499872" lvl="0" indent="-499872" defTabSz="560831">
              <a:spcBef>
                <a:spcPts val="4400"/>
              </a:spcBef>
              <a:defRPr sz="1800">
                <a:solidFill>
                  <a:srgbClr val="000000"/>
                </a:solidFill>
              </a:defRPr>
            </a:pPr>
            <a:r>
              <a:rPr sz="4416">
                <a:solidFill>
                  <a:srgbClr val="535353"/>
                </a:solidFill>
              </a:rPr>
              <a:t>Assuming LED moves reasonably slow, final position and size of the LED is used to define </a:t>
            </a:r>
            <a:r>
              <a:rPr sz="4416">
                <a:solidFill>
                  <a:srgbClr val="FF2E00"/>
                </a:solidFill>
              </a:rPr>
              <a:t>a smaller search box for next frame </a:t>
            </a:r>
            <a:r>
              <a:rPr sz="4416">
                <a:solidFill>
                  <a:srgbClr val="535353"/>
                </a:solidFill>
              </a:rPr>
              <a:t>to reduce processing load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Compositor</a:t>
            </a:r>
          </a:p>
          <a:p>
            <a:pPr lvl="1"/>
            <a:r>
              <a:rPr lang="en-US" dirty="0" smtClean="0"/>
              <a:t>Layers the Drawing Buffer, from software, over the Video Buffer, from the camera, into the Display buffer, for the VGA monitor.</a:t>
            </a:r>
            <a:endParaRPr lang="en-US" dirty="0" smtClean="0"/>
          </a:p>
          <a:p>
            <a:pPr lvl="1"/>
            <a:r>
              <a:rPr lang="en-US" dirty="0" smtClean="0"/>
              <a:t>AXI Full Peripheral with 256 burst transactions from Compositor to DDR memory.</a:t>
            </a:r>
          </a:p>
        </p:txBody>
      </p:sp>
    </p:spTree>
    <p:extLst>
      <p:ext uri="{BB962C8B-B14F-4D97-AF65-F5344CB8AC3E}">
        <p14:creationId xmlns:p14="http://schemas.microsoft.com/office/powerpoint/2010/main" val="354169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3037668"/>
            <a:ext cx="12293600" cy="59920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300" dirty="0" smtClean="0"/>
          </a:p>
          <a:p>
            <a:pPr marL="0" indent="0">
              <a:buNone/>
            </a:pPr>
            <a:endParaRPr lang="en-US" sz="4300" dirty="0" smtClean="0"/>
          </a:p>
          <a:p>
            <a:pPr marL="0" indent="0">
              <a:buNone/>
            </a:pPr>
            <a:r>
              <a:rPr lang="en-US" sz="4300" dirty="0" smtClean="0"/>
              <a:t>Pixel Filter</a:t>
            </a:r>
          </a:p>
          <a:p>
            <a:pPr lvl="1"/>
            <a:r>
              <a:rPr lang="en-US" sz="4300" dirty="0" smtClean="0"/>
              <a:t>Decodes data from the camera.</a:t>
            </a:r>
            <a:endParaRPr lang="en-US" sz="4300" dirty="0"/>
          </a:p>
          <a:p>
            <a:pPr lvl="1"/>
            <a:r>
              <a:rPr lang="en-US" sz="4300" dirty="0" smtClean="0"/>
              <a:t>Detects the average x and y pixel position of white pixels in the image.</a:t>
            </a:r>
          </a:p>
          <a:p>
            <a:pPr lvl="1"/>
            <a:r>
              <a:rPr lang="en-US" sz="4300" dirty="0" smtClean="0"/>
              <a:t>Provides a starting basis for software to detect the white light.</a:t>
            </a:r>
          </a:p>
          <a:p>
            <a:pPr lvl="1"/>
            <a:endParaRPr lang="en-US" sz="4300" dirty="0" smtClean="0"/>
          </a:p>
          <a:p>
            <a:pPr lvl="1"/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5499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04" y="1738608"/>
            <a:ext cx="12293600" cy="629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720" dirty="0" smtClean="0"/>
              <a:t>DEMO</a:t>
            </a:r>
            <a:endParaRPr lang="en-US" sz="14720" dirty="0"/>
          </a:p>
        </p:txBody>
      </p:sp>
    </p:spTree>
    <p:extLst>
      <p:ext uri="{BB962C8B-B14F-4D97-AF65-F5344CB8AC3E}">
        <p14:creationId xmlns:p14="http://schemas.microsoft.com/office/powerpoint/2010/main" val="2811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System draws on the screen at acceptable drawing framerate.</a:t>
            </a:r>
          </a:p>
          <a:p>
            <a:r>
              <a:rPr lang="en-US" dirty="0" smtClean="0"/>
              <a:t>Camera is able to capture at 30 frames per second.</a:t>
            </a:r>
          </a:p>
          <a:p>
            <a:r>
              <a:rPr lang="en-US" dirty="0" smtClean="0"/>
              <a:t>Compositor performs fast enough to support draw functionality.</a:t>
            </a:r>
          </a:p>
          <a:p>
            <a:r>
              <a:rPr lang="en-US" dirty="0" smtClean="0"/>
              <a:t>Software is optimized to operate under limited resources while still performing at a fast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AXI Protocols</a:t>
            </a:r>
          </a:p>
          <a:p>
            <a:r>
              <a:rPr lang="en-US" dirty="0" smtClean="0"/>
              <a:t>Simulate before Synthesis</a:t>
            </a:r>
          </a:p>
          <a:p>
            <a:r>
              <a:rPr lang="en-US" dirty="0" smtClean="0"/>
              <a:t>Datasheets are useless unless you know what you are looking for.</a:t>
            </a:r>
          </a:p>
          <a:p>
            <a:r>
              <a:rPr lang="en-US" dirty="0" smtClean="0"/>
              <a:t>DDR can be a pain, needs to be as fast as possible.</a:t>
            </a:r>
          </a:p>
          <a:p>
            <a:r>
              <a:rPr lang="en-US" dirty="0" smtClean="0"/>
              <a:t>An AXI BFM would be useful for tests.</a:t>
            </a:r>
          </a:p>
        </p:txBody>
      </p:sp>
    </p:spTree>
    <p:extLst>
      <p:ext uri="{BB962C8B-B14F-4D97-AF65-F5344CB8AC3E}">
        <p14:creationId xmlns:p14="http://schemas.microsoft.com/office/powerpoint/2010/main" val="19350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7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project overview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494665" lvl="0" indent="-494665" defTabSz="554990">
              <a:spcBef>
                <a:spcPts val="4300"/>
              </a:spcBef>
              <a:defRPr sz="1800">
                <a:solidFill>
                  <a:srgbClr val="000000"/>
                </a:solidFill>
              </a:defRPr>
            </a:pPr>
            <a:r>
              <a:rPr sz="4370" dirty="0" smtClean="0">
                <a:solidFill>
                  <a:srgbClr val="535353"/>
                </a:solidFill>
              </a:rPr>
              <a:t>Create a </a:t>
            </a:r>
            <a:r>
              <a:rPr sz="4370" dirty="0" smtClean="0">
                <a:solidFill>
                  <a:srgbClr val="EB3D44"/>
                </a:solidFill>
              </a:rPr>
              <a:t>paint application</a:t>
            </a:r>
            <a:r>
              <a:rPr sz="4370" dirty="0" smtClean="0">
                <a:solidFill>
                  <a:srgbClr val="535353"/>
                </a:solidFill>
              </a:rPr>
              <a:t> while ta</a:t>
            </a:r>
            <a:r>
              <a:rPr lang="en-US" sz="4370" dirty="0" smtClean="0">
                <a:solidFill>
                  <a:srgbClr val="535353"/>
                </a:solidFill>
              </a:rPr>
              <a:t>c</a:t>
            </a:r>
            <a:r>
              <a:rPr sz="4370" dirty="0" smtClean="0">
                <a:solidFill>
                  <a:srgbClr val="535353"/>
                </a:solidFill>
              </a:rPr>
              <a:t>k</a:t>
            </a:r>
            <a:r>
              <a:rPr lang="en-US" sz="4370" dirty="0" smtClean="0">
                <a:solidFill>
                  <a:srgbClr val="535353"/>
                </a:solidFill>
              </a:rPr>
              <a:t>l</a:t>
            </a:r>
            <a:r>
              <a:rPr sz="4370" dirty="0" smtClean="0">
                <a:solidFill>
                  <a:srgbClr val="535353"/>
                </a:solidFill>
              </a:rPr>
              <a:t>ing a computer vision challenge: </a:t>
            </a:r>
            <a:r>
              <a:rPr sz="4370" dirty="0" smtClean="0">
                <a:solidFill>
                  <a:srgbClr val="EB3D44"/>
                </a:solidFill>
              </a:rPr>
              <a:t>object tracking</a:t>
            </a:r>
          </a:p>
          <a:p>
            <a:pPr marL="494665" lvl="0" indent="-494665" defTabSz="554990">
              <a:spcBef>
                <a:spcPts val="4300"/>
              </a:spcBef>
              <a:defRPr sz="1800">
                <a:solidFill>
                  <a:srgbClr val="000000"/>
                </a:solidFill>
              </a:defRPr>
            </a:pPr>
            <a:r>
              <a:rPr sz="4370" dirty="0" smtClean="0"/>
              <a:t>Use an </a:t>
            </a:r>
            <a:r>
              <a:rPr sz="4370" dirty="0" smtClean="0">
                <a:solidFill>
                  <a:srgbClr val="EB3D44"/>
                </a:solidFill>
              </a:rPr>
              <a:t>LED</a:t>
            </a:r>
            <a:r>
              <a:rPr sz="4370" dirty="0" smtClean="0"/>
              <a:t> as paint brush to draw on the screen</a:t>
            </a:r>
          </a:p>
          <a:p>
            <a:pPr marL="494665" lvl="0" indent="-494665" defTabSz="554990">
              <a:spcBef>
                <a:spcPts val="4300"/>
              </a:spcBef>
              <a:defRPr sz="1800">
                <a:solidFill>
                  <a:srgbClr val="000000"/>
                </a:solidFill>
              </a:defRPr>
            </a:pPr>
            <a:r>
              <a:rPr sz="4370" dirty="0" smtClean="0"/>
              <a:t>Object tracking logic is implemented in hardware using FPGA and software in C</a:t>
            </a:r>
          </a:p>
          <a:p>
            <a:pPr marL="494665" lvl="0" indent="-494665" defTabSz="554990">
              <a:spcBef>
                <a:spcPts val="4300"/>
              </a:spcBef>
              <a:defRPr sz="1800">
                <a:solidFill>
                  <a:srgbClr val="000000"/>
                </a:solidFill>
              </a:defRPr>
            </a:pPr>
            <a:r>
              <a:rPr sz="4370" dirty="0" smtClean="0"/>
              <a:t>Output to a screen via VGA</a:t>
            </a:r>
            <a:endParaRPr sz="437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initial goals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447802" lvl="0" indent="-447802" defTabSz="502412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956">
                <a:solidFill>
                  <a:srgbClr val="535353"/>
                </a:solidFill>
              </a:rPr>
              <a:t>Create an interactive augmented reality experience for the user</a:t>
            </a:r>
          </a:p>
          <a:p>
            <a:pPr marL="447802" lvl="0" indent="-447802" defTabSz="502412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956">
                <a:solidFill>
                  <a:srgbClr val="535353"/>
                </a:solidFill>
              </a:rPr>
              <a:t>Implement efficient hardware and software components to track the LED and paint on the screen</a:t>
            </a:r>
          </a:p>
          <a:p>
            <a:pPr marL="447802" lvl="0" indent="-447802" defTabSz="502412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956">
                <a:solidFill>
                  <a:srgbClr val="535353"/>
                </a:solidFill>
              </a:rPr>
              <a:t>Support features including drawing, erasing, changing brush size based on LED distance to camera</a:t>
            </a:r>
          </a:p>
          <a:p>
            <a:pPr marL="447802" lvl="0" indent="-447802" defTabSz="502412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956">
                <a:solidFill>
                  <a:srgbClr val="535353"/>
                </a:solidFill>
              </a:rPr>
              <a:t>Robust against environment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7355" y="7109743"/>
            <a:ext cx="12155876" cy="23706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64990" y="8721796"/>
            <a:ext cx="10532534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128MB DDR Memory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19586" y="7732889"/>
            <a:ext cx="1623342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MIG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4013" y="4804551"/>
            <a:ext cx="527686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7355" y="2558063"/>
            <a:ext cx="3449884" cy="41994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399682" y="4919699"/>
            <a:ext cx="2235200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Video DMA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99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(Stream to AXI)</a:t>
            </a:r>
            <a:endParaRPr lang="en-US" altLang="en-US" sz="199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2276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972186" y="2797388"/>
            <a:ext cx="2235200" cy="1636888"/>
          </a:xfrm>
          <a:prstGeom prst="roundRect">
            <a:avLst>
              <a:gd name="adj" fmla="val 16667"/>
            </a:avLst>
          </a:prstGeom>
          <a:pattFill prst="dkDnDiag">
            <a:fgClr>
              <a:schemeClr val="accent5">
                <a:lumMod val="40000"/>
                <a:lumOff val="60000"/>
              </a:schemeClr>
            </a:fgClr>
            <a:bgClr>
              <a:schemeClr val="bg2">
                <a:lumMod val="40000"/>
                <a:lumOff val="60000"/>
              </a:schemeClr>
            </a:bgClr>
          </a:pattFill>
          <a:ln w="9525" algn="in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to AXI-Stream Decoder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842093" y="4804551"/>
            <a:ext cx="3736623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580698" y="4919699"/>
            <a:ext cx="2278098" cy="163688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Compositor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9318484" y="4919699"/>
            <a:ext cx="2280356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</a:t>
            </a:r>
          </a:p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(TFT Controller)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64634" y="731521"/>
            <a:ext cx="4897121" cy="3896924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471035" y="909885"/>
            <a:ext cx="2280356" cy="163463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MicroBlaze </a:t>
            </a:r>
            <a:b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</a:b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247252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BRAM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7279710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UART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V="1">
            <a:off x="6527871" y="8342490"/>
            <a:ext cx="4516" cy="3815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3" name="AutoShape 19"/>
          <p:cNvCxnSpPr>
            <a:cxnSpLocks noChangeShapeType="1"/>
          </p:cNvCxnSpPr>
          <p:nvPr/>
        </p:nvCxnSpPr>
        <p:spPr bwMode="auto">
          <a:xfrm>
            <a:off x="2098711" y="4429761"/>
            <a:ext cx="0" cy="4831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>
            <a:off x="1900379" y="2348089"/>
            <a:ext cx="0" cy="45381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5" name="AutoShape 21"/>
          <p:cNvCxnSpPr>
            <a:cxnSpLocks noChangeShapeType="1"/>
            <a:endCxn id="31" idx="4"/>
          </p:cNvCxnSpPr>
          <p:nvPr/>
        </p:nvCxnSpPr>
        <p:spPr bwMode="auto">
          <a:xfrm flipH="1" flipV="1">
            <a:off x="11180023" y="2386473"/>
            <a:ext cx="10159" cy="25399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7" name="AutoShape 23"/>
          <p:cNvCxnSpPr>
            <a:cxnSpLocks noChangeShapeType="1"/>
          </p:cNvCxnSpPr>
          <p:nvPr/>
        </p:nvCxnSpPr>
        <p:spPr bwMode="auto">
          <a:xfrm>
            <a:off x="3327648" y="3115733"/>
            <a:ext cx="637691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8" name="AutoShape 24"/>
          <p:cNvCxnSpPr>
            <a:cxnSpLocks noChangeShapeType="1"/>
          </p:cNvCxnSpPr>
          <p:nvPr/>
        </p:nvCxnSpPr>
        <p:spPr bwMode="auto">
          <a:xfrm flipV="1">
            <a:off x="5990343" y="3120250"/>
            <a:ext cx="0" cy="3567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9" name="AutoShape 25"/>
          <p:cNvCxnSpPr>
            <a:cxnSpLocks noChangeShapeType="1"/>
          </p:cNvCxnSpPr>
          <p:nvPr/>
        </p:nvCxnSpPr>
        <p:spPr bwMode="auto">
          <a:xfrm flipV="1">
            <a:off x="8063159" y="3127023"/>
            <a:ext cx="0" cy="3499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>
            <a:off x="5068641" y="2562578"/>
            <a:ext cx="0" cy="541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1" name="AutoShape 27"/>
          <p:cNvCxnSpPr>
            <a:cxnSpLocks noChangeShapeType="1"/>
          </p:cNvCxnSpPr>
          <p:nvPr/>
        </p:nvCxnSpPr>
        <p:spPr bwMode="auto">
          <a:xfrm>
            <a:off x="4861560" y="2542259"/>
            <a:ext cx="2258" cy="4757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273464" y="2822223"/>
            <a:ext cx="2011679" cy="51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Processor Local Bus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4" name="AutoShape 30"/>
          <p:cNvCxnSpPr>
            <a:cxnSpLocks noChangeShapeType="1"/>
          </p:cNvCxnSpPr>
          <p:nvPr/>
        </p:nvCxnSpPr>
        <p:spPr bwMode="auto">
          <a:xfrm>
            <a:off x="7067479" y="3129280"/>
            <a:ext cx="0" cy="17994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5" name="AutoShape 31"/>
          <p:cNvCxnSpPr>
            <a:cxnSpLocks noChangeShapeType="1"/>
          </p:cNvCxnSpPr>
          <p:nvPr/>
        </p:nvCxnSpPr>
        <p:spPr bwMode="auto">
          <a:xfrm>
            <a:off x="3430059" y="3115733"/>
            <a:ext cx="0" cy="18084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6" name="AutoShape 32"/>
          <p:cNvCxnSpPr>
            <a:cxnSpLocks noChangeShapeType="1"/>
          </p:cNvCxnSpPr>
          <p:nvPr/>
        </p:nvCxnSpPr>
        <p:spPr bwMode="auto">
          <a:xfrm>
            <a:off x="9611995" y="3129280"/>
            <a:ext cx="0" cy="180848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1" name="AutoShape 37"/>
          <p:cNvCxnSpPr>
            <a:cxnSpLocks noChangeShapeType="1"/>
          </p:cNvCxnSpPr>
          <p:nvPr/>
        </p:nvCxnSpPr>
        <p:spPr bwMode="auto">
          <a:xfrm flipV="1">
            <a:off x="671861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919745" y="2280356"/>
            <a:ext cx="2022969" cy="25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INPUT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5319959" y="449299"/>
            <a:ext cx="2022969" cy="2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10465436" y="6689797"/>
            <a:ext cx="2386470" cy="29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919248" y="9421707"/>
            <a:ext cx="1851378" cy="33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MEMORY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38667" y="92570"/>
            <a:ext cx="4073031" cy="4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560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Final Block Diagram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8" name="AutoShape 44"/>
          <p:cNvCxnSpPr>
            <a:cxnSpLocks noChangeShapeType="1"/>
          </p:cNvCxnSpPr>
          <p:nvPr/>
        </p:nvCxnSpPr>
        <p:spPr bwMode="auto">
          <a:xfrm>
            <a:off x="1976191" y="7326490"/>
            <a:ext cx="9103360" cy="0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9" name="AutoShape 45"/>
          <p:cNvCxnSpPr>
            <a:cxnSpLocks noChangeShapeType="1"/>
          </p:cNvCxnSpPr>
          <p:nvPr/>
        </p:nvCxnSpPr>
        <p:spPr bwMode="auto">
          <a:xfrm flipV="1">
            <a:off x="6496262" y="7353584"/>
            <a:ext cx="4516" cy="381564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9566840" y="7297139"/>
            <a:ext cx="1593991" cy="51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r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Data Bus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6604812" y="6208148"/>
            <a:ext cx="1255324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9"/>
          <p:cNvSpPr>
            <a:spLocks noChangeArrowheads="1"/>
          </p:cNvSpPr>
          <p:nvPr/>
        </p:nvSpPr>
        <p:spPr bwMode="auto">
          <a:xfrm>
            <a:off x="1080806" y="722490"/>
            <a:ext cx="1632373" cy="1632374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Camera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50"/>
          <p:cNvSpPr>
            <a:spLocks noChangeArrowheads="1"/>
          </p:cNvSpPr>
          <p:nvPr/>
        </p:nvSpPr>
        <p:spPr bwMode="auto">
          <a:xfrm>
            <a:off x="10363835" y="751841"/>
            <a:ext cx="1632374" cy="163463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External Display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7180368" y="736036"/>
            <a:ext cx="1788160" cy="2022969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54"/>
          <p:cNvSpPr>
            <a:spLocks noChangeArrowheads="1"/>
          </p:cNvSpPr>
          <p:nvPr/>
        </p:nvSpPr>
        <p:spPr bwMode="auto">
          <a:xfrm>
            <a:off x="7406145" y="2092961"/>
            <a:ext cx="1564641" cy="49671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GPIO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9" name="AutoShape 55"/>
          <p:cNvCxnSpPr>
            <a:cxnSpLocks noChangeShapeType="1"/>
          </p:cNvCxnSpPr>
          <p:nvPr/>
        </p:nvCxnSpPr>
        <p:spPr bwMode="auto">
          <a:xfrm>
            <a:off x="8160243" y="2580641"/>
            <a:ext cx="0" cy="51025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80" name="AutoShape 56"/>
          <p:cNvCxnSpPr>
            <a:cxnSpLocks noChangeShapeType="1"/>
          </p:cNvCxnSpPr>
          <p:nvPr/>
        </p:nvCxnSpPr>
        <p:spPr bwMode="auto">
          <a:xfrm>
            <a:off x="8160243" y="1912339"/>
            <a:ext cx="0" cy="18287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028" name="Oval 57"/>
          <p:cNvSpPr>
            <a:spLocks noChangeArrowheads="1"/>
          </p:cNvSpPr>
          <p:nvPr/>
        </p:nvSpPr>
        <p:spPr bwMode="auto">
          <a:xfrm>
            <a:off x="7507746" y="577991"/>
            <a:ext cx="1318542" cy="132080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Trigger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2" name="AutoShape 37"/>
          <p:cNvCxnSpPr>
            <a:cxnSpLocks noChangeShapeType="1"/>
          </p:cNvCxnSpPr>
          <p:nvPr/>
        </p:nvCxnSpPr>
        <p:spPr bwMode="auto">
          <a:xfrm flipV="1">
            <a:off x="1008679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33" name="Text Box 47"/>
          <p:cNvSpPr txBox="1">
            <a:spLocks noChangeArrowheads="1"/>
          </p:cNvSpPr>
          <p:nvPr/>
        </p:nvSpPr>
        <p:spPr bwMode="auto">
          <a:xfrm>
            <a:off x="1586655" y="4057509"/>
            <a:ext cx="1666240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Semi-Custom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576759" y="6554330"/>
            <a:ext cx="0" cy="71571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626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7355" y="7109743"/>
            <a:ext cx="12155876" cy="23706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64990" y="8721796"/>
            <a:ext cx="10532534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128MB DDR Memory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19586" y="7732889"/>
            <a:ext cx="1623342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MIG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4013" y="4804551"/>
            <a:ext cx="527686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7355" y="2558063"/>
            <a:ext cx="3449884" cy="41994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399682" y="4919699"/>
            <a:ext cx="2235200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Video DMA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99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(Stream to AXI)</a:t>
            </a:r>
            <a:endParaRPr lang="en-US" altLang="en-US" sz="199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2276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972186" y="2797388"/>
            <a:ext cx="2235200" cy="1636888"/>
          </a:xfrm>
          <a:prstGeom prst="roundRect">
            <a:avLst>
              <a:gd name="adj" fmla="val 16667"/>
            </a:avLst>
          </a:prstGeom>
          <a:pattFill prst="dkDnDiag">
            <a:fgClr>
              <a:schemeClr val="accent5">
                <a:lumMod val="40000"/>
                <a:lumOff val="60000"/>
              </a:schemeClr>
            </a:fgClr>
            <a:bgClr>
              <a:schemeClr val="bg2">
                <a:lumMod val="40000"/>
                <a:lumOff val="60000"/>
              </a:schemeClr>
            </a:bgClr>
          </a:pattFill>
          <a:ln w="9525" algn="in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to AXI-Stream Decoder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842093" y="4804551"/>
            <a:ext cx="3736623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580698" y="4919699"/>
            <a:ext cx="2278098" cy="163688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Compositor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9318484" y="4919699"/>
            <a:ext cx="2280356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</a:t>
            </a:r>
          </a:p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(TFT Controller)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64634" y="731521"/>
            <a:ext cx="4897121" cy="3896924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471035" y="909885"/>
            <a:ext cx="2280356" cy="163463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MicroBlaze </a:t>
            </a:r>
            <a:b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</a:b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247252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BRAM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7279710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UART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V="1">
            <a:off x="6527871" y="8342490"/>
            <a:ext cx="4516" cy="3815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3" name="AutoShape 19"/>
          <p:cNvCxnSpPr>
            <a:cxnSpLocks noChangeShapeType="1"/>
          </p:cNvCxnSpPr>
          <p:nvPr/>
        </p:nvCxnSpPr>
        <p:spPr bwMode="auto">
          <a:xfrm>
            <a:off x="2098711" y="4429761"/>
            <a:ext cx="0" cy="4831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>
            <a:off x="1900379" y="2348089"/>
            <a:ext cx="0" cy="45381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5" name="AutoShape 21"/>
          <p:cNvCxnSpPr>
            <a:cxnSpLocks noChangeShapeType="1"/>
            <a:endCxn id="31" idx="4"/>
          </p:cNvCxnSpPr>
          <p:nvPr/>
        </p:nvCxnSpPr>
        <p:spPr bwMode="auto">
          <a:xfrm flipH="1" flipV="1">
            <a:off x="11180023" y="2386473"/>
            <a:ext cx="10159" cy="25399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7" name="AutoShape 23"/>
          <p:cNvCxnSpPr>
            <a:cxnSpLocks noChangeShapeType="1"/>
          </p:cNvCxnSpPr>
          <p:nvPr/>
        </p:nvCxnSpPr>
        <p:spPr bwMode="auto">
          <a:xfrm>
            <a:off x="3327648" y="3115733"/>
            <a:ext cx="637691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8" name="AutoShape 24"/>
          <p:cNvCxnSpPr>
            <a:cxnSpLocks noChangeShapeType="1"/>
          </p:cNvCxnSpPr>
          <p:nvPr/>
        </p:nvCxnSpPr>
        <p:spPr bwMode="auto">
          <a:xfrm flipV="1">
            <a:off x="5990343" y="3120250"/>
            <a:ext cx="0" cy="3567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9" name="AutoShape 25"/>
          <p:cNvCxnSpPr>
            <a:cxnSpLocks noChangeShapeType="1"/>
          </p:cNvCxnSpPr>
          <p:nvPr/>
        </p:nvCxnSpPr>
        <p:spPr bwMode="auto">
          <a:xfrm flipV="1">
            <a:off x="8063159" y="3127023"/>
            <a:ext cx="0" cy="3499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>
            <a:off x="5068641" y="2562578"/>
            <a:ext cx="0" cy="541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1" name="AutoShape 27"/>
          <p:cNvCxnSpPr>
            <a:cxnSpLocks noChangeShapeType="1"/>
          </p:cNvCxnSpPr>
          <p:nvPr/>
        </p:nvCxnSpPr>
        <p:spPr bwMode="auto">
          <a:xfrm>
            <a:off x="4861560" y="2542259"/>
            <a:ext cx="2258" cy="4757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273464" y="2822223"/>
            <a:ext cx="2011679" cy="51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Processor Local Bus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4" name="AutoShape 30"/>
          <p:cNvCxnSpPr>
            <a:cxnSpLocks noChangeShapeType="1"/>
          </p:cNvCxnSpPr>
          <p:nvPr/>
        </p:nvCxnSpPr>
        <p:spPr bwMode="auto">
          <a:xfrm>
            <a:off x="7067479" y="3129280"/>
            <a:ext cx="0" cy="17994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5" name="AutoShape 31"/>
          <p:cNvCxnSpPr>
            <a:cxnSpLocks noChangeShapeType="1"/>
          </p:cNvCxnSpPr>
          <p:nvPr/>
        </p:nvCxnSpPr>
        <p:spPr bwMode="auto">
          <a:xfrm>
            <a:off x="3430059" y="3115733"/>
            <a:ext cx="0" cy="18084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6" name="AutoShape 32"/>
          <p:cNvCxnSpPr>
            <a:cxnSpLocks noChangeShapeType="1"/>
          </p:cNvCxnSpPr>
          <p:nvPr/>
        </p:nvCxnSpPr>
        <p:spPr bwMode="auto">
          <a:xfrm>
            <a:off x="9611995" y="3129280"/>
            <a:ext cx="0" cy="180848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1" name="AutoShape 37"/>
          <p:cNvCxnSpPr>
            <a:cxnSpLocks noChangeShapeType="1"/>
          </p:cNvCxnSpPr>
          <p:nvPr/>
        </p:nvCxnSpPr>
        <p:spPr bwMode="auto">
          <a:xfrm flipV="1">
            <a:off x="671861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919745" y="2280356"/>
            <a:ext cx="2022969" cy="25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INPUT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5319959" y="449299"/>
            <a:ext cx="2022969" cy="2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10465436" y="6689797"/>
            <a:ext cx="2386470" cy="29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919248" y="9421707"/>
            <a:ext cx="1851378" cy="33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MEMORY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38667" y="92570"/>
            <a:ext cx="4073031" cy="4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560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Final Block Diagram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8" name="AutoShape 44"/>
          <p:cNvCxnSpPr>
            <a:cxnSpLocks noChangeShapeType="1"/>
          </p:cNvCxnSpPr>
          <p:nvPr/>
        </p:nvCxnSpPr>
        <p:spPr bwMode="auto">
          <a:xfrm>
            <a:off x="1976191" y="7326490"/>
            <a:ext cx="9103360" cy="0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9" name="AutoShape 45"/>
          <p:cNvCxnSpPr>
            <a:cxnSpLocks noChangeShapeType="1"/>
          </p:cNvCxnSpPr>
          <p:nvPr/>
        </p:nvCxnSpPr>
        <p:spPr bwMode="auto">
          <a:xfrm flipV="1">
            <a:off x="6496262" y="7353584"/>
            <a:ext cx="4516" cy="381564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9566840" y="7297139"/>
            <a:ext cx="1593991" cy="51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r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Data Bus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6604812" y="6208148"/>
            <a:ext cx="1255324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9"/>
          <p:cNvSpPr>
            <a:spLocks noChangeArrowheads="1"/>
          </p:cNvSpPr>
          <p:nvPr/>
        </p:nvSpPr>
        <p:spPr bwMode="auto">
          <a:xfrm>
            <a:off x="1080806" y="722490"/>
            <a:ext cx="1632373" cy="1632374"/>
          </a:xfrm>
          <a:prstGeom prst="ellipse">
            <a:avLst/>
          </a:prstGeom>
          <a:noFill/>
          <a:ln w="9525" algn="in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Camera</a:t>
            </a:r>
            <a:endParaRPr lang="en-US" altLang="en-US" sz="256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50"/>
          <p:cNvSpPr>
            <a:spLocks noChangeArrowheads="1"/>
          </p:cNvSpPr>
          <p:nvPr/>
        </p:nvSpPr>
        <p:spPr bwMode="auto">
          <a:xfrm>
            <a:off x="10363835" y="751841"/>
            <a:ext cx="1632374" cy="163463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External Display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7180368" y="736036"/>
            <a:ext cx="1788160" cy="2022969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54"/>
          <p:cNvSpPr>
            <a:spLocks noChangeArrowheads="1"/>
          </p:cNvSpPr>
          <p:nvPr/>
        </p:nvSpPr>
        <p:spPr bwMode="auto">
          <a:xfrm>
            <a:off x="7406145" y="2092961"/>
            <a:ext cx="1564641" cy="49671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GPIO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9" name="AutoShape 55"/>
          <p:cNvCxnSpPr>
            <a:cxnSpLocks noChangeShapeType="1"/>
          </p:cNvCxnSpPr>
          <p:nvPr/>
        </p:nvCxnSpPr>
        <p:spPr bwMode="auto">
          <a:xfrm>
            <a:off x="8160243" y="2580641"/>
            <a:ext cx="0" cy="51025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80" name="AutoShape 56"/>
          <p:cNvCxnSpPr>
            <a:cxnSpLocks noChangeShapeType="1"/>
          </p:cNvCxnSpPr>
          <p:nvPr/>
        </p:nvCxnSpPr>
        <p:spPr bwMode="auto">
          <a:xfrm>
            <a:off x="8160243" y="1912339"/>
            <a:ext cx="0" cy="18287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028" name="Oval 57"/>
          <p:cNvSpPr>
            <a:spLocks noChangeArrowheads="1"/>
          </p:cNvSpPr>
          <p:nvPr/>
        </p:nvSpPr>
        <p:spPr bwMode="auto">
          <a:xfrm>
            <a:off x="7507746" y="577991"/>
            <a:ext cx="1318542" cy="132080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Trigger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2" name="AutoShape 37"/>
          <p:cNvCxnSpPr>
            <a:cxnSpLocks noChangeShapeType="1"/>
          </p:cNvCxnSpPr>
          <p:nvPr/>
        </p:nvCxnSpPr>
        <p:spPr bwMode="auto">
          <a:xfrm flipV="1">
            <a:off x="1008679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33" name="Text Box 47"/>
          <p:cNvSpPr txBox="1">
            <a:spLocks noChangeArrowheads="1"/>
          </p:cNvSpPr>
          <p:nvPr/>
        </p:nvSpPr>
        <p:spPr bwMode="auto">
          <a:xfrm>
            <a:off x="1586655" y="4057509"/>
            <a:ext cx="1666240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Semi-Custom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https://encrypted-tbn3.gstatic.com/images?q=tbn:ANd9GcTq4vPVbp1DgUB_blxDXgXBiyaOC7kqyT7isc-rz7UWxmKyxIo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05" y="1413370"/>
            <a:ext cx="2082799" cy="13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AutoShape 18"/>
          <p:cNvCxnSpPr>
            <a:cxnSpLocks noChangeShapeType="1"/>
          </p:cNvCxnSpPr>
          <p:nvPr/>
        </p:nvCxnSpPr>
        <p:spPr bwMode="auto">
          <a:xfrm>
            <a:off x="2576759" y="6554330"/>
            <a:ext cx="0" cy="71571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99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7355" y="7109743"/>
            <a:ext cx="12155876" cy="23706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64990" y="8721796"/>
            <a:ext cx="10532534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128MB DDR Memory</a:t>
            </a:r>
            <a:endParaRPr lang="en-US" altLang="en-US" sz="256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19586" y="7732889"/>
            <a:ext cx="1623342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MIG</a:t>
            </a:r>
            <a:endParaRPr lang="en-US" altLang="en-US" sz="256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4013" y="4804551"/>
            <a:ext cx="527686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7355" y="2558063"/>
            <a:ext cx="3449884" cy="41994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399682" y="4919699"/>
            <a:ext cx="2235200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AXI Video DMA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991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(Stream to AXI)</a:t>
            </a:r>
            <a:endParaRPr lang="en-US" altLang="en-US" sz="199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2276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972186" y="2797388"/>
            <a:ext cx="2235200" cy="1636888"/>
          </a:xfrm>
          <a:prstGeom prst="roundRect">
            <a:avLst>
              <a:gd name="adj" fmla="val 16667"/>
            </a:avLst>
          </a:prstGeom>
          <a:pattFill prst="dkDnDiag">
            <a:fgClr>
              <a:schemeClr val="accent5">
                <a:lumMod val="40000"/>
                <a:lumOff val="60000"/>
              </a:schemeClr>
            </a:fgClr>
            <a:bgClr>
              <a:schemeClr val="bg2">
                <a:lumMod val="40000"/>
                <a:lumOff val="60000"/>
              </a:schemeClr>
            </a:bgClr>
          </a:pattFill>
          <a:ln w="9525" algn="in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Video to AXI-Stream Decoder</a:t>
            </a:r>
            <a:endParaRPr lang="en-US" altLang="en-US" sz="256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842093" y="4804551"/>
            <a:ext cx="3736623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580698" y="4919699"/>
            <a:ext cx="2278098" cy="163688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Compositor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9318484" y="4919699"/>
            <a:ext cx="2280356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</a:t>
            </a:r>
          </a:p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(TFT Controller)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64634" y="731521"/>
            <a:ext cx="4897121" cy="3896924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471035" y="909885"/>
            <a:ext cx="2280356" cy="163463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MicroBlaze </a:t>
            </a:r>
            <a:b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</a:b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247252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BRAM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7279710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UART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V="1">
            <a:off x="6527871" y="8342490"/>
            <a:ext cx="4516" cy="3815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2" name="AutoShape 18"/>
          <p:cNvCxnSpPr>
            <a:cxnSpLocks noChangeShapeType="1"/>
          </p:cNvCxnSpPr>
          <p:nvPr/>
        </p:nvCxnSpPr>
        <p:spPr bwMode="auto">
          <a:xfrm>
            <a:off x="2576759" y="6554330"/>
            <a:ext cx="0" cy="71571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3" name="AutoShape 19"/>
          <p:cNvCxnSpPr>
            <a:cxnSpLocks noChangeShapeType="1"/>
          </p:cNvCxnSpPr>
          <p:nvPr/>
        </p:nvCxnSpPr>
        <p:spPr bwMode="auto">
          <a:xfrm>
            <a:off x="2098711" y="4429761"/>
            <a:ext cx="0" cy="4831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>
            <a:off x="1900379" y="2348089"/>
            <a:ext cx="0" cy="45381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5" name="AutoShape 21"/>
          <p:cNvCxnSpPr>
            <a:cxnSpLocks noChangeShapeType="1"/>
            <a:endCxn id="31" idx="4"/>
          </p:cNvCxnSpPr>
          <p:nvPr/>
        </p:nvCxnSpPr>
        <p:spPr bwMode="auto">
          <a:xfrm flipH="1" flipV="1">
            <a:off x="11180023" y="2386473"/>
            <a:ext cx="10159" cy="25399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7" name="AutoShape 23"/>
          <p:cNvCxnSpPr>
            <a:cxnSpLocks noChangeShapeType="1"/>
          </p:cNvCxnSpPr>
          <p:nvPr/>
        </p:nvCxnSpPr>
        <p:spPr bwMode="auto">
          <a:xfrm>
            <a:off x="3327648" y="3115733"/>
            <a:ext cx="637691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8" name="AutoShape 24"/>
          <p:cNvCxnSpPr>
            <a:cxnSpLocks noChangeShapeType="1"/>
          </p:cNvCxnSpPr>
          <p:nvPr/>
        </p:nvCxnSpPr>
        <p:spPr bwMode="auto">
          <a:xfrm flipV="1">
            <a:off x="5990343" y="3120250"/>
            <a:ext cx="0" cy="3567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9" name="AutoShape 25"/>
          <p:cNvCxnSpPr>
            <a:cxnSpLocks noChangeShapeType="1"/>
          </p:cNvCxnSpPr>
          <p:nvPr/>
        </p:nvCxnSpPr>
        <p:spPr bwMode="auto">
          <a:xfrm flipV="1">
            <a:off x="8063159" y="3127023"/>
            <a:ext cx="0" cy="3499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>
            <a:off x="5068641" y="2562578"/>
            <a:ext cx="0" cy="541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1" name="AutoShape 27"/>
          <p:cNvCxnSpPr>
            <a:cxnSpLocks noChangeShapeType="1"/>
          </p:cNvCxnSpPr>
          <p:nvPr/>
        </p:nvCxnSpPr>
        <p:spPr bwMode="auto">
          <a:xfrm>
            <a:off x="4861560" y="2542259"/>
            <a:ext cx="2258" cy="4757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273464" y="2822223"/>
            <a:ext cx="2011679" cy="51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Processor Local Bus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4" name="AutoShape 30"/>
          <p:cNvCxnSpPr>
            <a:cxnSpLocks noChangeShapeType="1"/>
          </p:cNvCxnSpPr>
          <p:nvPr/>
        </p:nvCxnSpPr>
        <p:spPr bwMode="auto">
          <a:xfrm>
            <a:off x="7067479" y="3129280"/>
            <a:ext cx="0" cy="17994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5" name="AutoShape 31"/>
          <p:cNvCxnSpPr>
            <a:cxnSpLocks noChangeShapeType="1"/>
          </p:cNvCxnSpPr>
          <p:nvPr/>
        </p:nvCxnSpPr>
        <p:spPr bwMode="auto">
          <a:xfrm>
            <a:off x="3430059" y="3115733"/>
            <a:ext cx="0" cy="18084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6" name="AutoShape 32"/>
          <p:cNvCxnSpPr>
            <a:cxnSpLocks noChangeShapeType="1"/>
          </p:cNvCxnSpPr>
          <p:nvPr/>
        </p:nvCxnSpPr>
        <p:spPr bwMode="auto">
          <a:xfrm>
            <a:off x="9611995" y="3129280"/>
            <a:ext cx="0" cy="180848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1" name="AutoShape 37"/>
          <p:cNvCxnSpPr>
            <a:cxnSpLocks noChangeShapeType="1"/>
          </p:cNvCxnSpPr>
          <p:nvPr/>
        </p:nvCxnSpPr>
        <p:spPr bwMode="auto">
          <a:xfrm flipV="1">
            <a:off x="671861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919745" y="2280356"/>
            <a:ext cx="2022969" cy="25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INPUT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5319959" y="449299"/>
            <a:ext cx="2022969" cy="2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10465436" y="6689797"/>
            <a:ext cx="2386470" cy="29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919248" y="9421707"/>
            <a:ext cx="1851378" cy="33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MEMORY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38667" y="92570"/>
            <a:ext cx="4073031" cy="4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560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Final Block Diagram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8" name="AutoShape 44"/>
          <p:cNvCxnSpPr>
            <a:cxnSpLocks noChangeShapeType="1"/>
          </p:cNvCxnSpPr>
          <p:nvPr/>
        </p:nvCxnSpPr>
        <p:spPr bwMode="auto">
          <a:xfrm>
            <a:off x="1976191" y="7326490"/>
            <a:ext cx="9103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9" name="AutoShape 45"/>
          <p:cNvCxnSpPr>
            <a:cxnSpLocks noChangeShapeType="1"/>
          </p:cNvCxnSpPr>
          <p:nvPr/>
        </p:nvCxnSpPr>
        <p:spPr bwMode="auto">
          <a:xfrm flipV="1">
            <a:off x="6496262" y="7353584"/>
            <a:ext cx="4516" cy="381564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9566840" y="7297139"/>
            <a:ext cx="1593991" cy="51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r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Data Bus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6604812" y="6208148"/>
            <a:ext cx="1255324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9"/>
          <p:cNvSpPr>
            <a:spLocks noChangeArrowheads="1"/>
          </p:cNvSpPr>
          <p:nvPr/>
        </p:nvSpPr>
        <p:spPr bwMode="auto">
          <a:xfrm>
            <a:off x="1080806" y="722490"/>
            <a:ext cx="1632373" cy="1632374"/>
          </a:xfrm>
          <a:prstGeom prst="ellipse">
            <a:avLst/>
          </a:prstGeom>
          <a:noFill/>
          <a:ln w="9525" algn="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Camera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50"/>
          <p:cNvSpPr>
            <a:spLocks noChangeArrowheads="1"/>
          </p:cNvSpPr>
          <p:nvPr/>
        </p:nvSpPr>
        <p:spPr bwMode="auto">
          <a:xfrm>
            <a:off x="10363835" y="751841"/>
            <a:ext cx="1632374" cy="163463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External Display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7180368" y="736036"/>
            <a:ext cx="1788160" cy="2022969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54"/>
          <p:cNvSpPr>
            <a:spLocks noChangeArrowheads="1"/>
          </p:cNvSpPr>
          <p:nvPr/>
        </p:nvSpPr>
        <p:spPr bwMode="auto">
          <a:xfrm>
            <a:off x="7406145" y="2092961"/>
            <a:ext cx="1564641" cy="49671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GPIO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9" name="AutoShape 55"/>
          <p:cNvCxnSpPr>
            <a:cxnSpLocks noChangeShapeType="1"/>
          </p:cNvCxnSpPr>
          <p:nvPr/>
        </p:nvCxnSpPr>
        <p:spPr bwMode="auto">
          <a:xfrm>
            <a:off x="8160243" y="2580641"/>
            <a:ext cx="0" cy="51025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80" name="AutoShape 56"/>
          <p:cNvCxnSpPr>
            <a:cxnSpLocks noChangeShapeType="1"/>
          </p:cNvCxnSpPr>
          <p:nvPr/>
        </p:nvCxnSpPr>
        <p:spPr bwMode="auto">
          <a:xfrm>
            <a:off x="8160243" y="1912339"/>
            <a:ext cx="0" cy="18287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028" name="Oval 57"/>
          <p:cNvSpPr>
            <a:spLocks noChangeArrowheads="1"/>
          </p:cNvSpPr>
          <p:nvPr/>
        </p:nvSpPr>
        <p:spPr bwMode="auto">
          <a:xfrm>
            <a:off x="7507746" y="577991"/>
            <a:ext cx="1318542" cy="132080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Trigger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2" name="AutoShape 37"/>
          <p:cNvCxnSpPr>
            <a:cxnSpLocks noChangeShapeType="1"/>
          </p:cNvCxnSpPr>
          <p:nvPr/>
        </p:nvCxnSpPr>
        <p:spPr bwMode="auto">
          <a:xfrm flipV="1">
            <a:off x="1008679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33" name="Text Box 47"/>
          <p:cNvSpPr txBox="1">
            <a:spLocks noChangeArrowheads="1"/>
          </p:cNvSpPr>
          <p:nvPr/>
        </p:nvSpPr>
        <p:spPr bwMode="auto">
          <a:xfrm>
            <a:off x="1586655" y="4057509"/>
            <a:ext cx="1666240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Semi-Custom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https://encrypted-tbn3.gstatic.com/images?q=tbn:ANd9GcTq4vPVbp1DgUB_blxDXgXBiyaOC7kqyT7isc-rz7UWxmKyxIo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05" y="1413370"/>
            <a:ext cx="2082799" cy="13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35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4335E-6 L 0.01823 0.671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335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7355" y="7109743"/>
            <a:ext cx="12155876" cy="23706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64990" y="8721796"/>
            <a:ext cx="10532534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128MB DDR Memory</a:t>
            </a:r>
            <a:endParaRPr lang="en-US" altLang="en-US" sz="256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19586" y="7732889"/>
            <a:ext cx="1623342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MIG</a:t>
            </a:r>
            <a:endParaRPr lang="en-US" altLang="en-US" sz="256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4013" y="4804551"/>
            <a:ext cx="527686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7355" y="2558063"/>
            <a:ext cx="3449884" cy="41994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399682" y="4919699"/>
            <a:ext cx="2235200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Video DMA</a:t>
            </a:r>
          </a:p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99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(Stream to AXI)</a:t>
            </a:r>
            <a:endParaRPr lang="en-US" altLang="en-US" sz="2276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972186" y="2797388"/>
            <a:ext cx="2235200" cy="1636888"/>
          </a:xfrm>
          <a:prstGeom prst="roundRect">
            <a:avLst>
              <a:gd name="adj" fmla="val 16667"/>
            </a:avLst>
          </a:prstGeom>
          <a:pattFill prst="dkDnDiag">
            <a:fgClr>
              <a:schemeClr val="accent5">
                <a:lumMod val="40000"/>
                <a:lumOff val="60000"/>
              </a:schemeClr>
            </a:fgClr>
            <a:bgClr>
              <a:schemeClr val="bg2">
                <a:lumMod val="40000"/>
                <a:lumOff val="60000"/>
              </a:schemeClr>
            </a:bgClr>
          </a:pattFill>
          <a:ln w="9525" algn="in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to AXI-Stream Decoder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580698" y="4919699"/>
            <a:ext cx="2278098" cy="163688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Compositor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64634" y="731521"/>
            <a:ext cx="4897121" cy="3896924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471035" y="909885"/>
            <a:ext cx="2280356" cy="163463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MicroBlaze </a:t>
            </a:r>
            <a:br>
              <a:rPr lang="en-CA" altLang="en-US" sz="2276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</a:br>
            <a:r>
              <a:rPr lang="en-CA" altLang="en-US" sz="2276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Processor</a:t>
            </a:r>
            <a:endParaRPr lang="en-US" altLang="en-US" sz="256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247252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BRAM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7279710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UART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V="1">
            <a:off x="6527871" y="8342490"/>
            <a:ext cx="4516" cy="3815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3" name="AutoShape 19"/>
          <p:cNvCxnSpPr>
            <a:cxnSpLocks noChangeShapeType="1"/>
          </p:cNvCxnSpPr>
          <p:nvPr/>
        </p:nvCxnSpPr>
        <p:spPr bwMode="auto">
          <a:xfrm>
            <a:off x="2098711" y="4429761"/>
            <a:ext cx="0" cy="4831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>
            <a:off x="1900379" y="2348089"/>
            <a:ext cx="0" cy="45381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7" name="AutoShape 23"/>
          <p:cNvCxnSpPr>
            <a:cxnSpLocks noChangeShapeType="1"/>
          </p:cNvCxnSpPr>
          <p:nvPr/>
        </p:nvCxnSpPr>
        <p:spPr bwMode="auto">
          <a:xfrm>
            <a:off x="3327648" y="3115733"/>
            <a:ext cx="637691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8" name="AutoShape 24"/>
          <p:cNvCxnSpPr>
            <a:cxnSpLocks noChangeShapeType="1"/>
          </p:cNvCxnSpPr>
          <p:nvPr/>
        </p:nvCxnSpPr>
        <p:spPr bwMode="auto">
          <a:xfrm flipV="1">
            <a:off x="5990343" y="3120250"/>
            <a:ext cx="0" cy="3567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9" name="AutoShape 25"/>
          <p:cNvCxnSpPr>
            <a:cxnSpLocks noChangeShapeType="1"/>
          </p:cNvCxnSpPr>
          <p:nvPr/>
        </p:nvCxnSpPr>
        <p:spPr bwMode="auto">
          <a:xfrm flipV="1">
            <a:off x="8063159" y="3127023"/>
            <a:ext cx="0" cy="3499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>
            <a:off x="5068641" y="2562578"/>
            <a:ext cx="0" cy="541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1" name="AutoShape 27"/>
          <p:cNvCxnSpPr>
            <a:cxnSpLocks noChangeShapeType="1"/>
          </p:cNvCxnSpPr>
          <p:nvPr/>
        </p:nvCxnSpPr>
        <p:spPr bwMode="auto">
          <a:xfrm>
            <a:off x="4861560" y="2542259"/>
            <a:ext cx="2258" cy="47571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273464" y="2822223"/>
            <a:ext cx="2011679" cy="51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Processor Local Bus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4" name="AutoShape 30"/>
          <p:cNvCxnSpPr>
            <a:cxnSpLocks noChangeShapeType="1"/>
          </p:cNvCxnSpPr>
          <p:nvPr/>
        </p:nvCxnSpPr>
        <p:spPr bwMode="auto">
          <a:xfrm>
            <a:off x="7067479" y="3129280"/>
            <a:ext cx="0" cy="17994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5" name="AutoShape 31"/>
          <p:cNvCxnSpPr>
            <a:cxnSpLocks noChangeShapeType="1"/>
          </p:cNvCxnSpPr>
          <p:nvPr/>
        </p:nvCxnSpPr>
        <p:spPr bwMode="auto">
          <a:xfrm>
            <a:off x="3430059" y="3115733"/>
            <a:ext cx="0" cy="18084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6" name="AutoShape 32"/>
          <p:cNvCxnSpPr>
            <a:cxnSpLocks noChangeShapeType="1"/>
          </p:cNvCxnSpPr>
          <p:nvPr/>
        </p:nvCxnSpPr>
        <p:spPr bwMode="auto">
          <a:xfrm>
            <a:off x="9611995" y="3129280"/>
            <a:ext cx="0" cy="180848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1" name="AutoShape 37"/>
          <p:cNvCxnSpPr>
            <a:cxnSpLocks noChangeShapeType="1"/>
          </p:cNvCxnSpPr>
          <p:nvPr/>
        </p:nvCxnSpPr>
        <p:spPr bwMode="auto">
          <a:xfrm flipV="1">
            <a:off x="671861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919745" y="2280356"/>
            <a:ext cx="2022969" cy="25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INPUT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5319959" y="449299"/>
            <a:ext cx="2022969" cy="2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10465436" y="6689797"/>
            <a:ext cx="2386470" cy="29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919248" y="9421707"/>
            <a:ext cx="1851378" cy="33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MEMORY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38667" y="92570"/>
            <a:ext cx="4073031" cy="4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560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Final Block Diagram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8" name="AutoShape 44"/>
          <p:cNvCxnSpPr>
            <a:cxnSpLocks noChangeShapeType="1"/>
          </p:cNvCxnSpPr>
          <p:nvPr/>
        </p:nvCxnSpPr>
        <p:spPr bwMode="auto">
          <a:xfrm>
            <a:off x="1976191" y="7326490"/>
            <a:ext cx="9103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9" name="AutoShape 45"/>
          <p:cNvCxnSpPr>
            <a:cxnSpLocks noChangeShapeType="1"/>
          </p:cNvCxnSpPr>
          <p:nvPr/>
        </p:nvCxnSpPr>
        <p:spPr bwMode="auto">
          <a:xfrm flipV="1">
            <a:off x="6496262" y="7353584"/>
            <a:ext cx="4516" cy="381564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9566840" y="7297139"/>
            <a:ext cx="1593991" cy="51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r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Data Bus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1586655" y="4057509"/>
            <a:ext cx="1666240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Semi-Custom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6604812" y="6208148"/>
            <a:ext cx="1255324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9"/>
          <p:cNvSpPr>
            <a:spLocks noChangeArrowheads="1"/>
          </p:cNvSpPr>
          <p:nvPr/>
        </p:nvSpPr>
        <p:spPr bwMode="auto">
          <a:xfrm>
            <a:off x="1080806" y="722490"/>
            <a:ext cx="1632373" cy="1632374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Camera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50"/>
          <p:cNvSpPr>
            <a:spLocks noChangeArrowheads="1"/>
          </p:cNvSpPr>
          <p:nvPr/>
        </p:nvSpPr>
        <p:spPr bwMode="auto">
          <a:xfrm>
            <a:off x="10363835" y="751841"/>
            <a:ext cx="1632374" cy="163463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External Display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7180368" y="736036"/>
            <a:ext cx="1788160" cy="2022969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54"/>
          <p:cNvSpPr>
            <a:spLocks noChangeArrowheads="1"/>
          </p:cNvSpPr>
          <p:nvPr/>
        </p:nvSpPr>
        <p:spPr bwMode="auto">
          <a:xfrm>
            <a:off x="7406145" y="2092961"/>
            <a:ext cx="1564641" cy="49671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GPIO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9" name="AutoShape 55"/>
          <p:cNvCxnSpPr>
            <a:cxnSpLocks noChangeShapeType="1"/>
          </p:cNvCxnSpPr>
          <p:nvPr/>
        </p:nvCxnSpPr>
        <p:spPr bwMode="auto">
          <a:xfrm>
            <a:off x="8160243" y="2580641"/>
            <a:ext cx="0" cy="51025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80" name="AutoShape 56"/>
          <p:cNvCxnSpPr>
            <a:cxnSpLocks noChangeShapeType="1"/>
          </p:cNvCxnSpPr>
          <p:nvPr/>
        </p:nvCxnSpPr>
        <p:spPr bwMode="auto">
          <a:xfrm>
            <a:off x="8160243" y="1912339"/>
            <a:ext cx="0" cy="18287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028" name="Oval 57"/>
          <p:cNvSpPr>
            <a:spLocks noChangeArrowheads="1"/>
          </p:cNvSpPr>
          <p:nvPr/>
        </p:nvSpPr>
        <p:spPr bwMode="auto">
          <a:xfrm>
            <a:off x="7507746" y="577991"/>
            <a:ext cx="1318542" cy="132080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Trigger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2" name="AutoShape 37"/>
          <p:cNvCxnSpPr>
            <a:cxnSpLocks noChangeShapeType="1"/>
          </p:cNvCxnSpPr>
          <p:nvPr/>
        </p:nvCxnSpPr>
        <p:spPr bwMode="auto">
          <a:xfrm flipV="1">
            <a:off x="1008679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pic>
        <p:nvPicPr>
          <p:cNvPr id="60" name="Picture 2" descr="https://encrypted-tbn3.gstatic.com/images?q=tbn:ANd9GcTq4vPVbp1DgUB_blxDXgXBiyaOC7kqyT7isc-rz7UWxmKyxIo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297" y="7947379"/>
            <a:ext cx="2082799" cy="13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s://encrypted-tbn3.gstatic.com/images?q=tbn:ANd9GcTq4vPVbp1DgUB_blxDXgXBiyaOC7kqyT7isc-rz7UWxmKyxIo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51" y="7947377"/>
            <a:ext cx="2082799" cy="13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5398488" y="7947379"/>
            <a:ext cx="2082799" cy="13885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sp>
        <p:nvSpPr>
          <p:cNvPr id="33" name="Oval 32"/>
          <p:cNvSpPr/>
          <p:nvPr/>
        </p:nvSpPr>
        <p:spPr>
          <a:xfrm>
            <a:off x="5515770" y="1658337"/>
            <a:ext cx="167340" cy="14612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8842093" y="4804551"/>
            <a:ext cx="3736623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AutoShape 12"/>
          <p:cNvSpPr>
            <a:spLocks noChangeArrowheads="1"/>
          </p:cNvSpPr>
          <p:nvPr/>
        </p:nvSpPr>
        <p:spPr bwMode="auto">
          <a:xfrm>
            <a:off x="9318484" y="4919699"/>
            <a:ext cx="2280356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</a:t>
            </a:r>
          </a:p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(TFT Controller)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AutoShape 21"/>
          <p:cNvCxnSpPr>
            <a:cxnSpLocks noChangeShapeType="1"/>
          </p:cNvCxnSpPr>
          <p:nvPr/>
        </p:nvCxnSpPr>
        <p:spPr bwMode="auto">
          <a:xfrm flipH="1" flipV="1">
            <a:off x="11180023" y="2386473"/>
            <a:ext cx="10159" cy="25399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56" name="AutoShape 18"/>
          <p:cNvCxnSpPr>
            <a:cxnSpLocks noChangeShapeType="1"/>
          </p:cNvCxnSpPr>
          <p:nvPr/>
        </p:nvCxnSpPr>
        <p:spPr bwMode="auto">
          <a:xfrm>
            <a:off x="2576759" y="6554330"/>
            <a:ext cx="0" cy="71571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549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50867E-6 L 0.17448 -0.710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15" y="-355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L 0.05521 0.713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3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7355" y="7109743"/>
            <a:ext cx="12155876" cy="23706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64990" y="8721796"/>
            <a:ext cx="10532534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128MB DDR Memory</a:t>
            </a:r>
            <a:endParaRPr lang="en-US" altLang="en-US" sz="256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19586" y="7732889"/>
            <a:ext cx="1623342" cy="614116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MIG</a:t>
            </a:r>
            <a:endParaRPr lang="en-US" altLang="en-US" sz="256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4013" y="4804551"/>
            <a:ext cx="527686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7355" y="2558063"/>
            <a:ext cx="3449884" cy="4199467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399682" y="4919699"/>
            <a:ext cx="2235200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Video DMA</a:t>
            </a:r>
          </a:p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99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(Stream to AXI)</a:t>
            </a:r>
            <a:endParaRPr lang="en-US" altLang="en-US" sz="2276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972186" y="2797388"/>
            <a:ext cx="2235200" cy="1636888"/>
          </a:xfrm>
          <a:prstGeom prst="roundRect">
            <a:avLst>
              <a:gd name="adj" fmla="val 16667"/>
            </a:avLst>
          </a:prstGeom>
          <a:pattFill prst="dkDnDiag">
            <a:fgClr>
              <a:schemeClr val="accent5">
                <a:lumMod val="40000"/>
                <a:lumOff val="60000"/>
              </a:schemeClr>
            </a:fgClr>
            <a:bgClr>
              <a:schemeClr val="bg2">
                <a:lumMod val="40000"/>
                <a:lumOff val="60000"/>
              </a:schemeClr>
            </a:bgClr>
          </a:pattFill>
          <a:ln w="9525" algn="in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to AXI-Stream Decoder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580698" y="4919699"/>
            <a:ext cx="2278098" cy="163688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algn="in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Compositor</a:t>
            </a:r>
            <a:endParaRPr lang="en-US" altLang="en-US" sz="256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64634" y="731521"/>
            <a:ext cx="4897121" cy="3896924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endParaRPr lang="en-CA" sz="512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471035" y="909885"/>
            <a:ext cx="2280356" cy="163463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latin typeface="Calibri" pitchFamily="34" charset="0"/>
                <a:cs typeface="Arial" pitchFamily="34" charset="0"/>
              </a:rPr>
              <a:t>MicroBlaze </a:t>
            </a:r>
            <a:br>
              <a:rPr lang="en-CA" altLang="en-US" sz="2276">
                <a:latin typeface="Calibri" pitchFamily="34" charset="0"/>
                <a:cs typeface="Arial" pitchFamily="34" charset="0"/>
              </a:rPr>
            </a:br>
            <a:r>
              <a:rPr lang="en-CA" altLang="en-US" sz="2276">
                <a:latin typeface="Calibri" pitchFamily="34" charset="0"/>
                <a:cs typeface="Arial" pitchFamily="34" charset="0"/>
              </a:rPr>
              <a:t>Processor</a:t>
            </a:r>
            <a:endParaRPr lang="en-US" altLang="en-US" sz="256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247252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BRAM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7279710" y="3474721"/>
            <a:ext cx="1562382" cy="106567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UART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V="1">
            <a:off x="6527871" y="8342490"/>
            <a:ext cx="4516" cy="38156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3" name="AutoShape 19"/>
          <p:cNvCxnSpPr>
            <a:cxnSpLocks noChangeShapeType="1"/>
          </p:cNvCxnSpPr>
          <p:nvPr/>
        </p:nvCxnSpPr>
        <p:spPr bwMode="auto">
          <a:xfrm>
            <a:off x="2098711" y="4429761"/>
            <a:ext cx="0" cy="4831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>
            <a:off x="1900379" y="2348089"/>
            <a:ext cx="0" cy="45381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7" name="AutoShape 23"/>
          <p:cNvCxnSpPr>
            <a:cxnSpLocks noChangeShapeType="1"/>
          </p:cNvCxnSpPr>
          <p:nvPr/>
        </p:nvCxnSpPr>
        <p:spPr bwMode="auto">
          <a:xfrm>
            <a:off x="3327648" y="3115733"/>
            <a:ext cx="6376916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8" name="AutoShape 24"/>
          <p:cNvCxnSpPr>
            <a:cxnSpLocks noChangeShapeType="1"/>
          </p:cNvCxnSpPr>
          <p:nvPr/>
        </p:nvCxnSpPr>
        <p:spPr bwMode="auto">
          <a:xfrm flipV="1">
            <a:off x="5990343" y="3120250"/>
            <a:ext cx="0" cy="3567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9" name="AutoShape 25"/>
          <p:cNvCxnSpPr>
            <a:cxnSpLocks noChangeShapeType="1"/>
          </p:cNvCxnSpPr>
          <p:nvPr/>
        </p:nvCxnSpPr>
        <p:spPr bwMode="auto">
          <a:xfrm flipV="1">
            <a:off x="8063159" y="3127023"/>
            <a:ext cx="0" cy="3499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>
            <a:off x="5068641" y="2562578"/>
            <a:ext cx="0" cy="541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1" name="AutoShape 27"/>
          <p:cNvCxnSpPr>
            <a:cxnSpLocks noChangeShapeType="1"/>
          </p:cNvCxnSpPr>
          <p:nvPr/>
        </p:nvCxnSpPr>
        <p:spPr bwMode="auto">
          <a:xfrm>
            <a:off x="4861560" y="2542259"/>
            <a:ext cx="2258" cy="4757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273464" y="2822223"/>
            <a:ext cx="2011679" cy="51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Processor Local Bus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4" name="AutoShape 30"/>
          <p:cNvCxnSpPr>
            <a:cxnSpLocks noChangeShapeType="1"/>
          </p:cNvCxnSpPr>
          <p:nvPr/>
        </p:nvCxnSpPr>
        <p:spPr bwMode="auto">
          <a:xfrm>
            <a:off x="7067479" y="3129280"/>
            <a:ext cx="0" cy="17994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5" name="AutoShape 31"/>
          <p:cNvCxnSpPr>
            <a:cxnSpLocks noChangeShapeType="1"/>
          </p:cNvCxnSpPr>
          <p:nvPr/>
        </p:nvCxnSpPr>
        <p:spPr bwMode="auto">
          <a:xfrm>
            <a:off x="3430059" y="3115733"/>
            <a:ext cx="0" cy="18084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56" name="AutoShape 32"/>
          <p:cNvCxnSpPr>
            <a:cxnSpLocks noChangeShapeType="1"/>
          </p:cNvCxnSpPr>
          <p:nvPr/>
        </p:nvCxnSpPr>
        <p:spPr bwMode="auto">
          <a:xfrm>
            <a:off x="9611995" y="3129280"/>
            <a:ext cx="0" cy="180848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1" name="AutoShape 37"/>
          <p:cNvCxnSpPr>
            <a:cxnSpLocks noChangeShapeType="1"/>
          </p:cNvCxnSpPr>
          <p:nvPr/>
        </p:nvCxnSpPr>
        <p:spPr bwMode="auto">
          <a:xfrm flipV="1">
            <a:off x="671861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919745" y="2280356"/>
            <a:ext cx="2022969" cy="25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INPUT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5319959" y="449299"/>
            <a:ext cx="2022969" cy="2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PROCESSOR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10465436" y="6689797"/>
            <a:ext cx="2386470" cy="29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OUTPUT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919248" y="9421707"/>
            <a:ext cx="1851378" cy="33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MEMORY SUBSYSTEM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38667" y="92570"/>
            <a:ext cx="4073031" cy="4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560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Final Block Diagram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8" name="AutoShape 44"/>
          <p:cNvCxnSpPr>
            <a:cxnSpLocks noChangeShapeType="1"/>
          </p:cNvCxnSpPr>
          <p:nvPr/>
        </p:nvCxnSpPr>
        <p:spPr bwMode="auto">
          <a:xfrm>
            <a:off x="1976191" y="7326490"/>
            <a:ext cx="9103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69" name="AutoShape 45"/>
          <p:cNvCxnSpPr>
            <a:cxnSpLocks noChangeShapeType="1"/>
          </p:cNvCxnSpPr>
          <p:nvPr/>
        </p:nvCxnSpPr>
        <p:spPr bwMode="auto">
          <a:xfrm flipV="1">
            <a:off x="6496262" y="7353584"/>
            <a:ext cx="4516" cy="381564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9566840" y="7297139"/>
            <a:ext cx="1593991" cy="51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r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b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AXI Data Bus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1586655" y="4057509"/>
            <a:ext cx="1666240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Semi-Custom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6604812" y="6208148"/>
            <a:ext cx="1255324" cy="3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1422" i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Custom Block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9"/>
          <p:cNvSpPr>
            <a:spLocks noChangeArrowheads="1"/>
          </p:cNvSpPr>
          <p:nvPr/>
        </p:nvSpPr>
        <p:spPr bwMode="auto">
          <a:xfrm>
            <a:off x="1080806" y="722490"/>
            <a:ext cx="1632373" cy="1632374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Camera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50"/>
          <p:cNvSpPr>
            <a:spLocks noChangeArrowheads="1"/>
          </p:cNvSpPr>
          <p:nvPr/>
        </p:nvSpPr>
        <p:spPr bwMode="auto">
          <a:xfrm>
            <a:off x="10363835" y="751841"/>
            <a:ext cx="1632374" cy="163463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External Display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7180368" y="736036"/>
            <a:ext cx="1788160" cy="2022969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54"/>
          <p:cNvSpPr>
            <a:spLocks noChangeArrowheads="1"/>
          </p:cNvSpPr>
          <p:nvPr/>
        </p:nvSpPr>
        <p:spPr bwMode="auto">
          <a:xfrm>
            <a:off x="7406145" y="2092961"/>
            <a:ext cx="1564641" cy="496711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GPIO</a:t>
            </a: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9" name="AutoShape 55"/>
          <p:cNvCxnSpPr>
            <a:cxnSpLocks noChangeShapeType="1"/>
          </p:cNvCxnSpPr>
          <p:nvPr/>
        </p:nvCxnSpPr>
        <p:spPr bwMode="auto">
          <a:xfrm>
            <a:off x="8160243" y="2580641"/>
            <a:ext cx="0" cy="51025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80" name="AutoShape 56"/>
          <p:cNvCxnSpPr>
            <a:cxnSpLocks noChangeShapeType="1"/>
          </p:cNvCxnSpPr>
          <p:nvPr/>
        </p:nvCxnSpPr>
        <p:spPr bwMode="auto">
          <a:xfrm>
            <a:off x="8160243" y="1912339"/>
            <a:ext cx="0" cy="182879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1028" name="Oval 57"/>
          <p:cNvSpPr>
            <a:spLocks noChangeArrowheads="1"/>
          </p:cNvSpPr>
          <p:nvPr/>
        </p:nvSpPr>
        <p:spPr bwMode="auto">
          <a:xfrm>
            <a:off x="7507746" y="577991"/>
            <a:ext cx="1318542" cy="1320801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Trigger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2" name="AutoShape 37"/>
          <p:cNvCxnSpPr>
            <a:cxnSpLocks noChangeShapeType="1"/>
          </p:cNvCxnSpPr>
          <p:nvPr/>
        </p:nvCxnSpPr>
        <p:spPr bwMode="auto">
          <a:xfrm flipV="1">
            <a:off x="10086798" y="6554330"/>
            <a:ext cx="0" cy="754098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pic>
        <p:nvPicPr>
          <p:cNvPr id="61" name="Picture 2" descr="https://encrypted-tbn3.gstatic.com/images?q=tbn:ANd9GcTq4vPVbp1DgUB_blxDXgXBiyaOC7kqyT7isc-rz7UWxmKyxIo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51" y="7947377"/>
            <a:ext cx="2082799" cy="13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5398488" y="7947376"/>
            <a:ext cx="2082799" cy="13885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sp>
        <p:nvSpPr>
          <p:cNvPr id="32" name="Rectangle 31"/>
          <p:cNvSpPr/>
          <p:nvPr/>
        </p:nvSpPr>
        <p:spPr>
          <a:xfrm>
            <a:off x="5398488" y="7947379"/>
            <a:ext cx="2082799" cy="13885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sp>
        <p:nvSpPr>
          <p:cNvPr id="33" name="Oval 32"/>
          <p:cNvSpPr/>
          <p:nvPr/>
        </p:nvSpPr>
        <p:spPr>
          <a:xfrm>
            <a:off x="6247773" y="8641643"/>
            <a:ext cx="167340" cy="1461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pic>
        <p:nvPicPr>
          <p:cNvPr id="62" name="Picture 2" descr="https://encrypted-tbn3.gstatic.com/images?q=tbn:ANd9GcTq4vPVbp1DgUB_blxDXgXBiyaOC7kqyT7isc-rz7UWxmKyxIo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51" y="7947377"/>
            <a:ext cx="2082799" cy="13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val 63"/>
          <p:cNvSpPr/>
          <p:nvPr/>
        </p:nvSpPr>
        <p:spPr>
          <a:xfrm>
            <a:off x="6247773" y="8648736"/>
            <a:ext cx="167340" cy="14612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120"/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8842093" y="4804551"/>
            <a:ext cx="3736623" cy="1952978"/>
          </a:xfrm>
          <a:prstGeom prst="rect">
            <a:avLst/>
          </a:prstGeom>
          <a:noFill/>
          <a:ln w="9525" algn="in">
            <a:solidFill>
              <a:srgbClr val="C0C0C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56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AutoShape 12"/>
          <p:cNvSpPr>
            <a:spLocks noChangeArrowheads="1"/>
          </p:cNvSpPr>
          <p:nvPr/>
        </p:nvSpPr>
        <p:spPr bwMode="auto">
          <a:xfrm>
            <a:off x="9318484" y="4919699"/>
            <a:ext cx="2280356" cy="1636888"/>
          </a:xfrm>
          <a:prstGeom prst="roundRect">
            <a:avLst>
              <a:gd name="adj" fmla="val 16667"/>
            </a:avLst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52019" tIns="52019" rIns="52019" bIns="52019" numCol="1" anchor="t" anchorCtr="0" compatLnSpc="1">
            <a:prstTxWarp prst="textNoShape">
              <a:avLst/>
            </a:prstTxWarp>
          </a:bodyPr>
          <a:lstStyle/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Video Out</a:t>
            </a:r>
          </a:p>
          <a:p>
            <a:pPr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276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(TFT Controller)</a:t>
            </a:r>
            <a:endParaRPr lang="en-US" altLang="en-US" sz="256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flipH="1" flipV="1">
            <a:off x="11180023" y="2386473"/>
            <a:ext cx="10159" cy="25399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59" name="AutoShape 18"/>
          <p:cNvCxnSpPr>
            <a:cxnSpLocks noChangeShapeType="1"/>
          </p:cNvCxnSpPr>
          <p:nvPr/>
        </p:nvCxnSpPr>
        <p:spPr bwMode="auto">
          <a:xfrm>
            <a:off x="2576759" y="6554330"/>
            <a:ext cx="0" cy="71571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77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2691 -0.3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5" y="-150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02066 -0.3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-1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02899 -0.309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-154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</p:bld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7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7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1279</Words>
  <Application>Microsoft Office PowerPoint</Application>
  <PresentationFormat>Custom</PresentationFormat>
  <Paragraphs>402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Gill Sans Light</vt:lpstr>
      <vt:lpstr>Gill Sans SemiBold</vt:lpstr>
      <vt:lpstr>Helvetica Neue</vt:lpstr>
      <vt:lpstr>Showroom</vt:lpstr>
      <vt:lpstr>paint with vision</vt:lpstr>
      <vt:lpstr>outline</vt:lpstr>
      <vt:lpstr>project overview</vt:lpstr>
      <vt:lpstr>initial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 Input Subsystem</vt:lpstr>
      <vt:lpstr>Video Input Subsystem</vt:lpstr>
      <vt:lpstr>Video Input Subsystem</vt:lpstr>
      <vt:lpstr>Video Input Subsystem</vt:lpstr>
      <vt:lpstr>software component</vt:lpstr>
      <vt:lpstr>data flow</vt:lpstr>
      <vt:lpstr>connected-component labelling(CCL)</vt:lpstr>
      <vt:lpstr>partial frame filter</vt:lpstr>
      <vt:lpstr>Custom Hardware</vt:lpstr>
      <vt:lpstr>Custom Hardware</vt:lpstr>
      <vt:lpstr>PowerPoint Presentation</vt:lpstr>
      <vt:lpstr>Summary</vt:lpstr>
      <vt:lpstr>Lessons Learned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 with vision</dc:title>
  <cp:lastModifiedBy>Daniel</cp:lastModifiedBy>
  <cp:revision>6</cp:revision>
  <dcterms:modified xsi:type="dcterms:W3CDTF">2015-04-07T18:55:24Z</dcterms:modified>
</cp:coreProperties>
</file>